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631" r:id="rId3"/>
    <p:sldId id="653" r:id="rId4"/>
    <p:sldId id="655" r:id="rId5"/>
    <p:sldId id="614" r:id="rId6"/>
    <p:sldId id="615" r:id="rId8"/>
    <p:sldId id="616" r:id="rId9"/>
    <p:sldId id="617" r:id="rId10"/>
    <p:sldId id="618" r:id="rId11"/>
    <p:sldId id="619" r:id="rId12"/>
    <p:sldId id="620" r:id="rId13"/>
    <p:sldId id="656" r:id="rId14"/>
    <p:sldId id="621" r:id="rId15"/>
    <p:sldId id="622" r:id="rId16"/>
    <p:sldId id="657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58" r:id="rId26"/>
    <p:sldId id="659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CC727"/>
    <a:srgbClr val="CC0099"/>
    <a:srgbClr val="3AE731"/>
    <a:srgbClr val="F68B32"/>
    <a:srgbClr val="F96841"/>
    <a:srgbClr val="0CC43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3250" autoAdjust="0"/>
  </p:normalViewPr>
  <p:slideViewPr>
    <p:cSldViewPr>
      <p:cViewPr varScale="1">
        <p:scale>
          <a:sx n="90" d="100"/>
          <a:sy n="90" d="100"/>
        </p:scale>
        <p:origin x="89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8A075-2053-4947-9F2F-2E7725497F4E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8417C-FBB5-4ACD-9F9C-C9A0DFD50B8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Kể lần 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7A3D-A8A9-49FA-B536-A7FE18F250F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AEF9-F58B-4A89-BC40-B69C015538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4A26-097F-4E20-A912-24F7C9E6453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526F-AFD9-48A0-B949-A79CD4FF8F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556-3959-4867-BBDF-6F73057C144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0F55-05B0-4AE5-8A5B-ED7A10A676E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05D4-6FF6-411E-BF5D-13A40BBE104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D4BC-380A-4809-82F8-4B738FE86A7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2F6-508D-4FE1-A30B-7C27555BB28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1264-2C5B-4DFA-B09C-C6D352CF79B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734D-3F23-4D6E-85F5-A46A1C47DA7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70E9-E472-4D45-B49C-EB2BC2C956E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E5F2-131F-436B-835F-769BFCB37C3D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47D4-89B0-4D82-83E1-905FE5D4B71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35C6-CF45-4CE3-A0D9-01C061B4B196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9269-B077-42DD-A952-8656A87DFD4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F72-0860-4850-BD9B-C90CAC0CD506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1CBC-BE0E-4BED-B7E4-D1D3B7C4D52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8697-9AE6-4C8A-9481-4B8A144303DC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B3C7-8E6A-403F-9E16-55682C7801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4F14-A01F-4FE0-9A5D-848709911FC5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46D5-449C-4DC8-82C7-1207E0A8349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CA998-7199-42F4-843F-0C08B6F6F6C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8A68A-C269-4A8A-BA23-F7B6E05846F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709738" y="1339215"/>
            <a:ext cx="551942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Kể chuyện</a:t>
            </a:r>
            <a:endParaRPr lang="en-US" altLang="zh-CN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Lý Tự Trọng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1"/>
          <a:srcRect l="3763" t="8019" r="3585"/>
          <a:stretch>
            <a:fillRect/>
          </a:stretch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>
            <a:fillRect/>
          </a:stretch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3"/>
          <a:srcRect l="2564" t="2932" r="2014" b="3858"/>
          <a:stretch>
            <a:fillRect/>
          </a:stretch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4"/>
          <a:srcRect t="4968" r="2482" b="2725"/>
          <a:stretch>
            <a:fillRect/>
          </a:stretch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5"/>
          <a:srcRect l="1235" t="7253" r="1852" b="3241"/>
          <a:stretch>
            <a:fillRect/>
          </a:stretch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6"/>
          <a:srcRect l="3780" t="5500" r="2921" b="2834"/>
          <a:stretch>
            <a:fillRect/>
          </a:stretch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09600" y="600075"/>
            <a:ext cx="7924800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có những nhân vật nào 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097723"/>
            <a:ext cx="7924800" cy="1691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Tự Trọng, luật sư, mật thám Lơ - grăng, tên đội Tây.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09600" y="407988"/>
            <a:ext cx="7924800" cy="2011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Anh Lý Tự Trọng được cử đi học nước ngoài khi nào ?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6910" y="2923540"/>
            <a:ext cx="7924800" cy="949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1928.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219200" y="548323"/>
            <a:ext cx="7924800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Về nước anh làm nhiệm vụ gì 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4200" y="1439863"/>
            <a:ext cx="7924800" cy="303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liên lạc, chuyển và nhận thư từ, tài liệu trao đổi với các đảng bạn qua đường tàu biển.</a:t>
            </a:r>
            <a:endParaRPr lang="en-US" sz="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13360" y="0"/>
            <a:ext cx="8580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i="1">
                <a:solidFill>
                  <a:srgbClr val="0070C0"/>
                </a:solidFill>
              </a:rPr>
              <a:t>1, Dựa theo lời kể của cô giáo, em hãy thuyết minh cho nội dung mỗi tranh dưới đây bằng 1 hoặc 2 câu:</a:t>
            </a:r>
            <a:endParaRPr lang="en-US" b="1" i="1">
              <a:solidFill>
                <a:srgbClr val="0070C0"/>
              </a:solidFill>
            </a:endParaRPr>
          </a:p>
        </p:txBody>
      </p:sp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1"/>
          <a:srcRect l="3763" t="8019" r="3585"/>
          <a:stretch>
            <a:fillRect/>
          </a:stretch>
        </p:blipFill>
        <p:spPr bwMode="auto">
          <a:xfrm>
            <a:off x="213360" y="795020"/>
            <a:ext cx="2463800" cy="201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>
            <a:fillRect/>
          </a:stretch>
        </p:blipFill>
        <p:spPr bwMode="auto">
          <a:xfrm>
            <a:off x="3267075" y="795020"/>
            <a:ext cx="2526030" cy="201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3"/>
          <a:srcRect l="2564" t="2932" r="2014" b="3858"/>
          <a:stretch>
            <a:fillRect/>
          </a:stretch>
        </p:blipFill>
        <p:spPr bwMode="auto">
          <a:xfrm>
            <a:off x="6391910" y="795020"/>
            <a:ext cx="2402840" cy="2018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4"/>
          <a:srcRect t="4968" r="2482" b="2725"/>
          <a:stretch>
            <a:fillRect/>
          </a:stretch>
        </p:blipFill>
        <p:spPr bwMode="auto">
          <a:xfrm>
            <a:off x="213360" y="2922905"/>
            <a:ext cx="2463800" cy="214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5"/>
          <a:srcRect l="1235" t="7253" r="1852" b="3241"/>
          <a:stretch>
            <a:fillRect/>
          </a:stretch>
        </p:blipFill>
        <p:spPr bwMode="auto">
          <a:xfrm>
            <a:off x="3267075" y="2922905"/>
            <a:ext cx="2525395" cy="214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6"/>
          <a:srcRect l="3780" t="5500" r="2921" b="2834"/>
          <a:stretch>
            <a:fillRect/>
          </a:stretch>
        </p:blipFill>
        <p:spPr bwMode="auto">
          <a:xfrm>
            <a:off x="6402705" y="2922905"/>
            <a:ext cx="2392045" cy="214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1"/>
          <a:srcRect l="3763" t="8019" r="35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360545"/>
            <a:ext cx="8839200" cy="7258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Tự Trọng rất sáng dạ, được cử ra nước ngoài học tập.</a:t>
            </a:r>
            <a:endParaRPr lang="en-US" sz="2400" b="1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1"/>
          <a:srcRect l="3571" t="6699" r="19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610100"/>
            <a:ext cx="883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được giao nhiệm vụ liên lạc khi về nước ở cảng.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1"/>
          <a:srcRect l="2564" t="2932" r="2014" b="385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465320"/>
            <a:ext cx="883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rất nhanh trí, gan dạ và bình tĩnh trong công việc.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1"/>
          <a:srcRect t="4968" r="2482" b="27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227830"/>
            <a:ext cx="8839200" cy="782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buổi mít tinh, anh đã bắn chết tên mật thám, cứu đồng chí và bị bắt.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1"/>
          <a:srcRect l="1235" t="7253" r="1852" b="324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209550"/>
            <a:ext cx="8839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toàn án, anh ngang nhiên khẳng định lí tưởng cách mạng của mình với nhân dân .</a:t>
            </a:r>
            <a:endParaRPr lang="en-US" sz="2400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Picture 022"/>
          <p:cNvPicPr>
            <a:picLocks noChangeAspect="1" noChangeArrowheads="1"/>
          </p:cNvPicPr>
          <p:nvPr>
            <p:ph idx="1"/>
          </p:nvPr>
        </p:nvPicPr>
        <p:blipFill rotWithShape="1">
          <a:blip r:embed="rId1"/>
          <a:srcRect l="3763" t="8019" r="3585"/>
          <a:stretch>
            <a:fillRect/>
          </a:stretch>
        </p:blipFill>
        <p:spPr bwMode="auto">
          <a:xfrm>
            <a:off x="1583690" y="862965"/>
            <a:ext cx="5354320" cy="4190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5"/>
          <p:cNvSpPr txBox="1"/>
          <p:nvPr/>
        </p:nvSpPr>
        <p:spPr>
          <a:xfrm>
            <a:off x="2857500" y="93345"/>
            <a:ext cx="2806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Lý Tự Trọng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1"/>
          <a:srcRect l="3780" t="5500" r="2921" b="283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pháp trường, anh hát vang bài Quốc tế ca.</a:t>
            </a:r>
            <a:endParaRPr lang="en-US" sz="2400" b="1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85800" y="1905000"/>
            <a:ext cx="7772400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008000"/>
                </a:solidFill>
              </a:rPr>
              <a:t>2. Kể lại toàn bộ câu chuyện</a:t>
            </a:r>
            <a:endParaRPr lang="en-US" sz="48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1"/>
          <a:srcRect l="3763" t="8019" r="3585"/>
          <a:stretch>
            <a:fillRect/>
          </a:stretch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>
            <a:fillRect/>
          </a:stretch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3"/>
          <a:srcRect l="2564" t="2932" r="2014" b="3858"/>
          <a:stretch>
            <a:fillRect/>
          </a:stretch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4"/>
          <a:srcRect t="4968" r="2482" b="2725"/>
          <a:stretch>
            <a:fillRect/>
          </a:stretch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5"/>
          <a:srcRect l="1235" t="7253" r="1852" b="3241"/>
          <a:stretch>
            <a:fillRect/>
          </a:stretch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6"/>
          <a:srcRect l="3780" t="5500" r="2921" b="2834"/>
          <a:stretch>
            <a:fillRect/>
          </a:stretch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Cloud Callout 3"/>
          <p:cNvSpPr/>
          <p:nvPr/>
        </p:nvSpPr>
        <p:spPr>
          <a:xfrm>
            <a:off x="158115" y="274320"/>
            <a:ext cx="3682365" cy="2084070"/>
          </a:xfrm>
          <a:prstGeom prst="cloudCallout">
            <a:avLst>
              <a:gd name="adj1" fmla="val 73124"/>
              <a:gd name="adj2" fmla="val 121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ý nghĩa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5335"/>
            <a:ext cx="8229600" cy="857250"/>
          </a:xfrm>
        </p:spPr>
        <p:txBody>
          <a:bodyPr/>
          <a:p>
            <a:r>
              <a:rPr lang="en-US"/>
              <a:t>Ý nghĩa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1904365"/>
            <a:ext cx="7924800" cy="26200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Ca ngợi anh Lý Tự Trọng giàu lòng yêu nước, dũng cảm bảo vệ đồng chí, hiên ngang, bất khuất trước kẻ thù.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83210" y="271780"/>
            <a:ext cx="8577580" cy="4599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US" sz="2800" b="1" i="1">
                <a:solidFill>
                  <a:srgbClr val="FF0000"/>
                </a:solidFill>
              </a:rPr>
              <a:t>Giải nghĩa từ ngữ</a:t>
            </a:r>
            <a:endParaRPr lang="en-US" sz="2800" b="1" i="1">
              <a:solidFill>
                <a:srgbClr val="FF0000"/>
              </a:solidFill>
            </a:endParaRPr>
          </a:p>
          <a:p>
            <a:pPr algn="l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</a:rPr>
              <a:t>- </a:t>
            </a:r>
            <a:r>
              <a:rPr lang="en-US" sz="2400" b="1">
                <a:solidFill>
                  <a:schemeClr val="tx1"/>
                </a:solidFill>
              </a:rPr>
              <a:t>Sáng dạ</a:t>
            </a:r>
            <a:r>
              <a:rPr lang="en-US" sz="2400">
                <a:solidFill>
                  <a:schemeClr val="tx1"/>
                </a:solidFill>
              </a:rPr>
              <a:t>: học đâu biết đấy, nhớ đấy</a:t>
            </a:r>
            <a:endParaRPr lang="en-US" sz="2400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US" sz="2400" i="1">
                <a:solidFill>
                  <a:schemeClr val="tx1"/>
                </a:solidFill>
              </a:rPr>
              <a:t>- </a:t>
            </a:r>
            <a:r>
              <a:rPr lang="en-US" sz="2400" b="1" i="1">
                <a:solidFill>
                  <a:schemeClr val="tx1"/>
                </a:solidFill>
              </a:rPr>
              <a:t>Mít tinh</a:t>
            </a:r>
            <a:r>
              <a:rPr lang="en-US" sz="2400" i="1">
                <a:solidFill>
                  <a:schemeClr val="tx1"/>
                </a:solidFill>
              </a:rPr>
              <a:t>: cuộc hội họp của đông đảo quần chúng thường có nội dung chính trị và nhằm biểu thị một ý chí chung</a:t>
            </a:r>
            <a:endParaRPr lang="en-US" sz="2400" i="1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US" sz="2400" i="1">
                <a:solidFill>
                  <a:schemeClr val="tx1"/>
                </a:solidFill>
              </a:rPr>
              <a:t>- </a:t>
            </a:r>
            <a:r>
              <a:rPr lang="en-US" sz="2400" b="1" i="1">
                <a:solidFill>
                  <a:schemeClr val="tx1"/>
                </a:solidFill>
              </a:rPr>
              <a:t>Luật sư</a:t>
            </a:r>
            <a:r>
              <a:rPr lang="en-US" sz="2400" i="1">
                <a:solidFill>
                  <a:schemeClr val="tx1"/>
                </a:solidFill>
              </a:rPr>
              <a:t>: người chuyên bào chữa, bênh vực cho những người phải ra trước toà án hoặc làm công việc tư vấn về pháp luật</a:t>
            </a:r>
            <a:endParaRPr lang="en-US" sz="2400" i="1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US" sz="2400" i="1">
                <a:solidFill>
                  <a:schemeClr val="tx1"/>
                </a:solidFill>
              </a:rPr>
              <a:t>- </a:t>
            </a:r>
            <a:r>
              <a:rPr lang="en-US" sz="2400" b="1" i="1">
                <a:solidFill>
                  <a:schemeClr val="tx1"/>
                </a:solidFill>
              </a:rPr>
              <a:t>Thành niên</a:t>
            </a:r>
            <a:r>
              <a:rPr lang="en-US" sz="2400" i="1">
                <a:solidFill>
                  <a:schemeClr val="tx1"/>
                </a:solidFill>
              </a:rPr>
              <a:t>: người được pháp luật coi là đã đến tuổi trưởng thành và phải chịu trách nhiệm về việc mình làm</a:t>
            </a:r>
            <a:endParaRPr lang="en-US" sz="2400" i="1">
              <a:solidFill>
                <a:schemeClr val="tx1"/>
              </a:solidFill>
            </a:endParaRPr>
          </a:p>
          <a:p>
            <a:pPr algn="l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US" sz="2400" i="1">
                <a:solidFill>
                  <a:schemeClr val="tx1"/>
                </a:solidFill>
              </a:rPr>
              <a:t>- </a:t>
            </a:r>
            <a:r>
              <a:rPr lang="en-US" sz="2400" b="1" i="1">
                <a:solidFill>
                  <a:schemeClr val="tx1"/>
                </a:solidFill>
              </a:rPr>
              <a:t>Quốc tế ca</a:t>
            </a:r>
            <a:r>
              <a:rPr lang="en-US" sz="2400" i="1">
                <a:solidFill>
                  <a:schemeClr val="tx1"/>
                </a:solidFill>
              </a:rPr>
              <a:t>: bài hát chính thức của các đảng cộng sản và công nhân thế giới</a:t>
            </a:r>
            <a:endParaRPr lang="en-US" sz="2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1">
            <a:lum bright="-6000" contrast="18000"/>
          </a:blip>
          <a:srcRect l="3763" t="8019" r="35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1">
            <a:lum contrast="12000"/>
          </a:blip>
          <a:srcRect l="3571" t="6699" r="19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1">
            <a:lum contrast="12000"/>
          </a:blip>
          <a:srcRect l="2564" t="2932" r="2014" b="385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1">
            <a:lum contrast="12000"/>
          </a:blip>
          <a:srcRect t="4968" r="2482" b="27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1">
            <a:lum contrast="6000"/>
          </a:blip>
          <a:srcRect l="1235" t="7253" r="1852" b="324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1">
            <a:lum contrast="12000"/>
          </a:blip>
          <a:srcRect l="3780" t="5500" r="2921" b="283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WPS Presentation</Application>
  <PresentationFormat>On-screen Show (16:9)</PresentationFormat>
  <Paragraphs>48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UTM Scriptina KT</vt:lpstr>
      <vt:lpstr>UTM Avo</vt:lpstr>
      <vt:lpstr>UTM Avo</vt:lpstr>
      <vt:lpstr>Times New Roman</vt:lpstr>
      <vt:lpstr>iCiel Mijas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google1584596264</cp:lastModifiedBy>
  <cp:revision>274</cp:revision>
  <dcterms:created xsi:type="dcterms:W3CDTF">2014-09-16T11:54:00Z</dcterms:created>
  <dcterms:modified xsi:type="dcterms:W3CDTF">2020-09-08T09:31:10Z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