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87" r:id="rId4"/>
    <p:sldId id="265" r:id="rId5"/>
    <p:sldId id="266" r:id="rId6"/>
    <p:sldId id="282" r:id="rId7"/>
    <p:sldId id="274" r:id="rId8"/>
    <p:sldId id="304" r:id="rId9"/>
    <p:sldId id="283" r:id="rId10"/>
    <p:sldId id="281" r:id="rId11"/>
    <p:sldId id="284" r:id="rId12"/>
    <p:sldId id="276" r:id="rId13"/>
    <p:sldId id="277" r:id="rId14"/>
    <p:sldId id="285" r:id="rId15"/>
    <p:sldId id="286" r:id="rId16"/>
    <p:sldId id="289"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2181" autoAdjust="0"/>
  </p:normalViewPr>
  <p:slideViewPr>
    <p:cSldViewPr snapToGrid="0">
      <p:cViewPr varScale="1">
        <p:scale>
          <a:sx n="74" d="100"/>
          <a:sy n="74" d="100"/>
        </p:scale>
        <p:origin x="-558" y="-90"/>
      </p:cViewPr>
      <p:guideLst>
        <p:guide orient="horz" pos="2126"/>
        <p:guide pos="38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B1DC72C-3CA8-4E20-9C89-D7BB63C916E4}"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7EE7FC2-3476-4421-8943-186CF016F7C1}"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F7C232D-869C-4DEC-97C8-EBEA777B9233}"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BE746C-E863-4EC1-A567-00F2732EB56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8A877C98-FBD3-451C-B730-B6F4812B2933}"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0A36DF3-D5B4-476B-B303-CB2B82C307D2}"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F43B812-CDED-490C-B6EA-023867A8C7F2}"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2ED608-14C9-423B-BAAB-59132581C7AB}"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E3A17E3-6A89-4095-BD30-16657B828D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081A201-9BA6-4E61-8011-EFD39812D6E6}"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01AAA0-8FE6-42EB-956C-15A4D42408DD}"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0440399-13C3-4175-B1DA-2A7A11C8C250}"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06F6F1FE-8EF8-48F7-B09E-B7AF9B08133C}" type="slidenum">
              <a:rPr lang="en-US" altLang="en-US">
                <a:solidFill>
                  <a:srgbClr val="000000"/>
                </a:solidFill>
              </a:rPr>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E3A17E3-6A89-4095-BD30-16657B828D0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E3A17E3-6A89-4095-BD30-16657B828D0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E3A17E3-6A89-4095-BD30-16657B828D0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3A17E3-6A89-4095-BD30-16657B828D0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3A17E3-6A89-4095-BD30-16657B828D0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E3A17E3-6A89-4095-BD30-16657B828D0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E3A17E3-6A89-4095-BD30-16657B828D0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1EA640-BE9C-4D34-8120-74047C17BD6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3A17E3-6A89-4095-BD30-16657B828D0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EA640-BE9C-4D34-8120-74047C17BD6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smtClean="0"/>
              <a:t>Click to edit Master title style</a:t>
            </a:r>
            <a:endParaRPr lang="en-US" altLang="en-US" smtClean="0"/>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smtClean="0"/>
              <a:t>Click to edit Master text styles</a:t>
            </a:r>
            <a:endParaRPr lang="en-US" altLang="en-US" smtClean="0"/>
          </a:p>
          <a:p>
            <a:pPr lvl="1"/>
            <a:r>
              <a:rPr lang="en-US" altLang="en-US" smtClean="0"/>
              <a:t>Second level</a:t>
            </a:r>
            <a:endParaRPr lang="en-US" altLang="en-US" smtClean="0"/>
          </a:p>
          <a:p>
            <a:pPr lvl="2"/>
            <a:r>
              <a:rPr lang="en-US" altLang="en-US" smtClean="0"/>
              <a:t>Third level</a:t>
            </a:r>
            <a:endParaRPr lang="en-US" altLang="en-US" smtClean="0"/>
          </a:p>
          <a:p>
            <a:pPr lvl="3"/>
            <a:r>
              <a:rPr lang="en-US" altLang="en-US" smtClean="0"/>
              <a:t>Fourth level</a:t>
            </a:r>
            <a:endParaRPr lang="en-US" altLang="en-US" smtClean="0"/>
          </a:p>
          <a:p>
            <a:pPr lvl="4"/>
            <a:r>
              <a:rPr lang="en-US" altLang="en-US" smtClean="0"/>
              <a:t>Fifth level</a:t>
            </a:r>
            <a:endParaRPr lang="en-US" altLang="en-US" smtClean="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mn-lt"/>
              </a:defRPr>
            </a:lvl1pPr>
          </a:lstStyle>
          <a:p>
            <a:pPr fontAlgn="base">
              <a:spcBef>
                <a:spcPct val="0"/>
              </a:spcBef>
              <a:spcAft>
                <a:spcPct val="0"/>
              </a:spcAft>
            </a:pPr>
            <a:fld id="{3409497E-04EC-4D22-8D46-C65A6ACB05C8}" type="slidenum">
              <a:rPr lang="en-US" altLang="en-US" smtClean="0">
                <a:solidFill>
                  <a:srgbClr val="000000"/>
                </a:solidFill>
              </a:rPr>
            </a:fld>
            <a:endParaRPr lang="en-US" alt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audio" Target="../media/audio1.wav"/></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audio" Target="../media/audio2.wav"/></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5343" y="2085740"/>
            <a:ext cx="2901315" cy="922020"/>
          </a:xfrm>
          <a:prstGeom prst="rect">
            <a:avLst/>
          </a:prstGeom>
          <a:noFill/>
        </p:spPr>
        <p:txBody>
          <a:bodyPr wrap="none">
            <a:prstTxWarp prst="textNoShape">
              <a:avLst/>
            </a:prstTxWarp>
            <a:spAutoFit/>
          </a:bodyPr>
          <a:lstStyle/>
          <a:p>
            <a:pPr algn="ctr">
              <a:defRPr/>
            </a:pPr>
            <a:r>
              <a:rPr lang="en-US" sz="5400" b="1" smtClean="0">
                <a:solidFill>
                  <a:srgbClr val="006600"/>
                </a:solidFill>
              </a:rPr>
              <a:t>CHÍNH TẢ</a:t>
            </a:r>
            <a:endParaRPr lang="en-US" sz="5400" b="1" dirty="0" smtClean="0">
              <a:solidFill>
                <a:srgbClr val="006600"/>
              </a:solidFill>
            </a:endParaRPr>
          </a:p>
        </p:txBody>
      </p:sp>
      <p:sp>
        <p:nvSpPr>
          <p:cNvPr id="12" name="Text Box 9"/>
          <p:cNvSpPr txBox="1">
            <a:spLocks noChangeArrowheads="1"/>
          </p:cNvSpPr>
          <p:nvPr/>
        </p:nvSpPr>
        <p:spPr bwMode="auto">
          <a:xfrm>
            <a:off x="366610" y="3306445"/>
            <a:ext cx="11460163" cy="74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830">
              <a:spcBef>
                <a:spcPct val="20000"/>
              </a:spcBef>
              <a:buChar char="•"/>
              <a:defRPr sz="4600">
                <a:solidFill>
                  <a:schemeClr val="tx1"/>
                </a:solidFill>
                <a:latin typeface="Arial" panose="020B0604020202020204" pitchFamily="34" charset="0"/>
              </a:defRPr>
            </a:lvl1pPr>
            <a:lvl2pPr marL="1062355" indent="-409575" defTabSz="1306830">
              <a:spcBef>
                <a:spcPct val="20000"/>
              </a:spcBef>
              <a:buChar char="–"/>
              <a:defRPr sz="4000">
                <a:solidFill>
                  <a:schemeClr val="tx1"/>
                </a:solidFill>
                <a:latin typeface="Arial" panose="020B0604020202020204" pitchFamily="34" charset="0"/>
              </a:defRPr>
            </a:lvl2pPr>
            <a:lvl3pPr marL="1633855" indent="-327025" defTabSz="1306830">
              <a:spcBef>
                <a:spcPct val="20000"/>
              </a:spcBef>
              <a:buChar char="•"/>
              <a:defRPr sz="3400">
                <a:solidFill>
                  <a:schemeClr val="tx1"/>
                </a:solidFill>
                <a:latin typeface="Arial" panose="020B0604020202020204" pitchFamily="34" charset="0"/>
              </a:defRPr>
            </a:lvl3pPr>
            <a:lvl4pPr marL="2286000" indent="-327025" defTabSz="1306830">
              <a:spcBef>
                <a:spcPct val="20000"/>
              </a:spcBef>
              <a:buChar char="–"/>
              <a:defRPr sz="2900">
                <a:solidFill>
                  <a:schemeClr val="tx1"/>
                </a:solidFill>
                <a:latin typeface="Arial" panose="020B0604020202020204" pitchFamily="34" charset="0"/>
              </a:defRPr>
            </a:lvl4pPr>
            <a:lvl5pPr marL="2938780" indent="-325755" defTabSz="1306830">
              <a:spcBef>
                <a:spcPct val="20000"/>
              </a:spcBef>
              <a:buChar char="»"/>
              <a:defRPr sz="2900">
                <a:solidFill>
                  <a:schemeClr val="tx1"/>
                </a:solidFill>
                <a:latin typeface="Arial" panose="020B0604020202020204" pitchFamily="34" charset="0"/>
              </a:defRPr>
            </a:lvl5pPr>
            <a:lvl6pPr marL="33959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6pPr>
            <a:lvl7pPr marL="38531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7pPr>
            <a:lvl8pPr marL="43103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8pPr>
            <a:lvl9pPr marL="47675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4000" b="1" smtClean="0">
                <a:solidFill>
                  <a:srgbClr val="FF0000"/>
                </a:solidFill>
                <a:latin typeface="Times New Roman" panose="02020603050405020304" pitchFamily="18" charset="0"/>
              </a:rPr>
              <a:t>Nhà</a:t>
            </a:r>
            <a:r>
              <a:rPr lang="en-US" altLang="en-US" sz="4000" b="1" dirty="0" smtClean="0">
                <a:solidFill>
                  <a:srgbClr val="FF0000"/>
                </a:solidFill>
                <a:latin typeface="Times New Roman" panose="02020603050405020304" pitchFamily="18" charset="0"/>
              </a:rPr>
              <a:t> </a:t>
            </a:r>
            <a:r>
              <a:rPr lang="en-US" altLang="en-US" sz="4000" b="1" dirty="0" err="1" smtClean="0">
                <a:solidFill>
                  <a:srgbClr val="FF0000"/>
                </a:solidFill>
                <a:latin typeface="Times New Roman" panose="02020603050405020304" pitchFamily="18" charset="0"/>
              </a:rPr>
              <a:t>yêu</a:t>
            </a:r>
            <a:r>
              <a:rPr lang="en-US" altLang="en-US" sz="4000" b="1" dirty="0" smtClean="0">
                <a:solidFill>
                  <a:srgbClr val="FF0000"/>
                </a:solidFill>
                <a:latin typeface="Times New Roman" panose="02020603050405020304" pitchFamily="18" charset="0"/>
              </a:rPr>
              <a:t> </a:t>
            </a:r>
            <a:r>
              <a:rPr lang="en-US" altLang="en-US" sz="4000" b="1" dirty="0" err="1" smtClean="0">
                <a:solidFill>
                  <a:srgbClr val="FF0000"/>
                </a:solidFill>
                <a:latin typeface="Times New Roman" panose="02020603050405020304" pitchFamily="18" charset="0"/>
              </a:rPr>
              <a:t>nước</a:t>
            </a:r>
            <a:r>
              <a:rPr lang="en-US" altLang="en-US" sz="4000" b="1" dirty="0" smtClean="0">
                <a:solidFill>
                  <a:srgbClr val="FF0000"/>
                </a:solidFill>
                <a:latin typeface="Times New Roman" panose="02020603050405020304" pitchFamily="18" charset="0"/>
              </a:rPr>
              <a:t> </a:t>
            </a:r>
            <a:r>
              <a:rPr lang="en-US" altLang="en-US" sz="4000" b="1" dirty="0" err="1" smtClean="0">
                <a:solidFill>
                  <a:srgbClr val="FF0000"/>
                </a:solidFill>
                <a:latin typeface="Times New Roman" panose="02020603050405020304" pitchFamily="18" charset="0"/>
              </a:rPr>
              <a:t>Nguyễn</a:t>
            </a:r>
            <a:r>
              <a:rPr lang="en-US" altLang="en-US" sz="4000" b="1" dirty="0" smtClean="0">
                <a:solidFill>
                  <a:srgbClr val="FF0000"/>
                </a:solidFill>
                <a:latin typeface="Times New Roman" panose="02020603050405020304" pitchFamily="18" charset="0"/>
              </a:rPr>
              <a:t> </a:t>
            </a:r>
            <a:r>
              <a:rPr lang="en-US" altLang="en-US" sz="4000" b="1" dirty="0" err="1" smtClean="0">
                <a:solidFill>
                  <a:srgbClr val="FF0000"/>
                </a:solidFill>
                <a:latin typeface="Times New Roman" panose="02020603050405020304" pitchFamily="18" charset="0"/>
              </a:rPr>
              <a:t>Trung</a:t>
            </a:r>
            <a:r>
              <a:rPr lang="en-US" altLang="en-US" sz="4000" b="1" dirty="0" smtClean="0">
                <a:solidFill>
                  <a:srgbClr val="FF0000"/>
                </a:solidFill>
                <a:latin typeface="Times New Roman" panose="02020603050405020304" pitchFamily="18" charset="0"/>
              </a:rPr>
              <a:t> </a:t>
            </a:r>
            <a:r>
              <a:rPr lang="en-US" altLang="en-US" sz="4000" b="1" dirty="0" err="1" smtClean="0">
                <a:solidFill>
                  <a:srgbClr val="FF0000"/>
                </a:solidFill>
                <a:latin typeface="Times New Roman" panose="02020603050405020304" pitchFamily="18" charset="0"/>
              </a:rPr>
              <a:t>Trực</a:t>
            </a:r>
            <a:endParaRPr lang="en-US" altLang="en-US" sz="4000" b="1" dirty="0" err="1" smtClean="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5"/>
          <p:cNvSpPr txBox="1">
            <a:spLocks noChangeArrowheads="1"/>
          </p:cNvSpPr>
          <p:nvPr/>
        </p:nvSpPr>
        <p:spPr>
          <a:xfrm>
            <a:off x="1451741" y="609600"/>
            <a:ext cx="10488745" cy="61522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000" b="1" smtClean="0">
                <a:solidFill>
                  <a:srgbClr val="990000"/>
                </a:solidFill>
                <a:latin typeface="Times New Roman" panose="02020603050405020304" pitchFamily="18" charset="0"/>
                <a:cs typeface="Times New Roman" panose="02020603050405020304" pitchFamily="18" charset="0"/>
              </a:rPr>
              <a:t>		</a:t>
            </a:r>
            <a:r>
              <a:rPr lang="en-US" sz="4000" b="1" i="1" smtClean="0">
                <a:solidFill>
                  <a:srgbClr val="990000"/>
                </a:solidFill>
                <a:latin typeface="Times New Roman" panose="02020603050405020304" pitchFamily="18" charset="0"/>
                <a:cs typeface="Times New Roman" panose="02020603050405020304" pitchFamily="18" charset="0"/>
              </a:rPr>
              <a:t>Tháng giêng của bé</a:t>
            </a:r>
            <a:endParaRPr lang="en-US" sz="4000" b="1" i="1" smtClean="0">
              <a:solidFill>
                <a:srgbClr val="990000"/>
              </a:solidFill>
              <a:latin typeface="Times New Roman" panose="02020603050405020304" pitchFamily="18" charset="0"/>
              <a:cs typeface="Times New Roman" panose="02020603050405020304" pitchFamily="18" charset="0"/>
            </a:endParaRPr>
          </a:p>
          <a:p>
            <a:pPr algn="l"/>
            <a:br>
              <a:rPr lang="en-US" sz="4000" b="1" smtClean="0">
                <a:solidFill>
                  <a:srgbClr val="990000"/>
                </a:solidFill>
                <a:latin typeface="Times New Roman" panose="02020603050405020304" pitchFamily="18" charset="0"/>
                <a:cs typeface="Times New Roman" panose="02020603050405020304" pitchFamily="18" charset="0"/>
              </a:rPr>
            </a:br>
            <a:r>
              <a:rPr lang="en-US" sz="4000" b="1" smtClean="0">
                <a:solidFill>
                  <a:srgbClr val="990000"/>
                </a:solidFill>
                <a:latin typeface="Times New Roman" panose="02020603050405020304" pitchFamily="18" charset="0"/>
                <a:cs typeface="Times New Roman" panose="02020603050405020304" pitchFamily="18" charset="0"/>
              </a:rPr>
              <a:t>	</a:t>
            </a:r>
            <a:r>
              <a:rPr lang="en-US" sz="4000" b="1" smtClean="0">
                <a:solidFill>
                  <a:srgbClr val="0000FF"/>
                </a:solidFill>
                <a:latin typeface="Times New Roman" panose="02020603050405020304" pitchFamily="18" charset="0"/>
                <a:cs typeface="Times New Roman" panose="02020603050405020304" pitchFamily="18" charset="0"/>
              </a:rPr>
              <a:t>Đồng làng vương chút heo may</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Mầm cây tỉnh  </a:t>
            </a:r>
            <a:r>
              <a:rPr lang="en-US" sz="4000" b="1" smtClean="0">
                <a:solidFill>
                  <a:srgbClr val="FF0000"/>
                </a:solidFill>
                <a:latin typeface="Times New Roman" panose="02020603050405020304" pitchFamily="18" charset="0"/>
                <a:cs typeface="Times New Roman" panose="02020603050405020304" pitchFamily="18" charset="0"/>
              </a:rPr>
              <a:t>gi</a:t>
            </a:r>
            <a:r>
              <a:rPr lang="en-US" sz="4000" b="1" smtClean="0">
                <a:solidFill>
                  <a:srgbClr val="0000FF"/>
                </a:solidFill>
                <a:latin typeface="Times New Roman" panose="02020603050405020304" pitchFamily="18" charset="0"/>
                <a:cs typeface="Times New Roman" panose="02020603050405020304" pitchFamily="18" charset="0"/>
              </a:rPr>
              <a:t>ấc, vườn đầy tiếng chim</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	Hạt mưa mải miết tr</a:t>
            </a:r>
            <a:r>
              <a:rPr lang="en-US" sz="4000" b="1" smtClean="0">
                <a:solidFill>
                  <a:srgbClr val="FF0000"/>
                </a:solidFill>
                <a:latin typeface="Times New Roman" panose="02020603050405020304" pitchFamily="18" charset="0"/>
                <a:cs typeface="Times New Roman" panose="02020603050405020304" pitchFamily="18" charset="0"/>
              </a:rPr>
              <a:t>ố</a:t>
            </a:r>
            <a:r>
              <a:rPr lang="en-US" sz="4000" b="1" smtClean="0">
                <a:solidFill>
                  <a:srgbClr val="0000FF"/>
                </a:solidFill>
                <a:latin typeface="Times New Roman" panose="02020603050405020304" pitchFamily="18" charset="0"/>
                <a:cs typeface="Times New Roman" panose="02020603050405020304" pitchFamily="18" charset="0"/>
              </a:rPr>
              <a:t>n tìm</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Cây đào trước cửa lim </a:t>
            </a:r>
            <a:r>
              <a:rPr lang="en-US" sz="4000" b="1" smtClean="0">
                <a:solidFill>
                  <a:srgbClr val="FF0000"/>
                </a:solidFill>
                <a:latin typeface="Times New Roman" panose="02020603050405020304" pitchFamily="18" charset="0"/>
                <a:cs typeface="Times New Roman" panose="02020603050405020304" pitchFamily="18" charset="0"/>
              </a:rPr>
              <a:t>d</a:t>
            </a:r>
            <a:r>
              <a:rPr lang="en-US" sz="4000" b="1" smtClean="0">
                <a:solidFill>
                  <a:srgbClr val="0000FF"/>
                </a:solidFill>
                <a:latin typeface="Times New Roman" panose="02020603050405020304" pitchFamily="18" charset="0"/>
                <a:cs typeface="Times New Roman" panose="02020603050405020304" pitchFamily="18" charset="0"/>
              </a:rPr>
              <a:t>im mắt cười</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	Quất g</a:t>
            </a:r>
            <a:r>
              <a:rPr lang="en-US" sz="4000" b="1" smtClean="0">
                <a:solidFill>
                  <a:srgbClr val="FF0000"/>
                </a:solidFill>
                <a:latin typeface="Times New Roman" panose="02020603050405020304" pitchFamily="18" charset="0"/>
                <a:cs typeface="Times New Roman" panose="02020603050405020304" pitchFamily="18" charset="0"/>
              </a:rPr>
              <a:t>o</a:t>
            </a:r>
            <a:r>
              <a:rPr lang="en-US" sz="4000" b="1" smtClean="0">
                <a:solidFill>
                  <a:srgbClr val="0000FF"/>
                </a:solidFill>
                <a:latin typeface="Times New Roman" panose="02020603050405020304" pitchFamily="18" charset="0"/>
                <a:cs typeface="Times New Roman" panose="02020603050405020304" pitchFamily="18" charset="0"/>
              </a:rPr>
              <a:t>m từng hạt nắng rơi</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Làm thành quả - những mặt trời vàng mơ</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	Tháng </a:t>
            </a:r>
            <a:r>
              <a:rPr lang="en-US" sz="4000" b="1" smtClean="0">
                <a:solidFill>
                  <a:srgbClr val="FF0000"/>
                </a:solidFill>
                <a:latin typeface="Times New Roman" panose="02020603050405020304" pitchFamily="18" charset="0"/>
                <a:cs typeface="Times New Roman" panose="02020603050405020304" pitchFamily="18" charset="0"/>
              </a:rPr>
              <a:t>gi</a:t>
            </a:r>
            <a:r>
              <a:rPr lang="en-US" sz="4000" b="1" smtClean="0">
                <a:solidFill>
                  <a:srgbClr val="0000FF"/>
                </a:solidFill>
                <a:latin typeface="Times New Roman" panose="02020603050405020304" pitchFamily="18" charset="0"/>
                <a:cs typeface="Times New Roman" panose="02020603050405020304" pitchFamily="18" charset="0"/>
              </a:rPr>
              <a:t>êng đến tự bao giờ?</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Đất trời viết tiếp bài thơ ng</a:t>
            </a:r>
            <a:r>
              <a:rPr lang="en-US" sz="4000" b="1" smtClean="0">
                <a:solidFill>
                  <a:srgbClr val="FF0000"/>
                </a:solidFill>
                <a:latin typeface="Times New Roman" panose="02020603050405020304" pitchFamily="18" charset="0"/>
                <a:cs typeface="Times New Roman" panose="02020603050405020304" pitchFamily="18" charset="0"/>
              </a:rPr>
              <a:t>ọ</a:t>
            </a:r>
            <a:r>
              <a:rPr lang="en-US" sz="4000" b="1" smtClean="0">
                <a:solidFill>
                  <a:srgbClr val="0000FF"/>
                </a:solidFill>
                <a:latin typeface="Times New Roman" panose="02020603050405020304" pitchFamily="18" charset="0"/>
                <a:cs typeface="Times New Roman" panose="02020603050405020304" pitchFamily="18" charset="0"/>
              </a:rPr>
              <a:t>t ngào.</a:t>
            </a:r>
            <a:br>
              <a:rPr lang="en-US" sz="4000" b="1" smtClean="0">
                <a:solidFill>
                  <a:srgbClr val="0000FF"/>
                </a:solidFill>
                <a:latin typeface="Times New Roman" panose="02020603050405020304" pitchFamily="18" charset="0"/>
                <a:cs typeface="Times New Roman" panose="02020603050405020304" pitchFamily="18" charset="0"/>
              </a:rPr>
            </a:br>
            <a:r>
              <a:rPr lang="en-US" sz="4000" b="1" smtClean="0">
                <a:solidFill>
                  <a:srgbClr val="0000FF"/>
                </a:solidFill>
                <a:latin typeface="Times New Roman" panose="02020603050405020304" pitchFamily="18" charset="0"/>
                <a:cs typeface="Times New Roman" panose="02020603050405020304" pitchFamily="18" charset="0"/>
              </a:rPr>
              <a:t>			 	                    </a:t>
            </a:r>
            <a:r>
              <a:rPr lang="en-US" sz="2400" b="1" i="1" smtClean="0">
                <a:solidFill>
                  <a:srgbClr val="0000FF"/>
                </a:solidFill>
                <a:latin typeface="Times New Roman" panose="02020603050405020304" pitchFamily="18" charset="0"/>
                <a:cs typeface="Times New Roman" panose="02020603050405020304" pitchFamily="18" charset="0"/>
              </a:rPr>
              <a:t>Theo</a:t>
            </a:r>
            <a:r>
              <a:rPr lang="en-US" sz="4000" b="1" i="1" smtClean="0">
                <a:solidFill>
                  <a:srgbClr val="0000FF"/>
                </a:solidFill>
                <a:latin typeface="Times New Roman" panose="02020603050405020304" pitchFamily="18" charset="0"/>
                <a:cs typeface="Times New Roman" panose="02020603050405020304" pitchFamily="18" charset="0"/>
              </a:rPr>
              <a:t> </a:t>
            </a:r>
            <a:r>
              <a:rPr lang="en-US" sz="2400" b="1" smtClean="0">
                <a:solidFill>
                  <a:srgbClr val="002060"/>
                </a:solidFill>
                <a:latin typeface="Times New Roman" panose="02020603050405020304" pitchFamily="18" charset="0"/>
                <a:cs typeface="Times New Roman" panose="02020603050405020304" pitchFamily="18" charset="0"/>
              </a:rPr>
              <a:t>Đỗ Quang Huỳnh</a:t>
            </a:r>
            <a:br>
              <a:rPr lang="en-US" sz="2400" b="1" smtClean="0">
                <a:solidFill>
                  <a:srgbClr val="002060"/>
                </a:solidFill>
                <a:latin typeface="Times New Roman" panose="02020603050405020304" pitchFamily="18" charset="0"/>
                <a:cs typeface="Times New Roman" panose="02020603050405020304" pitchFamily="18" charset="0"/>
              </a:rPr>
            </a:br>
            <a:endParaRPr lang="en-US" sz="2400" b="1" smtClean="0">
              <a:solidFill>
                <a:srgbClr val="002060"/>
              </a:solidFill>
              <a:latin typeface="Times New Roman" panose="02020603050405020304" pitchFamily="18" charset="0"/>
              <a:cs typeface="Times New Roman" panose="02020603050405020304" pitchFamily="18" charset="0"/>
            </a:endParaRPr>
          </a:p>
        </p:txBody>
      </p:sp>
      <p:sp>
        <p:nvSpPr>
          <p:cNvPr id="28" name="Text Box 6"/>
          <p:cNvSpPr txBox="1">
            <a:spLocks noChangeArrowheads="1"/>
          </p:cNvSpPr>
          <p:nvPr/>
        </p:nvSpPr>
        <p:spPr bwMode="auto">
          <a:xfrm>
            <a:off x="4825506" y="2070830"/>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chemeClr val="bg1"/>
                </a:solidFill>
                <a:latin typeface="Times New Roman" panose="02020603050405020304" pitchFamily="18" charset="0"/>
                <a:cs typeface="Times New Roman" panose="02020603050405020304" pitchFamily="18" charset="0"/>
              </a:rPr>
              <a:t>1</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29" name="Text Box 7"/>
          <p:cNvSpPr txBox="1">
            <a:spLocks noChangeArrowheads="1"/>
          </p:cNvSpPr>
          <p:nvPr/>
        </p:nvSpPr>
        <p:spPr bwMode="auto">
          <a:xfrm>
            <a:off x="6939405" y="2520052"/>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rgbClr val="990000"/>
                </a:solidFill>
                <a:latin typeface="Times New Roman" panose="02020603050405020304" pitchFamily="18" charset="0"/>
                <a:cs typeface="Times New Roman" panose="02020603050405020304" pitchFamily="18" charset="0"/>
              </a:rPr>
              <a:t>2</a:t>
            </a: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30" name="Text Box 8"/>
          <p:cNvSpPr txBox="1">
            <a:spLocks noChangeArrowheads="1"/>
          </p:cNvSpPr>
          <p:nvPr/>
        </p:nvSpPr>
        <p:spPr bwMode="auto">
          <a:xfrm>
            <a:off x="6431280" y="3129280"/>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chemeClr val="bg1"/>
                </a:solidFill>
                <a:latin typeface="Times New Roman" panose="02020603050405020304" pitchFamily="18" charset="0"/>
                <a:cs typeface="Times New Roman" panose="02020603050405020304" pitchFamily="18" charset="0"/>
              </a:rPr>
              <a:t>1</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31" name="Text Box 9"/>
          <p:cNvSpPr txBox="1">
            <a:spLocks noChangeArrowheads="1"/>
          </p:cNvSpPr>
          <p:nvPr/>
        </p:nvSpPr>
        <p:spPr bwMode="auto">
          <a:xfrm>
            <a:off x="4015182" y="4829098"/>
            <a:ext cx="381000" cy="46166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chemeClr val="bg1"/>
                </a:solidFill>
                <a:latin typeface="Times New Roman" panose="02020603050405020304" pitchFamily="18" charset="0"/>
                <a:cs typeface="Times New Roman" panose="02020603050405020304" pitchFamily="18" charset="0"/>
              </a:rPr>
              <a:t>1</a:t>
            </a:r>
            <a:endParaRPr lang="en-US" sz="2400" b="1">
              <a:solidFill>
                <a:schemeClr val="bg1"/>
              </a:solidFill>
              <a:latin typeface="Times New Roman" panose="02020603050405020304" pitchFamily="18" charset="0"/>
              <a:cs typeface="Times New Roman" panose="02020603050405020304" pitchFamily="18" charset="0"/>
            </a:endParaRPr>
          </a:p>
        </p:txBody>
      </p:sp>
      <p:sp>
        <p:nvSpPr>
          <p:cNvPr id="33" name="Text Box 11"/>
          <p:cNvSpPr txBox="1">
            <a:spLocks noChangeArrowheads="1"/>
          </p:cNvSpPr>
          <p:nvPr/>
        </p:nvSpPr>
        <p:spPr bwMode="auto">
          <a:xfrm>
            <a:off x="7437120" y="5368608"/>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rgbClr val="990000"/>
                </a:solidFill>
                <a:latin typeface="Times New Roman" panose="02020603050405020304" pitchFamily="18" charset="0"/>
                <a:cs typeface="Times New Roman" panose="02020603050405020304" pitchFamily="18" charset="0"/>
              </a:rPr>
              <a:t>2</a:t>
            </a:r>
            <a:endParaRPr lang="en-US" sz="2400" b="1">
              <a:solidFill>
                <a:srgbClr val="990000"/>
              </a:solidFill>
              <a:latin typeface="Times New Roman" panose="02020603050405020304" pitchFamily="18" charset="0"/>
              <a:cs typeface="Times New Roman" panose="02020603050405020304" pitchFamily="18" charset="0"/>
            </a:endParaRPr>
          </a:p>
        </p:txBody>
      </p:sp>
      <p:sp>
        <p:nvSpPr>
          <p:cNvPr id="34" name="Text Box 7"/>
          <p:cNvSpPr txBox="1">
            <a:spLocks noChangeArrowheads="1"/>
          </p:cNvSpPr>
          <p:nvPr/>
        </p:nvSpPr>
        <p:spPr bwMode="auto">
          <a:xfrm>
            <a:off x="3916680" y="3662680"/>
            <a:ext cx="304800" cy="46166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b="1">
                <a:solidFill>
                  <a:srgbClr val="990000"/>
                </a:solidFill>
                <a:latin typeface="Times New Roman" panose="02020603050405020304" pitchFamily="18" charset="0"/>
                <a:cs typeface="Times New Roman" panose="02020603050405020304" pitchFamily="18" charset="0"/>
              </a:rPr>
              <a:t>2</a:t>
            </a:r>
            <a:endParaRPr lang="en-US" sz="2400" b="1">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29"/>
                                        </p:tgtEl>
                                      </p:cBhvr>
                                    </p:animEffect>
                                    <p:set>
                                      <p:cBhvr>
                                        <p:cTn id="12" dur="1" fill="hold">
                                          <p:stCondLst>
                                            <p:cond delay="499"/>
                                          </p:stCondLst>
                                        </p:cTn>
                                        <p:tgtEl>
                                          <p:spTgt spid="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0"/>
                                        </p:tgtEl>
                                      </p:cBhvr>
                                    </p:animEffect>
                                    <p:set>
                                      <p:cBhvr>
                                        <p:cTn id="17" dur="1" fill="hold">
                                          <p:stCondLst>
                                            <p:cond delay="499"/>
                                          </p:stCondLst>
                                        </p:cTn>
                                        <p:tgtEl>
                                          <p:spTgt spid="3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0" nodeType="clickEffect">
                                  <p:stCondLst>
                                    <p:cond delay="0"/>
                                  </p:stCondLst>
                                  <p:childTnLst>
                                    <p:animEffect transition="out" filter="randombar(horizontal)">
                                      <p:cBhvr>
                                        <p:cTn id="26" dur="500"/>
                                        <p:tgtEl>
                                          <p:spTgt spid="31"/>
                                        </p:tgtEl>
                                      </p:cBhvr>
                                    </p:animEffect>
                                    <p:set>
                                      <p:cBhvr>
                                        <p:cTn id="27" dur="1" fill="hold">
                                          <p:stCondLst>
                                            <p:cond delay="499"/>
                                          </p:stCondLst>
                                        </p:cTn>
                                        <p:tgtEl>
                                          <p:spTgt spid="3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0" nodeType="clickEffect">
                                  <p:stCondLst>
                                    <p:cond delay="0"/>
                                  </p:stCondLst>
                                  <p:childTnLst>
                                    <p:animEffect transition="out" filter="circle(out)">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14070" y="1152243"/>
            <a:ext cx="2163919" cy="583565"/>
          </a:xfrm>
          <a:prstGeom prst="rect">
            <a:avLst/>
          </a:prstGeom>
        </p:spPr>
        <p:txBody>
          <a:bodyPr wrap="square">
            <a:spAutoFit/>
          </a:bodyPr>
          <a:lstStyle/>
          <a:p>
            <a:pPr algn="ctr">
              <a:tabLst>
                <a:tab pos="5486400" algn="l"/>
              </a:tabLst>
            </a:pPr>
            <a:r>
              <a:rPr lang="en-US" sz="32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9"/>
          <p:cNvSpPr>
            <a:spLocks noChangeArrowheads="1"/>
          </p:cNvSpPr>
          <p:nvPr/>
        </p:nvSpPr>
        <p:spPr bwMode="auto">
          <a:xfrm>
            <a:off x="1011394" y="2482854"/>
            <a:ext cx="10329309" cy="954107"/>
          </a:xfrm>
          <a:prstGeom prst="rect">
            <a:avLst/>
          </a:prstGeom>
          <a:solidFill>
            <a:schemeClr val="bg1"/>
          </a:solidFill>
          <a:ln w="9525">
            <a:noFill/>
            <a:miter lim="800000"/>
          </a:ln>
        </p:spPr>
        <p:txBody>
          <a:bodyPr wrap="square">
            <a:spAutoFit/>
          </a:bodyPr>
          <a:lstStyle/>
          <a:p>
            <a:r>
              <a:rPr lang="en-US" sz="2800" b="1" u="sng">
                <a:solidFill>
                  <a:srgbClr val="C00000"/>
                </a:solidFill>
                <a:latin typeface="Times New Roman" panose="02020603050405020304" pitchFamily="18" charset="0"/>
                <a:cs typeface="Times New Roman" panose="02020603050405020304" pitchFamily="18" charset="0"/>
              </a:rPr>
              <a:t>Bài </a:t>
            </a:r>
            <a:r>
              <a:rPr lang="en-US" sz="2800" b="1" u="sng" smtClean="0">
                <a:solidFill>
                  <a:srgbClr val="C00000"/>
                </a:solidFill>
                <a:latin typeface="Times New Roman" panose="02020603050405020304" pitchFamily="18" charset="0"/>
                <a:cs typeface="Times New Roman" panose="02020603050405020304" pitchFamily="18" charset="0"/>
              </a:rPr>
              <a:t>3a (Trang 7):</a:t>
            </a:r>
            <a:r>
              <a:rPr lang="en-US" sz="2800" b="1" smtClean="0">
                <a:solidFill>
                  <a:srgbClr val="C00000"/>
                </a:solidFill>
                <a:latin typeface="Times New Roman" panose="02020603050405020304" pitchFamily="18" charset="0"/>
                <a:cs typeface="Times New Roman" panose="02020603050405020304" pitchFamily="18" charset="0"/>
              </a:rPr>
              <a:t>  </a:t>
            </a:r>
            <a:r>
              <a:rPr lang="en-US" sz="2800" b="1" smtClean="0">
                <a:solidFill>
                  <a:srgbClr val="002060"/>
                </a:solidFill>
                <a:latin typeface="Times New Roman" panose="02020603050405020304" pitchFamily="18" charset="0"/>
                <a:cs typeface="Times New Roman" panose="02020603050405020304" pitchFamily="18" charset="0"/>
              </a:rPr>
              <a:t>Tìm </a:t>
            </a:r>
            <a:r>
              <a:rPr lang="en-US" sz="2800" b="1">
                <a:solidFill>
                  <a:srgbClr val="002060"/>
                </a:solidFill>
                <a:latin typeface="Times New Roman" panose="02020603050405020304" pitchFamily="18" charset="0"/>
                <a:cs typeface="Times New Roman" panose="02020603050405020304" pitchFamily="18" charset="0"/>
              </a:rPr>
              <a:t>tiếng bắt đầu bằng </a:t>
            </a:r>
            <a:r>
              <a:rPr lang="en-US" sz="2800" b="1" i="1">
                <a:solidFill>
                  <a:srgbClr val="C00000"/>
                </a:solidFill>
                <a:latin typeface="Times New Roman" panose="02020603050405020304" pitchFamily="18" charset="0"/>
                <a:cs typeface="Times New Roman" panose="02020603050405020304" pitchFamily="18" charset="0"/>
              </a:rPr>
              <a:t>r</a:t>
            </a:r>
            <a:r>
              <a:rPr lang="en-US" sz="2800" b="1">
                <a:solidFill>
                  <a:srgbClr val="002060"/>
                </a:solidFill>
                <a:latin typeface="Times New Roman" panose="02020603050405020304" pitchFamily="18" charset="0"/>
                <a:cs typeface="Times New Roman" panose="02020603050405020304" pitchFamily="18" charset="0"/>
              </a:rPr>
              <a:t>, </a:t>
            </a:r>
            <a:r>
              <a:rPr lang="en-US" sz="2800" b="1" i="1">
                <a:solidFill>
                  <a:srgbClr val="C00000"/>
                </a:solidFill>
                <a:latin typeface="Times New Roman" panose="02020603050405020304" pitchFamily="18" charset="0"/>
                <a:cs typeface="Times New Roman" panose="02020603050405020304" pitchFamily="18" charset="0"/>
              </a:rPr>
              <a:t>d</a:t>
            </a:r>
            <a:r>
              <a:rPr lang="en-US" sz="2800" b="1">
                <a:solidFill>
                  <a:srgbClr val="002060"/>
                </a:solidFill>
                <a:latin typeface="Times New Roman" panose="02020603050405020304" pitchFamily="18" charset="0"/>
                <a:cs typeface="Times New Roman" panose="02020603050405020304" pitchFamily="18" charset="0"/>
              </a:rPr>
              <a:t> hay </a:t>
            </a:r>
            <a:r>
              <a:rPr lang="en-US" sz="2800" b="1" i="1">
                <a:solidFill>
                  <a:srgbClr val="C00000"/>
                </a:solidFill>
                <a:latin typeface="Times New Roman" panose="02020603050405020304" pitchFamily="18" charset="0"/>
                <a:cs typeface="Times New Roman" panose="02020603050405020304" pitchFamily="18" charset="0"/>
              </a:rPr>
              <a:t>gi </a:t>
            </a:r>
            <a:r>
              <a:rPr lang="en-US" sz="2800" b="1">
                <a:solidFill>
                  <a:srgbClr val="002060"/>
                </a:solidFill>
                <a:latin typeface="Times New Roman" panose="02020603050405020304" pitchFamily="18" charset="0"/>
                <a:cs typeface="Times New Roman" panose="02020603050405020304" pitchFamily="18" charset="0"/>
              </a:rPr>
              <a:t>thích hợp với mỗi ô trống</a:t>
            </a:r>
            <a:r>
              <a:rPr lang="en-US" sz="2800" b="1" smtClean="0">
                <a:solidFill>
                  <a:srgbClr val="002060"/>
                </a:solidFill>
                <a:latin typeface="Times New Roman" panose="02020603050405020304" pitchFamily="18" charset="0"/>
                <a:cs typeface="Times New Roman" panose="02020603050405020304" pitchFamily="18" charset="0"/>
              </a:rPr>
              <a:t>:</a:t>
            </a:r>
            <a:endParaRPr lang="en-US" sz="2800" b="1"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a:xfrm>
            <a:off x="457200" y="869104"/>
            <a:ext cx="11277600" cy="5119255"/>
          </a:xfrm>
        </p:spPr>
        <p:txBody>
          <a:bodyPr/>
          <a:lstStyle/>
          <a:p>
            <a:pPr eaLnBrk="1" hangingPunct="1"/>
            <a:r>
              <a:rPr lang="en-US" sz="3600" b="1" smtClean="0">
                <a:solidFill>
                  <a:srgbClr val="0000FF"/>
                </a:solidFill>
                <a:latin typeface="Times New Roman" panose="02020603050405020304" pitchFamily="18" charset="0"/>
                <a:cs typeface="Times New Roman" panose="02020603050405020304" pitchFamily="18" charset="0"/>
              </a:rPr>
              <a:t>                           Làm việc cho cả ba thời</a:t>
            </a:r>
            <a:br>
              <a:rPr lang="en-US" sz="3600" b="1" smtClean="0">
                <a:solidFill>
                  <a:srgbClr val="0000FF"/>
                </a:solidFill>
                <a:latin typeface="Times New Roman" panose="02020603050405020304" pitchFamily="18" charset="0"/>
                <a:cs typeface="Times New Roman" panose="02020603050405020304" pitchFamily="18" charset="0"/>
              </a:rPr>
            </a:br>
            <a:br>
              <a:rPr lang="en-US" sz="3600" b="1" smtClean="0">
                <a:solidFill>
                  <a:srgbClr val="0000FF"/>
                </a:solidFill>
                <a:latin typeface="Times New Roman" panose="02020603050405020304" pitchFamily="18" charset="0"/>
                <a:cs typeface="Times New Roman" panose="02020603050405020304" pitchFamily="18" charset="0"/>
              </a:rPr>
            </a:br>
            <a:r>
              <a:rPr lang="en-US" sz="3600" b="1" smtClean="0">
                <a:solidFill>
                  <a:srgbClr val="990000"/>
                </a:solidFill>
                <a:latin typeface="Times New Roman" panose="02020603050405020304" pitchFamily="18" charset="0"/>
                <a:cs typeface="Times New Roman" panose="02020603050405020304" pitchFamily="18" charset="0"/>
              </a:rPr>
              <a:t>	</a:t>
            </a:r>
            <a:r>
              <a:rPr lang="en-US" sz="3600" b="1" smtClean="0">
                <a:solidFill>
                  <a:srgbClr val="002060"/>
                </a:solidFill>
                <a:latin typeface="Times New Roman" panose="02020603050405020304" pitchFamily="18" charset="0"/>
                <a:cs typeface="Times New Roman" panose="02020603050405020304" pitchFamily="18" charset="0"/>
              </a:rPr>
              <a:t>Có một con ve thấy bác nông dân nọ làm việc miệt mài, từ sáng đến tối chẳng lúc nào ngơi, liền tò mò hỏi:</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 Bác làm việc quần quật như thế để làm gì?</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Bác nông dân đáp:</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 Tôi làm cho cả ba thời nên không thể ngừng tay.</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Ve nghĩ mãi không ra, lại hỏi:</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 Thế nào là làm việc cho cả ba thời?</a:t>
            </a:r>
            <a:endParaRPr lang="en-US" sz="3600" b="1" smtClean="0">
              <a:solidFill>
                <a:srgbClr val="002060"/>
              </a:solidFill>
              <a:latin typeface="Times New Roman" panose="02020603050405020304" pitchFamily="18" charset="0"/>
              <a:cs typeface="Times New Roman" panose="02020603050405020304" pitchFamily="18" charset="0"/>
            </a:endParaRPr>
          </a:p>
        </p:txBody>
      </p:sp>
      <p:sp>
        <p:nvSpPr>
          <p:cNvPr id="36869" name="Text Box 5"/>
          <p:cNvSpPr txBox="1">
            <a:spLocks noChangeArrowheads="1"/>
          </p:cNvSpPr>
          <p:nvPr/>
        </p:nvSpPr>
        <p:spPr bwMode="auto">
          <a:xfrm>
            <a:off x="5186160" y="4609826"/>
            <a:ext cx="448023" cy="519113"/>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1000"/>
                                        <p:tgtEl>
                                          <p:spTgt spid="36869"/>
                                        </p:tgtEl>
                                      </p:cBhvr>
                                    </p:animEffect>
                                    <p:set>
                                      <p:cBhvr>
                                        <p:cTn id="7" dur="1" fill="hold">
                                          <p:stCondLst>
                                            <p:cond delay="999"/>
                                          </p:stCondLst>
                                        </p:cTn>
                                        <p:tgtEl>
                                          <p:spTgt spid="368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6400" y="274638"/>
            <a:ext cx="11277600" cy="6202362"/>
          </a:xfrm>
        </p:spPr>
        <p:txBody>
          <a:bodyPr/>
          <a:lstStyle/>
          <a:p>
            <a:pPr algn="l" eaLnBrk="1" hangingPunct="1"/>
            <a:r>
              <a:rPr lang="en-US" sz="3600" b="1" smtClean="0">
                <a:solidFill>
                  <a:srgbClr val="002060"/>
                </a:solidFill>
                <a:latin typeface="Times New Roman" panose="02020603050405020304" pitchFamily="18" charset="0"/>
                <a:cs typeface="Times New Roman" panose="02020603050405020304" pitchFamily="18" charset="0"/>
              </a:rPr>
              <a:t>	Bác nông dân ôn tồn giảng giải:</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 Trước hết, tôi phải làm việc để nuôi thân. Đó là làm việc cho hiện tại. Nhà tôi còn bố mẹ già. Làm việc để phụng dưỡng bố mẹ là làm vì quá khứ. Còn làm để nuôi con là dành dụm cho tương lai. Sau này tôi già, các con tôi lại nuôi tôi như bây giờ tôi đang phụng dưỡng cha mẹ.</a:t>
            </a:r>
            <a:br>
              <a:rPr lang="en-US" sz="3600" b="1" smtClean="0">
                <a:solidFill>
                  <a:srgbClr val="002060"/>
                </a:solidFill>
                <a:latin typeface="Times New Roman" panose="02020603050405020304" pitchFamily="18" charset="0"/>
                <a:cs typeface="Times New Roman" panose="02020603050405020304" pitchFamily="18" charset="0"/>
              </a:rPr>
            </a:br>
            <a:r>
              <a:rPr lang="en-US" sz="3600" b="1" smtClean="0">
                <a:solidFill>
                  <a:srgbClr val="002060"/>
                </a:solidFill>
                <a:latin typeface="Times New Roman" panose="02020603050405020304" pitchFamily="18" charset="0"/>
                <a:cs typeface="Times New Roman" panose="02020603050405020304" pitchFamily="18" charset="0"/>
              </a:rPr>
              <a:t>			                     </a:t>
            </a:r>
            <a:r>
              <a:rPr lang="en-US" sz="2400" b="1" smtClean="0">
                <a:solidFill>
                  <a:srgbClr val="002060"/>
                </a:solidFill>
                <a:latin typeface="Times New Roman" panose="02020603050405020304" pitchFamily="18" charset="0"/>
                <a:cs typeface="Times New Roman" panose="02020603050405020304" pitchFamily="18" charset="0"/>
              </a:rPr>
              <a:t>TRUYỆN VUI DÂN GIAN THẾ GIỚI</a:t>
            </a:r>
            <a:endParaRPr lang="en-US" sz="2400" b="1" smtClean="0">
              <a:solidFill>
                <a:srgbClr val="002060"/>
              </a:solidFill>
              <a:latin typeface="Times New Roman" panose="02020603050405020304" pitchFamily="18" charset="0"/>
              <a:cs typeface="Times New Roman" panose="02020603050405020304" pitchFamily="18" charset="0"/>
            </a:endParaRPr>
          </a:p>
        </p:txBody>
      </p:sp>
      <p:sp>
        <p:nvSpPr>
          <p:cNvPr id="38915" name="Text Box 3"/>
          <p:cNvSpPr txBox="1">
            <a:spLocks noChangeArrowheads="1"/>
          </p:cNvSpPr>
          <p:nvPr/>
        </p:nvSpPr>
        <p:spPr bwMode="auto">
          <a:xfrm>
            <a:off x="2820190" y="3578861"/>
            <a:ext cx="933006" cy="519113"/>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sz="2800"/>
          </a:p>
        </p:txBody>
      </p:sp>
      <p:sp>
        <p:nvSpPr>
          <p:cNvPr id="38916" name="Text Box 4"/>
          <p:cNvSpPr txBox="1">
            <a:spLocks noChangeArrowheads="1"/>
          </p:cNvSpPr>
          <p:nvPr/>
        </p:nvSpPr>
        <p:spPr bwMode="auto">
          <a:xfrm>
            <a:off x="6750724" y="1529740"/>
            <a:ext cx="720395" cy="579438"/>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sz="3200"/>
          </a:p>
        </p:txBody>
      </p:sp>
      <p:sp>
        <p:nvSpPr>
          <p:cNvPr id="38917" name="Text Box 5"/>
          <p:cNvSpPr txBox="1">
            <a:spLocks noChangeArrowheads="1"/>
          </p:cNvSpPr>
          <p:nvPr/>
        </p:nvSpPr>
        <p:spPr bwMode="auto">
          <a:xfrm>
            <a:off x="8330075" y="2678371"/>
            <a:ext cx="651191" cy="519113"/>
          </a:xfrm>
          <a:prstGeom prst="rect">
            <a:avLst/>
          </a:prstGeom>
          <a:solidFill>
            <a:srgbClr val="00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US"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xit" presetSubtype="16" fill="hold" grpId="0" nodeType="afterEffect">
                                  <p:stCondLst>
                                    <p:cond delay="0"/>
                                  </p:stCondLst>
                                  <p:childTnLst>
                                    <p:animEffect transition="out" filter="diamond(in)">
                                      <p:cBhvr>
                                        <p:cTn id="6" dur="1000"/>
                                        <p:tgtEl>
                                          <p:spTgt spid="38917"/>
                                        </p:tgtEl>
                                      </p:cBhvr>
                                    </p:animEffect>
                                    <p:set>
                                      <p:cBhvr>
                                        <p:cTn id="7" dur="1" fill="hold">
                                          <p:stCondLst>
                                            <p:cond delay="999"/>
                                          </p:stCondLst>
                                        </p:cTn>
                                        <p:tgtEl>
                                          <p:spTgt spid="38917"/>
                                        </p:tgtEl>
                                        <p:attrNameLst>
                                          <p:attrName>style.visibility</p:attrName>
                                        </p:attrNameLst>
                                      </p:cBhvr>
                                      <p:to>
                                        <p:strVal val="hidden"/>
                                      </p:to>
                                    </p:set>
                                  </p:childTnLst>
                                </p:cTn>
                              </p:par>
                            </p:childTnLst>
                          </p:cTn>
                        </p:par>
                        <p:par>
                          <p:cTn id="8" fill="hold">
                            <p:stCondLst>
                              <p:cond delay="1000"/>
                            </p:stCondLst>
                            <p:childTnLst>
                              <p:par>
                                <p:cTn id="9" presetID="8" presetClass="exit" presetSubtype="16" fill="hold" grpId="0" nodeType="afterEffect">
                                  <p:stCondLst>
                                    <p:cond delay="0"/>
                                  </p:stCondLst>
                                  <p:childTnLst>
                                    <p:animEffect transition="out" filter="diamond(in)">
                                      <p:cBhvr>
                                        <p:cTn id="10" dur="1000"/>
                                        <p:tgtEl>
                                          <p:spTgt spid="38916"/>
                                        </p:tgtEl>
                                      </p:cBhvr>
                                    </p:animEffect>
                                    <p:set>
                                      <p:cBhvr>
                                        <p:cTn id="11" dur="1" fill="hold">
                                          <p:stCondLst>
                                            <p:cond delay="999"/>
                                          </p:stCondLst>
                                        </p:cTn>
                                        <p:tgtEl>
                                          <p:spTgt spid="38916"/>
                                        </p:tgtEl>
                                        <p:attrNameLst>
                                          <p:attrName>style.visibility</p:attrName>
                                        </p:attrNameLst>
                                      </p:cBhvr>
                                      <p:to>
                                        <p:strVal val="hidden"/>
                                      </p:to>
                                    </p:set>
                                  </p:childTnLst>
                                </p:cTn>
                              </p:par>
                            </p:childTnLst>
                          </p:cTn>
                        </p:par>
                        <p:par>
                          <p:cTn id="12" fill="hold">
                            <p:stCondLst>
                              <p:cond delay="2000"/>
                            </p:stCondLst>
                            <p:childTnLst>
                              <p:par>
                                <p:cTn id="13" presetID="8" presetClass="exit" presetSubtype="16" fill="hold" grpId="0" nodeType="afterEffect">
                                  <p:stCondLst>
                                    <p:cond delay="0"/>
                                  </p:stCondLst>
                                  <p:childTnLst>
                                    <p:animEffect transition="out" filter="diamond(in)">
                                      <p:cBhvr>
                                        <p:cTn id="14" dur="1000"/>
                                        <p:tgtEl>
                                          <p:spTgt spid="38915"/>
                                        </p:tgtEl>
                                      </p:cBhvr>
                                    </p:animEffect>
                                    <p:set>
                                      <p:cBhvr>
                                        <p:cTn id="15" dur="1" fill="hold">
                                          <p:stCondLst>
                                            <p:cond delay="999"/>
                                          </p:stCondLst>
                                        </p:cTn>
                                        <p:tgtEl>
                                          <p:spTgt spid="389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ldLvl="0" animBg="1"/>
      <p:bldP spid="38916" grpId="0" bldLvl="0" animBg="1"/>
      <p:bldP spid="38917"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WordArt 5"/>
          <p:cNvSpPr>
            <a:spLocks noChangeArrowheads="1" noChangeShapeType="1" noTextEdit="1"/>
          </p:cNvSpPr>
          <p:nvPr/>
        </p:nvSpPr>
        <p:spPr bwMode="auto">
          <a:xfrm>
            <a:off x="3543300" y="2670175"/>
            <a:ext cx="5105400" cy="1905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fontAlgn="base">
              <a:spcBef>
                <a:spcPct val="0"/>
              </a:spcBef>
              <a:spcAft>
                <a:spcPct val="0"/>
              </a:spcAft>
            </a:pPr>
            <a:r>
              <a:rPr lang="en-US" sz="3600" kern="10">
                <a:ln w="9525">
                  <a:solidFill>
                    <a:srgbClr val="FF0000"/>
                  </a:solidFill>
                  <a:round/>
                </a:ln>
                <a:solidFill>
                  <a:srgbClr val="FF0000"/>
                </a:solidFill>
                <a:latin typeface="VNI-Cooper" pitchFamily="2" charset="0"/>
              </a:rPr>
              <a:t>Cuûng coá</a:t>
            </a:r>
            <a:endParaRPr lang="en-US" sz="3600" kern="10">
              <a:ln w="9525">
                <a:solidFill>
                  <a:srgbClr val="FF0000"/>
                </a:solidFill>
                <a:round/>
              </a:ln>
              <a:solidFill>
                <a:srgbClr val="FF0000"/>
              </a:solidFill>
              <a:latin typeface="VNI-Cooper" pitchFamily="2" charset="0"/>
            </a:endParaRPr>
          </a:p>
        </p:txBody>
      </p:sp>
    </p:spTree>
  </p:cSld>
  <p:clrMapOvr>
    <a:masterClrMapping/>
  </p:clrMapOvr>
  <p:transition spd="med">
    <p:zoom/>
    <p:sndAc>
      <p:stSnd>
        <p:snd r:embed="rId1"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ltLang="en-US" sz="5400">
                <a:solidFill>
                  <a:srgbClr val="006600"/>
                </a:solidFill>
                <a:latin typeface="VNI-Cooper" pitchFamily="2" charset="0"/>
              </a:rPr>
              <a:t>Daën doø</a:t>
            </a:r>
            <a:endParaRPr lang="en-US" altLang="en-US" sz="5400">
              <a:solidFill>
                <a:srgbClr val="006600"/>
              </a:solidFill>
              <a:latin typeface="VNI-Cooper" pitchFamily="2" charset="0"/>
            </a:endParaRPr>
          </a:p>
        </p:txBody>
      </p:sp>
      <p:sp>
        <p:nvSpPr>
          <p:cNvPr id="192515" name="Rectangle 3"/>
          <p:cNvSpPr>
            <a:spLocks noGrp="1" noChangeArrowheads="1"/>
          </p:cNvSpPr>
          <p:nvPr>
            <p:ph type="body" sz="half" idx="1"/>
          </p:nvPr>
        </p:nvSpPr>
        <p:spPr>
          <a:xfrm>
            <a:off x="1752601" y="2209800"/>
            <a:ext cx="8499475" cy="2897188"/>
          </a:xfrm>
        </p:spPr>
        <p:txBody>
          <a:bodyPr/>
          <a:lstStyle/>
          <a:p>
            <a:pPr>
              <a:buFontTx/>
              <a:buChar char="-"/>
            </a:pPr>
            <a:r>
              <a:rPr lang="en-US" altLang="en-US" sz="3600">
                <a:solidFill>
                  <a:srgbClr val="9900CC"/>
                </a:solidFill>
                <a:latin typeface="VNI-Cooper" pitchFamily="2" charset="0"/>
              </a:rPr>
              <a:t>Vieát laïi nhöõng töø coøn sai</a:t>
            </a:r>
            <a:endParaRPr lang="en-US" altLang="en-US" sz="3600">
              <a:solidFill>
                <a:srgbClr val="9900CC"/>
              </a:solidFill>
              <a:latin typeface="VNI-Cooper" pitchFamily="2" charset="0"/>
            </a:endParaRPr>
          </a:p>
          <a:p>
            <a:pPr>
              <a:buFontTx/>
              <a:buNone/>
            </a:pPr>
            <a:endParaRPr lang="en-US" altLang="en-US" sz="3600">
              <a:solidFill>
                <a:srgbClr val="9900CC"/>
              </a:solidFill>
              <a:latin typeface="VNI-Cooper" pitchFamily="2" charset="0"/>
            </a:endParaRPr>
          </a:p>
          <a:p>
            <a:pPr>
              <a:buFontTx/>
              <a:buChar char="-"/>
            </a:pPr>
            <a:r>
              <a:rPr lang="en-US" altLang="en-US" sz="3600">
                <a:solidFill>
                  <a:srgbClr val="9900CC"/>
                </a:solidFill>
                <a:latin typeface="VNI-Cooper" pitchFamily="2" charset="0"/>
              </a:rPr>
              <a:t>Chuaån bò nghe- vieát baøi: “Caùnh cam laïc meï “</a:t>
            </a:r>
            <a:endParaRPr lang="en-US" altLang="en-US" sz="3600">
              <a:solidFill>
                <a:srgbClr val="9900CC"/>
              </a:solidFill>
              <a:latin typeface="VNI-Cooper" pitchFamily="2" charset="0"/>
            </a:endParaRPr>
          </a:p>
        </p:txBody>
      </p:sp>
    </p:spTree>
  </p:cSld>
  <p:clrMapOvr>
    <a:masterClrMapping/>
  </p:clrMapOvr>
  <p:transition>
    <p:checker/>
    <p:sndAc>
      <p:stSnd>
        <p:snd r:embed="rId1" name="coin.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a:spLocks noChangeArrowheads="1"/>
          </p:cNvSpPr>
          <p:nvPr/>
        </p:nvSpPr>
        <p:spPr bwMode="auto">
          <a:xfrm>
            <a:off x="460590" y="826770"/>
            <a:ext cx="11460163" cy="5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830">
              <a:spcBef>
                <a:spcPct val="20000"/>
              </a:spcBef>
              <a:buChar char="•"/>
              <a:defRPr sz="4600">
                <a:solidFill>
                  <a:schemeClr val="tx1"/>
                </a:solidFill>
                <a:latin typeface="Arial" panose="020B0604020202020204" pitchFamily="34" charset="0"/>
              </a:defRPr>
            </a:lvl1pPr>
            <a:lvl2pPr marL="1062355" indent="-409575" defTabSz="1306830">
              <a:spcBef>
                <a:spcPct val="20000"/>
              </a:spcBef>
              <a:buChar char="–"/>
              <a:defRPr sz="4000">
                <a:solidFill>
                  <a:schemeClr val="tx1"/>
                </a:solidFill>
                <a:latin typeface="Arial" panose="020B0604020202020204" pitchFamily="34" charset="0"/>
              </a:defRPr>
            </a:lvl2pPr>
            <a:lvl3pPr marL="1633855" indent="-327025" defTabSz="1306830">
              <a:spcBef>
                <a:spcPct val="20000"/>
              </a:spcBef>
              <a:buChar char="•"/>
              <a:defRPr sz="3400">
                <a:solidFill>
                  <a:schemeClr val="tx1"/>
                </a:solidFill>
                <a:latin typeface="Arial" panose="020B0604020202020204" pitchFamily="34" charset="0"/>
              </a:defRPr>
            </a:lvl3pPr>
            <a:lvl4pPr marL="2286000" indent="-327025" defTabSz="1306830">
              <a:spcBef>
                <a:spcPct val="20000"/>
              </a:spcBef>
              <a:buChar char="–"/>
              <a:defRPr sz="2900">
                <a:solidFill>
                  <a:schemeClr val="tx1"/>
                </a:solidFill>
                <a:latin typeface="Arial" panose="020B0604020202020204" pitchFamily="34" charset="0"/>
              </a:defRPr>
            </a:lvl4pPr>
            <a:lvl5pPr marL="2938780" indent="-325755" defTabSz="1306830">
              <a:spcBef>
                <a:spcPct val="20000"/>
              </a:spcBef>
              <a:buChar char="»"/>
              <a:defRPr sz="2900">
                <a:solidFill>
                  <a:schemeClr val="tx1"/>
                </a:solidFill>
                <a:latin typeface="Arial" panose="020B0604020202020204" pitchFamily="34" charset="0"/>
              </a:defRPr>
            </a:lvl5pPr>
            <a:lvl6pPr marL="33959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6pPr>
            <a:lvl7pPr marL="38531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7pPr>
            <a:lvl8pPr marL="43103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8pPr>
            <a:lvl9pPr marL="47675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2800" b="1" smtClean="0">
                <a:solidFill>
                  <a:srgbClr val="FF0000"/>
                </a:solidFill>
                <a:latin typeface="Times New Roman" panose="02020603050405020304" pitchFamily="18" charset="0"/>
              </a:rPr>
              <a:t>Nhà</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yêu</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nước</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Nguyễn</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Trung</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Trực</a:t>
            </a:r>
            <a:endParaRPr lang="en-US" altLang="en-US" sz="2800" b="1" dirty="0">
              <a:solidFill>
                <a:srgbClr val="0070C0"/>
              </a:solidFill>
              <a:latin typeface="Times New Roman" panose="02020603050405020304" pitchFamily="18" charset="0"/>
            </a:endParaRPr>
          </a:p>
        </p:txBody>
      </p:sp>
      <p:sp>
        <p:nvSpPr>
          <p:cNvPr id="20" name="Text Box 8"/>
          <p:cNvSpPr txBox="1">
            <a:spLocks noChangeArrowheads="1"/>
          </p:cNvSpPr>
          <p:nvPr/>
        </p:nvSpPr>
        <p:spPr bwMode="auto">
          <a:xfrm>
            <a:off x="3721099" y="1808163"/>
            <a:ext cx="77978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spcBef>
                <a:spcPts val="600"/>
              </a:spcBef>
            </a:pPr>
            <a:r>
              <a:rPr lang="en-US" sz="2800" b="1" smtClean="0">
                <a:solidFill>
                  <a:srgbClr val="0000FF"/>
                </a:solidFill>
                <a:latin typeface="Times New Roman" panose="02020603050405020304" pitchFamily="18" charset="0"/>
                <a:cs typeface="Times New Roman" panose="02020603050405020304" pitchFamily="18" charset="0"/>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nhỏ hết cỏ nước Nam thì mới hết người Nam đánh Tây.”</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2" name="AutoShape 2" descr="HÃ¬nh áº£nh cÃ³ liÃ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8" name="Picture 4" descr="HÃ¬nh áº£nh cÃ³ liÃªn qu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3369" y="1764983"/>
            <a:ext cx="2765425" cy="3589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744" y="5354108"/>
            <a:ext cx="2998255" cy="646331"/>
          </a:xfrm>
          <a:prstGeom prst="rect">
            <a:avLst/>
          </a:prstGeom>
          <a:noFill/>
        </p:spPr>
        <p:txBody>
          <a:bodyPr wrap="square" rtlCol="0">
            <a:spAutoFit/>
          </a:bodyPr>
          <a:lstStyle/>
          <a:p>
            <a:pPr algn="ctr"/>
            <a:r>
              <a:rPr lang="en-US" b="1" smtClean="0">
                <a:solidFill>
                  <a:srgbClr val="002060"/>
                </a:solidFill>
                <a:latin typeface="Times New Roman" panose="02020603050405020304" pitchFamily="18" charset="0"/>
                <a:cs typeface="Times New Roman" panose="02020603050405020304" pitchFamily="18" charset="0"/>
              </a:rPr>
              <a:t>NGUYỄN TRUNG TRỰC</a:t>
            </a:r>
            <a:endParaRPr lang="en-US" b="1" smtClean="0">
              <a:solidFill>
                <a:srgbClr val="002060"/>
              </a:solidFill>
              <a:latin typeface="Times New Roman" panose="02020603050405020304" pitchFamily="18" charset="0"/>
              <a:cs typeface="Times New Roman" panose="02020603050405020304" pitchFamily="18" charset="0"/>
            </a:endParaRPr>
          </a:p>
          <a:p>
            <a:pPr algn="ctr"/>
            <a:r>
              <a:rPr lang="en-US" b="1" smtClean="0">
                <a:solidFill>
                  <a:srgbClr val="002060"/>
                </a:solidFill>
                <a:latin typeface="Times New Roman" panose="02020603050405020304" pitchFamily="18" charset="0"/>
                <a:cs typeface="Times New Roman" panose="02020603050405020304" pitchFamily="18" charset="0"/>
              </a:rPr>
              <a:t>(1838-1868)</a:t>
            </a:r>
            <a:endParaRPr lang="en-US" b="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500"/>
                                        <p:tgtEl>
                                          <p:spTgt spid="20"/>
                                        </p:tgtEl>
                                      </p:cBhvr>
                                    </p:animEffect>
                                  </p:childTnLst>
                                </p:cTn>
                              </p:par>
                              <p:par>
                                <p:cTn id="8" presetID="6" presetClass="entr" presetSubtype="16"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circle(in)">
                                      <p:cBhvr>
                                        <p:cTn id="10" dur="500"/>
                                        <p:tgtEl>
                                          <p:spTgt spid="102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090" y="1269557"/>
            <a:ext cx="11291818" cy="2062103"/>
          </a:xfrm>
          <a:prstGeom prst="rect">
            <a:avLst/>
          </a:prstGeom>
        </p:spPr>
        <p:txBody>
          <a:bodyPr wrap="square">
            <a:spAutoFit/>
          </a:bodyPr>
          <a:lstStyle/>
          <a:p>
            <a:pPr algn="just">
              <a:tabLst>
                <a:tab pos="5486400" algn="l"/>
              </a:tabLst>
            </a:pPr>
            <a:r>
              <a:rPr lang="en-US" sz="32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C00000"/>
                </a:solidFill>
                <a:latin typeface="Times New Roman" panose="02020603050405020304" pitchFamily="18" charset="0"/>
                <a:cs typeface="Times New Roman" panose="02020603050405020304" pitchFamily="18" charset="0"/>
              </a:rPr>
              <a:t>Em biết gì về Nguyễn Trung Trực?</a:t>
            </a:r>
            <a:endParaRPr lang="en-US"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lvl="2" algn="just">
              <a:tabLst>
                <a:tab pos="5486400" algn="l"/>
              </a:tabLst>
            </a:pPr>
            <a:r>
              <a:rPr lang="en-US" sz="3200" b="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2060"/>
                </a:solidFill>
                <a:latin typeface="Times New Roman" panose="02020603050405020304" pitchFamily="18" charset="0"/>
                <a:cs typeface="Times New Roman" panose="02020603050405020304" pitchFamily="18" charset="0"/>
              </a:rPr>
              <a:t>Ông sinh ra trong một gia đình nghèo. Năm 23 tuổi, ông lãnh đạo cuộc nổi dậy ở phủ Tân An và lập nhiều chiến công. Ông bị giặc bắt và bị hành hình.</a:t>
            </a:r>
            <a:endParaRPr lang="en-US" sz="32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TextBox 10"/>
          <p:cNvSpPr txBox="1"/>
          <p:nvPr/>
        </p:nvSpPr>
        <p:spPr>
          <a:xfrm>
            <a:off x="604910" y="3465185"/>
            <a:ext cx="11380764" cy="2062103"/>
          </a:xfrm>
          <a:prstGeom prst="rect">
            <a:avLst/>
          </a:prstGeom>
          <a:noFill/>
        </p:spPr>
        <p:txBody>
          <a:bodyPr wrap="square" rtlCol="0">
            <a:spAutoFit/>
          </a:bodyPr>
          <a:lstStyle/>
          <a:p>
            <a:pPr marL="0" lvl="2"/>
            <a:r>
              <a:rPr lang="en-US" sz="3200" b="1" smtClean="0">
                <a:solidFill>
                  <a:srgbClr val="C00000"/>
                </a:solidFill>
                <a:latin typeface="Times New Roman" panose="02020603050405020304" pitchFamily="18" charset="0"/>
                <a:cs typeface="Times New Roman" panose="02020603050405020304" pitchFamily="18" charset="0"/>
              </a:rPr>
              <a:t>- Nhà yêu nước Nguyễn Trung Trực đã có câu nói nào lưu danh muôn đời? </a:t>
            </a:r>
            <a:endParaRPr lang="en-US" sz="3200" b="1" dirty="0" smtClean="0">
              <a:solidFill>
                <a:srgbClr val="C00000"/>
              </a:solidFill>
              <a:latin typeface="Times New Roman" panose="02020603050405020304" pitchFamily="18" charset="0"/>
              <a:cs typeface="Times New Roman" panose="02020603050405020304" pitchFamily="18" charset="0"/>
            </a:endParaRPr>
          </a:p>
          <a:p>
            <a:pPr>
              <a:buFontTx/>
              <a:buChar char="-"/>
            </a:pPr>
            <a:r>
              <a:rPr lang="en-US" sz="3200" b="1" i="1" smtClean="0">
                <a:solidFill>
                  <a:srgbClr val="0070C0"/>
                </a:solidFill>
                <a:latin typeface="Times New Roman" panose="02020603050405020304" pitchFamily="18" charset="0"/>
                <a:cs typeface="Times New Roman" panose="02020603050405020304" pitchFamily="18" charset="0"/>
              </a:rPr>
              <a:t> </a:t>
            </a:r>
            <a:r>
              <a:rPr lang="en-US" sz="3200" b="1" smtClean="0">
                <a:solidFill>
                  <a:srgbClr val="002060"/>
                </a:solidFill>
                <a:latin typeface="Times New Roman" panose="02020603050405020304" pitchFamily="18" charset="0"/>
                <a:cs typeface="Times New Roman" panose="02020603050405020304" pitchFamily="18" charset="0"/>
              </a:rPr>
              <a:t>Câu nói: “Bao giờ người Tây nhổ hết cỏ nước Nam thì mới hết người Nam đánh Tây.”</a:t>
            </a:r>
            <a:endParaRPr lang="en-US" sz="3200" b="1" dirty="0" smtClean="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4"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slide(fromBottom)">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 calcmode="lin" valueType="num">
                                      <p:cBhvr>
                                        <p:cTn id="26" dur="1000" fill="hold"/>
                                        <p:tgtEl>
                                          <p:spTgt spid="11">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1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áº¿t quáº£ hÃ¬nh áº£nh cho áº£nh Nguyá»n trung Trá»±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7432" y="-1"/>
            <a:ext cx="5583767" cy="520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Káº¿t quáº£ hÃ¬nh áº£nh cho áº£nh Nguyá»n trung Trá»±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64008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Vertical)">
                                      <p:cBhvr>
                                        <p:cTn id="7" dur="500"/>
                                        <p:tgtEl>
                                          <p:spTgt spid="14338"/>
                                        </p:tgtEl>
                                      </p:cBhvr>
                                    </p:animEffect>
                                  </p:childTnLst>
                                </p:cTn>
                              </p:par>
                              <p:par>
                                <p:cTn id="8" presetID="16" presetClass="entr" presetSubtype="21" fill="hold"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barn(inVertical)">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4338"/>
                                        </p:tgtEl>
                                      </p:cBhvr>
                                    </p:animEffect>
                                    <p:set>
                                      <p:cBhvr>
                                        <p:cTn id="15" dur="1" fill="hold">
                                          <p:stCondLst>
                                            <p:cond delay="499"/>
                                          </p:stCondLst>
                                        </p:cTn>
                                        <p:tgtEl>
                                          <p:spTgt spid="1433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4339"/>
                                        </p:tgtEl>
                                      </p:cBhvr>
                                    </p:animEffect>
                                    <p:set>
                                      <p:cBhvr>
                                        <p:cTn id="18" dur="1" fill="hold">
                                          <p:stCondLst>
                                            <p:cond delay="499"/>
                                          </p:stCondLst>
                                        </p:cTn>
                                        <p:tgtEl>
                                          <p:spTgt spid="143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4340"/>
                                        </p:tgtEl>
                                        <p:attrNameLst>
                                          <p:attrName>style.visibility</p:attrName>
                                        </p:attrNameLst>
                                      </p:cBhvr>
                                      <p:to>
                                        <p:strVal val="visible"/>
                                      </p:to>
                                    </p:set>
                                    <p:animEffect transition="in" filter="circle(in)">
                                      <p:cBhvr>
                                        <p:cTn id="23" dur="2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090" y="2201883"/>
            <a:ext cx="7614744" cy="1231106"/>
          </a:xfrm>
          <a:prstGeom prst="rect">
            <a:avLst/>
          </a:prstGeom>
        </p:spPr>
        <p:txBody>
          <a:bodyPr wrap="square">
            <a:spAutoFit/>
          </a:bodyPr>
          <a:lstStyle/>
          <a:p>
            <a:pPr algn="just">
              <a:tabLst>
                <a:tab pos="5486400" algn="l"/>
              </a:tabLst>
            </a:pPr>
            <a:r>
              <a:rPr lang="en-US" sz="32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Viết từ khó vào bảng </a:t>
            </a:r>
            <a:r>
              <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con:</a:t>
            </a:r>
            <a:endParaRPr lang="en-US" sz="32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1200"/>
              </a:spcBef>
              <a:tabLst>
                <a:tab pos="5486400" algn="l"/>
              </a:tabLst>
            </a:pPr>
            <a:r>
              <a:rPr lang="en-US" sz="320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Lưu ý một số tên riêng cần viết hoa:  </a:t>
            </a:r>
            <a:endParaRPr lang="en-US" sz="32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144048" y="2211887"/>
            <a:ext cx="1718740" cy="584775"/>
          </a:xfrm>
          <a:prstGeom prst="rect">
            <a:avLst/>
          </a:prstGeom>
        </p:spPr>
        <p:txBody>
          <a:bodyPr wrap="none">
            <a:spAutoFit/>
          </a:bodyPr>
          <a:lstStyle/>
          <a:p>
            <a:r>
              <a:rPr lang="en-US" sz="3200" b="1">
                <a:solidFill>
                  <a:srgbClr val="0070C0"/>
                </a:solidFill>
                <a:latin typeface="Times New Roman" panose="02020603050405020304" pitchFamily="18" charset="0"/>
                <a:cs typeface="Times New Roman" panose="02020603050405020304" pitchFamily="18" charset="0"/>
              </a:rPr>
              <a:t>c</a:t>
            </a:r>
            <a:r>
              <a:rPr lang="en-US" sz="3200" b="1" smtClean="0">
                <a:solidFill>
                  <a:srgbClr val="0070C0"/>
                </a:solidFill>
                <a:latin typeface="Times New Roman" panose="02020603050405020304" pitchFamily="18" charset="0"/>
                <a:cs typeface="Times New Roman" panose="02020603050405020304" pitchFamily="18" charset="0"/>
              </a:rPr>
              <a:t>hài lưới</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7189243" y="2211883"/>
            <a:ext cx="1471878" cy="584775"/>
          </a:xfrm>
          <a:prstGeom prst="rect">
            <a:avLst/>
          </a:prstGeom>
        </p:spPr>
        <p:txBody>
          <a:bodyPr wrap="none">
            <a:spAutoFit/>
          </a:bodyPr>
          <a:lstStyle/>
          <a:p>
            <a:r>
              <a:rPr lang="en-US" sz="3200" b="1" smtClean="0">
                <a:solidFill>
                  <a:srgbClr val="0070C0"/>
                </a:solidFill>
                <a:latin typeface="Times New Roman" panose="02020603050405020304" pitchFamily="18" charset="0"/>
                <a:cs typeface="Times New Roman" panose="02020603050405020304" pitchFamily="18" charset="0"/>
              </a:rPr>
              <a:t>nổi dậy</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8844956" y="2211873"/>
            <a:ext cx="2154757" cy="584775"/>
          </a:xfrm>
          <a:prstGeom prst="rect">
            <a:avLst/>
          </a:prstGeom>
        </p:spPr>
        <p:txBody>
          <a:bodyPr wrap="none">
            <a:spAutoFit/>
          </a:bodyPr>
          <a:lstStyle/>
          <a:p>
            <a:r>
              <a:rPr lang="en-US" sz="3200" b="1">
                <a:solidFill>
                  <a:srgbClr val="0070C0"/>
                </a:solidFill>
                <a:latin typeface="Times New Roman" panose="02020603050405020304" pitchFamily="18" charset="0"/>
                <a:cs typeface="Times New Roman" panose="02020603050405020304" pitchFamily="18" charset="0"/>
              </a:rPr>
              <a:t>k</a:t>
            </a:r>
            <a:r>
              <a:rPr lang="en-US" sz="3200" b="1" smtClean="0">
                <a:solidFill>
                  <a:srgbClr val="0070C0"/>
                </a:solidFill>
                <a:latin typeface="Times New Roman" panose="02020603050405020304" pitchFamily="18" charset="0"/>
                <a:cs typeface="Times New Roman" panose="02020603050405020304" pitchFamily="18" charset="0"/>
              </a:rPr>
              <a:t>hảng khái</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275822" y="3744809"/>
            <a:ext cx="1598323" cy="584775"/>
          </a:xfrm>
          <a:prstGeom prst="rect">
            <a:avLst/>
          </a:prstGeom>
        </p:spPr>
        <p:txBody>
          <a:bodyPr wrap="none">
            <a:spAutoFit/>
          </a:bodyPr>
          <a:lstStyle/>
          <a:p>
            <a:r>
              <a:rPr lang="en-US" sz="3200" b="1" smtClean="0">
                <a:solidFill>
                  <a:srgbClr val="0000FF"/>
                </a:solidFill>
                <a:latin typeface="Times New Roman" panose="02020603050405020304" pitchFamily="18" charset="0"/>
                <a:cs typeface="Times New Roman" panose="02020603050405020304" pitchFamily="18" charset="0"/>
              </a:rPr>
              <a:t>Tân An,</a:t>
            </a:r>
            <a:endParaRPr lang="en-US" sz="3200" b="1" dirty="0">
              <a:latin typeface="Times New Roman" panose="02020603050405020304" pitchFamily="18" charset="0"/>
              <a:cs typeface="Times New Roman" panose="02020603050405020304" pitchFamily="18" charset="0"/>
            </a:endParaRPr>
          </a:p>
        </p:txBody>
      </p:sp>
      <p:sp>
        <p:nvSpPr>
          <p:cNvPr id="14" name="Rectangle 13"/>
          <p:cNvSpPr/>
          <p:nvPr/>
        </p:nvSpPr>
        <p:spPr>
          <a:xfrm>
            <a:off x="7762289" y="3744816"/>
            <a:ext cx="2499402" cy="584775"/>
          </a:xfrm>
          <a:prstGeom prst="rect">
            <a:avLst/>
          </a:prstGeom>
        </p:spPr>
        <p:txBody>
          <a:bodyPr wrap="none">
            <a:spAutoFit/>
          </a:bodyPr>
          <a:lstStyle/>
          <a:p>
            <a:r>
              <a:rPr lang="en-US" sz="3200" b="1">
                <a:solidFill>
                  <a:srgbClr val="0000FF"/>
                </a:solidFill>
                <a:latin typeface="Times New Roman" panose="02020603050405020304" pitchFamily="18" charset="0"/>
                <a:cs typeface="Times New Roman" panose="02020603050405020304" pitchFamily="18" charset="0"/>
              </a:rPr>
              <a:t>Tây Nam </a:t>
            </a:r>
            <a:r>
              <a:rPr lang="en-US" sz="3200" b="1" smtClean="0">
                <a:solidFill>
                  <a:srgbClr val="0000FF"/>
                </a:solidFill>
                <a:latin typeface="Times New Roman" panose="02020603050405020304" pitchFamily="18" charset="0"/>
                <a:cs typeface="Times New Roman" panose="02020603050405020304" pitchFamily="18" charset="0"/>
              </a:rPr>
              <a:t>Bộ,</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977901" y="3711500"/>
            <a:ext cx="3816838" cy="584775"/>
          </a:xfrm>
          <a:prstGeom prst="rect">
            <a:avLst/>
          </a:prstGeom>
          <a:noFill/>
        </p:spPr>
        <p:txBody>
          <a:bodyPr wrap="square" rtlCol="0">
            <a:spAutoFit/>
          </a:bodyPr>
          <a:lstStyle/>
          <a:p>
            <a:r>
              <a:rPr lang="en-US" sz="3200" b="1">
                <a:solidFill>
                  <a:srgbClr val="0000FF"/>
                </a:solidFill>
                <a:latin typeface="Times New Roman" panose="02020603050405020304" pitchFamily="18" charset="0"/>
                <a:cs typeface="Times New Roman" panose="02020603050405020304" pitchFamily="18" charset="0"/>
              </a:rPr>
              <a:t>Nguyễn Trung </a:t>
            </a:r>
            <a:r>
              <a:rPr lang="en-US" sz="3200" b="1" smtClean="0">
                <a:solidFill>
                  <a:srgbClr val="0000FF"/>
                </a:solidFill>
                <a:latin typeface="Times New Roman" panose="02020603050405020304" pitchFamily="18" charset="0"/>
                <a:cs typeface="Times New Roman" panose="02020603050405020304" pitchFamily="18" charset="0"/>
              </a:rPr>
              <a:t>Trực, </a:t>
            </a:r>
            <a:endParaRPr lang="en-US" sz="32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591330" y="3739629"/>
            <a:ext cx="1784868" cy="584775"/>
          </a:xfrm>
          <a:prstGeom prst="rect">
            <a:avLst/>
          </a:prstGeom>
          <a:noFill/>
        </p:spPr>
        <p:txBody>
          <a:bodyPr wrap="square" rtlCol="0">
            <a:spAutoFit/>
          </a:bodyPr>
          <a:lstStyle/>
          <a:p>
            <a:r>
              <a:rPr lang="en-US" sz="3200" b="1" smtClean="0">
                <a:solidFill>
                  <a:srgbClr val="0000FF"/>
                </a:solidFill>
                <a:latin typeface="Times New Roman" panose="02020603050405020304" pitchFamily="18" charset="0"/>
                <a:cs typeface="Times New Roman" panose="02020603050405020304" pitchFamily="18" charset="0"/>
              </a:rPr>
              <a:t>Vàm Cỏ,</a:t>
            </a:r>
            <a:endParaRPr lang="en-US" sz="3200" b="1"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65201" y="4257600"/>
            <a:ext cx="1803399" cy="584775"/>
          </a:xfrm>
          <a:prstGeom prst="rect">
            <a:avLst/>
          </a:prstGeom>
          <a:noFill/>
        </p:spPr>
        <p:txBody>
          <a:bodyPr wrap="square" rtlCol="0">
            <a:spAutoFit/>
          </a:bodyPr>
          <a:lstStyle/>
          <a:p>
            <a:r>
              <a:rPr lang="en-US" sz="3200" b="1">
                <a:solidFill>
                  <a:srgbClr val="0000FF"/>
                </a:solidFill>
                <a:latin typeface="Times New Roman" panose="02020603050405020304" pitchFamily="18" charset="0"/>
                <a:cs typeface="Times New Roman" panose="02020603050405020304" pitchFamily="18" charset="0"/>
              </a:rPr>
              <a:t>Nam Kì</a:t>
            </a:r>
            <a:r>
              <a:rPr lang="en-US" sz="3200" b="1" smtClean="0">
                <a:solidFill>
                  <a:srgbClr val="0000FF"/>
                </a:solidFill>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610130" y="4285729"/>
            <a:ext cx="1161770" cy="584775"/>
          </a:xfrm>
          <a:prstGeom prst="rect">
            <a:avLst/>
          </a:prstGeom>
          <a:noFill/>
        </p:spPr>
        <p:txBody>
          <a:bodyPr wrap="square" rtlCol="0">
            <a:spAutoFit/>
          </a:bodyPr>
          <a:lstStyle/>
          <a:p>
            <a:r>
              <a:rPr lang="en-US" sz="3200" b="1">
                <a:solidFill>
                  <a:srgbClr val="0000FF"/>
                </a:solidFill>
                <a:latin typeface="Times New Roman" panose="02020603050405020304" pitchFamily="18" charset="0"/>
                <a:cs typeface="Times New Roman" panose="02020603050405020304" pitchFamily="18" charset="0"/>
              </a:rPr>
              <a:t>Nam</a:t>
            </a:r>
            <a:r>
              <a:rPr lang="en-US" sz="3200" b="1" smtClean="0">
                <a:solidFill>
                  <a:srgbClr val="0000FF"/>
                </a:solidFill>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3715030" y="4298429"/>
            <a:ext cx="1784868" cy="584775"/>
          </a:xfrm>
          <a:prstGeom prst="rect">
            <a:avLst/>
          </a:prstGeom>
          <a:noFill/>
        </p:spPr>
        <p:txBody>
          <a:bodyPr wrap="square" rtlCol="0">
            <a:spAutoFit/>
          </a:bodyPr>
          <a:lstStyle/>
          <a:p>
            <a:r>
              <a:rPr lang="en-US" sz="3200" b="1" smtClean="0">
                <a:solidFill>
                  <a:srgbClr val="0000FF"/>
                </a:solidFill>
                <a:latin typeface="Times New Roman" panose="02020603050405020304" pitchFamily="18" charset="0"/>
                <a:cs typeface="Times New Roman" panose="02020603050405020304" pitchFamily="18" charset="0"/>
              </a:rPr>
              <a:t>Tây.</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1000"/>
                                        <p:tgtEl>
                                          <p:spTgt spid="3">
                                            <p:txEl>
                                              <p:pRg st="1" end="1"/>
                                            </p:txEl>
                                          </p:spTgt>
                                        </p:tgtEl>
                                      </p:cBhvr>
                                    </p:animEffect>
                                    <p:anim calcmode="lin" valueType="num">
                                      <p:cBhvr>
                                        <p:cTn id="3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down)">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down)">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7" grpId="0"/>
      <p:bldP spid="18"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s 3"/>
          <p:cNvSpPr/>
          <p:nvPr/>
        </p:nvSpPr>
        <p:spPr>
          <a:xfrm>
            <a:off x="4549458" y="2573020"/>
            <a:ext cx="3093085"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Viết bài</a:t>
            </a:r>
            <a:endPar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8"/>
          <p:cNvSpPr txBox="1">
            <a:spLocks noChangeArrowheads="1"/>
          </p:cNvSpPr>
          <p:nvPr/>
        </p:nvSpPr>
        <p:spPr bwMode="auto">
          <a:xfrm>
            <a:off x="3721099" y="1808163"/>
            <a:ext cx="7797801"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a:solidFill>
                  <a:schemeClr val="tx1"/>
                </a:solidFill>
                <a:latin typeface="Arial" panose="020B0604020202020204" pitchFamily="34" charset="0"/>
              </a:defRPr>
            </a:lvl1pPr>
            <a:lvl2pPr marL="742950" indent="-285750" eaLnBrk="0" hangingPunct="0">
              <a:defRPr sz="4000">
                <a:solidFill>
                  <a:schemeClr val="tx1"/>
                </a:solidFill>
                <a:latin typeface="Arial" panose="020B0604020202020204" pitchFamily="34" charset="0"/>
              </a:defRPr>
            </a:lvl2pPr>
            <a:lvl3pPr marL="1143000" indent="-228600" eaLnBrk="0" hangingPunct="0">
              <a:defRPr sz="4000">
                <a:solidFill>
                  <a:schemeClr val="tx1"/>
                </a:solidFill>
                <a:latin typeface="Arial" panose="020B0604020202020204" pitchFamily="34" charset="0"/>
              </a:defRPr>
            </a:lvl3pPr>
            <a:lvl4pPr marL="1600200" indent="-228600" eaLnBrk="0" hangingPunct="0">
              <a:defRPr sz="4000">
                <a:solidFill>
                  <a:schemeClr val="tx1"/>
                </a:solidFill>
                <a:latin typeface="Arial" panose="020B0604020202020204" pitchFamily="34" charset="0"/>
              </a:defRPr>
            </a:lvl4pPr>
            <a:lvl5pPr marL="2057400" indent="-228600" eaLnBrk="0" hangingPunct="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eaLnBrk="1" hangingPunct="1">
              <a:spcBef>
                <a:spcPts val="600"/>
              </a:spcBef>
            </a:pPr>
            <a:r>
              <a:rPr lang="en-US" sz="2800" b="1" smtClean="0">
                <a:solidFill>
                  <a:srgbClr val="0000FF"/>
                </a:solidFill>
                <a:latin typeface="Times New Roman" panose="02020603050405020304" pitchFamily="18" charset="0"/>
                <a:cs typeface="Times New Roman" panose="02020603050405020304" pitchFamily="18" charset="0"/>
              </a:rPr>
              <a:t>        Nguyễn Trung Trực sinh ra trong một gia đình làm nghề chài lưới trên sông Vàm Cỏ. Năm 23 tuổi, ông lãnh đạo cuộc nổi dậy ở phủ Tân An, nay thuộc tỉnh Long An. Đội quân khởi nghĩa do ông chỉ huy đã lập nên nhiều chiến công vang dội khắp vùng Tây Nam Bộ. Bị giặc bắt và đưa ra hành hình, ông khảng khái trả lời viên thống đốc Nam Kì: “Bao giờ người Tây nhỏ hết cỏ nước Nam thì mới hết người Nam đánh Tây.”</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2" name="AutoShape 2" descr="HÃ¬nh áº£nh cÃ³ liÃªn qu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8" name="Picture 4" descr="HÃ¬nh áº£nh cÃ³ liÃªn qu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7974" y="1808163"/>
            <a:ext cx="2765425" cy="35893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744" y="5354108"/>
            <a:ext cx="2998255" cy="646331"/>
          </a:xfrm>
          <a:prstGeom prst="rect">
            <a:avLst/>
          </a:prstGeom>
          <a:noFill/>
        </p:spPr>
        <p:txBody>
          <a:bodyPr wrap="square" rtlCol="0">
            <a:spAutoFit/>
          </a:bodyPr>
          <a:lstStyle/>
          <a:p>
            <a:pPr algn="ctr"/>
            <a:r>
              <a:rPr lang="en-US" b="1" smtClean="0">
                <a:solidFill>
                  <a:srgbClr val="002060"/>
                </a:solidFill>
                <a:latin typeface="Times New Roman" panose="02020603050405020304" pitchFamily="18" charset="0"/>
                <a:cs typeface="Times New Roman" panose="02020603050405020304" pitchFamily="18" charset="0"/>
              </a:rPr>
              <a:t>NGUYỄN TRUNG TRỰC</a:t>
            </a:r>
            <a:endParaRPr lang="en-US" b="1" smtClean="0">
              <a:solidFill>
                <a:srgbClr val="002060"/>
              </a:solidFill>
              <a:latin typeface="Times New Roman" panose="02020603050405020304" pitchFamily="18" charset="0"/>
              <a:cs typeface="Times New Roman" panose="02020603050405020304" pitchFamily="18" charset="0"/>
            </a:endParaRPr>
          </a:p>
          <a:p>
            <a:pPr algn="ctr"/>
            <a:r>
              <a:rPr lang="en-US" b="1" smtClean="0">
                <a:solidFill>
                  <a:srgbClr val="002060"/>
                </a:solidFill>
                <a:latin typeface="Times New Roman" panose="02020603050405020304" pitchFamily="18" charset="0"/>
                <a:cs typeface="Times New Roman" panose="02020603050405020304" pitchFamily="18" charset="0"/>
              </a:rPr>
              <a:t>(1838-1868)</a:t>
            </a:r>
            <a:endParaRPr lang="en-US" b="1">
              <a:solidFill>
                <a:srgbClr val="002060"/>
              </a:solidFill>
              <a:latin typeface="Times New Roman" panose="02020603050405020304" pitchFamily="18" charset="0"/>
              <a:cs typeface="Times New Roman" panose="02020603050405020304" pitchFamily="18" charset="0"/>
            </a:endParaRPr>
          </a:p>
        </p:txBody>
      </p:sp>
      <p:sp>
        <p:nvSpPr>
          <p:cNvPr id="4" name="Text Box 9"/>
          <p:cNvSpPr txBox="1">
            <a:spLocks noChangeArrowheads="1"/>
          </p:cNvSpPr>
          <p:nvPr/>
        </p:nvSpPr>
        <p:spPr bwMode="auto">
          <a:xfrm>
            <a:off x="460590" y="826770"/>
            <a:ext cx="11460163" cy="560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830">
              <a:spcBef>
                <a:spcPct val="20000"/>
              </a:spcBef>
              <a:buChar char="•"/>
              <a:defRPr sz="4600">
                <a:solidFill>
                  <a:schemeClr val="tx1"/>
                </a:solidFill>
                <a:latin typeface="Arial" panose="020B0604020202020204" pitchFamily="34" charset="0"/>
              </a:defRPr>
            </a:lvl1pPr>
            <a:lvl2pPr marL="1062355" indent="-409575" defTabSz="1306830">
              <a:spcBef>
                <a:spcPct val="20000"/>
              </a:spcBef>
              <a:buChar char="–"/>
              <a:defRPr sz="4000">
                <a:solidFill>
                  <a:schemeClr val="tx1"/>
                </a:solidFill>
                <a:latin typeface="Arial" panose="020B0604020202020204" pitchFamily="34" charset="0"/>
              </a:defRPr>
            </a:lvl2pPr>
            <a:lvl3pPr marL="1633855" indent="-327025" defTabSz="1306830">
              <a:spcBef>
                <a:spcPct val="20000"/>
              </a:spcBef>
              <a:buChar char="•"/>
              <a:defRPr sz="3400">
                <a:solidFill>
                  <a:schemeClr val="tx1"/>
                </a:solidFill>
                <a:latin typeface="Arial" panose="020B0604020202020204" pitchFamily="34" charset="0"/>
              </a:defRPr>
            </a:lvl3pPr>
            <a:lvl4pPr marL="2286000" indent="-327025" defTabSz="1306830">
              <a:spcBef>
                <a:spcPct val="20000"/>
              </a:spcBef>
              <a:buChar char="–"/>
              <a:defRPr sz="2900">
                <a:solidFill>
                  <a:schemeClr val="tx1"/>
                </a:solidFill>
                <a:latin typeface="Arial" panose="020B0604020202020204" pitchFamily="34" charset="0"/>
              </a:defRPr>
            </a:lvl4pPr>
            <a:lvl5pPr marL="2938780" indent="-325755" defTabSz="1306830">
              <a:spcBef>
                <a:spcPct val="20000"/>
              </a:spcBef>
              <a:buChar char="»"/>
              <a:defRPr sz="2900">
                <a:solidFill>
                  <a:schemeClr val="tx1"/>
                </a:solidFill>
                <a:latin typeface="Arial" panose="020B0604020202020204" pitchFamily="34" charset="0"/>
              </a:defRPr>
            </a:lvl5pPr>
            <a:lvl6pPr marL="33959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6pPr>
            <a:lvl7pPr marL="38531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7pPr>
            <a:lvl8pPr marL="43103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8pPr>
            <a:lvl9pPr marL="4767580" indent="-325755" defTabSz="1306830" eaLnBrk="0" fontAlgn="base" hangingPunct="0">
              <a:spcBef>
                <a:spcPct val="20000"/>
              </a:spcBef>
              <a:spcAft>
                <a:spcPct val="0"/>
              </a:spcAft>
              <a:buChar char="»"/>
              <a:defRPr sz="2900">
                <a:solidFill>
                  <a:schemeClr val="tx1"/>
                </a:solidFill>
                <a:latin typeface="Arial" panose="020B0604020202020204" pitchFamily="34" charset="0"/>
              </a:defRPr>
            </a:lvl9pPr>
          </a:lstStyle>
          <a:p>
            <a:pPr algn="ctr">
              <a:spcBef>
                <a:spcPct val="0"/>
              </a:spcBef>
              <a:buFontTx/>
              <a:buNone/>
            </a:pPr>
            <a:r>
              <a:rPr lang="en-US" altLang="en-US" sz="2800" b="1" smtClean="0">
                <a:solidFill>
                  <a:srgbClr val="FF0000"/>
                </a:solidFill>
                <a:latin typeface="Times New Roman" panose="02020603050405020304" pitchFamily="18" charset="0"/>
              </a:rPr>
              <a:t>Nhà</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yêu</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nước</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Nguyễn</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Trung</a:t>
            </a:r>
            <a:r>
              <a:rPr lang="en-US" altLang="en-US" sz="2800" b="1" dirty="0" smtClean="0">
                <a:solidFill>
                  <a:srgbClr val="FF0000"/>
                </a:solidFill>
                <a:latin typeface="Times New Roman" panose="02020603050405020304" pitchFamily="18" charset="0"/>
              </a:rPr>
              <a:t> </a:t>
            </a:r>
            <a:r>
              <a:rPr lang="en-US" altLang="en-US" sz="2800" b="1" dirty="0" err="1" smtClean="0">
                <a:solidFill>
                  <a:srgbClr val="FF0000"/>
                </a:solidFill>
                <a:latin typeface="Times New Roman" panose="02020603050405020304" pitchFamily="18" charset="0"/>
              </a:rPr>
              <a:t>Trực</a:t>
            </a:r>
            <a:endParaRPr lang="en-US" altLang="en-US" sz="2800" b="1" dirty="0">
              <a:solidFill>
                <a:srgbClr val="0070C0"/>
              </a:solidFill>
              <a:latin typeface="Times New Roman" panose="02020603050405020304" pitchFamily="18" charset="0"/>
            </a:endParaRPr>
          </a:p>
        </p:txBody>
      </p:sp>
    </p:spTree>
  </p:cSld>
  <p:clrMapOvr>
    <a:masterClrMapping/>
  </p:clrMapOvr>
  <p:transition spd="med">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9090" y="2272222"/>
            <a:ext cx="11291818" cy="2062103"/>
          </a:xfrm>
          <a:prstGeom prst="rect">
            <a:avLst/>
          </a:prstGeom>
        </p:spPr>
        <p:txBody>
          <a:bodyPr wrap="square">
            <a:spAutoFit/>
          </a:bodyPr>
          <a:lstStyle/>
          <a:p>
            <a:pPr algn="just">
              <a:tabLst>
                <a:tab pos="5486400" algn="l"/>
              </a:tabLst>
            </a:pPr>
            <a:r>
              <a:rPr lang="en-US" sz="32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FF66CC"/>
                </a:solidFill>
                <a:latin typeface="Times New Roman" panose="02020603050405020304" pitchFamily="18" charset="0"/>
                <a:cs typeface="Times New Roman" panose="02020603050405020304" pitchFamily="18" charset="0"/>
              </a:rPr>
              <a:t>Dân </a:t>
            </a:r>
            <a:r>
              <a:rPr lang="en-US" sz="3200" b="1">
                <a:solidFill>
                  <a:srgbClr val="FF66CC"/>
                </a:solidFill>
                <a:latin typeface="Times New Roman" panose="02020603050405020304" pitchFamily="18" charset="0"/>
                <a:cs typeface="Times New Roman" panose="02020603050405020304" pitchFamily="18" charset="0"/>
              </a:rPr>
              <a:t>tộc </a:t>
            </a:r>
            <a:r>
              <a:rPr lang="en-US" sz="3200" b="1" smtClean="0">
                <a:solidFill>
                  <a:srgbClr val="FF66CC"/>
                </a:solidFill>
                <a:latin typeface="Times New Roman" panose="02020603050405020304" pitchFamily="18" charset="0"/>
                <a:cs typeface="Times New Roman" panose="02020603050405020304" pitchFamily="18" charset="0"/>
              </a:rPr>
              <a:t>Việt Nam </a:t>
            </a:r>
            <a:r>
              <a:rPr lang="en-US" sz="3200" b="1">
                <a:solidFill>
                  <a:srgbClr val="FF66CC"/>
                </a:solidFill>
                <a:latin typeface="Times New Roman" panose="02020603050405020304" pitchFamily="18" charset="0"/>
                <a:cs typeface="Times New Roman" panose="02020603050405020304" pitchFamily="18" charset="0"/>
              </a:rPr>
              <a:t>từ xa xưa luôn có truyền thống yêu nước. Trong kháng chiến chống giặc ngoại xâm có rất nhiều tấm gương anh dũng hi sinh vì đất nước. Em biết tấm gương nào như vậy? Hãy nêu tên người anh hùng đó cho các bạn biết</a:t>
            </a:r>
            <a:r>
              <a:rPr lang="en-US" sz="3200" b="1" smtClean="0">
                <a:solidFill>
                  <a:srgbClr val="FF66CC"/>
                </a:solidFill>
                <a:latin typeface="Times New Roman" panose="02020603050405020304" pitchFamily="18" charset="0"/>
                <a:cs typeface="Times New Roman" panose="02020603050405020304" pitchFamily="18" charset="0"/>
              </a:rPr>
              <a:t>.</a:t>
            </a:r>
            <a:endParaRPr lang="en-US" sz="3200" b="1" smtClean="0">
              <a:solidFill>
                <a:srgbClr val="FF66CC"/>
              </a:solidFill>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783118" y="838588"/>
            <a:ext cx="3348211" cy="583565"/>
          </a:xfrm>
          <a:prstGeom prst="rect">
            <a:avLst/>
          </a:prstGeom>
        </p:spPr>
        <p:txBody>
          <a:bodyPr wrap="square">
            <a:spAutoFit/>
          </a:bodyPr>
          <a:lstStyle/>
          <a:p>
            <a:pPr algn="ctr">
              <a:tabLst>
                <a:tab pos="5486400" algn="l"/>
              </a:tabLst>
            </a:pPr>
            <a:r>
              <a:rPr lang="en-US" sz="32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Luyện tập</a:t>
            </a:r>
            <a:endParaRPr lang="en-US"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304376" y="2102687"/>
            <a:ext cx="10305032" cy="2554545"/>
          </a:xfrm>
          <a:prstGeom prst="rect">
            <a:avLst/>
          </a:prstGeom>
        </p:spPr>
        <p:txBody>
          <a:bodyPr wrap="square">
            <a:spAutoFit/>
          </a:bodyPr>
          <a:lstStyle/>
          <a:p>
            <a:r>
              <a:rPr lang="en-US" sz="3200" b="1" u="sng" smtClean="0">
                <a:solidFill>
                  <a:srgbClr val="C00000"/>
                </a:solidFill>
                <a:latin typeface="Times New Roman" panose="02020603050405020304" pitchFamily="18" charset="0"/>
                <a:cs typeface="Times New Roman" panose="02020603050405020304" pitchFamily="18" charset="0"/>
              </a:rPr>
              <a:t>Bài 2 (Trang 6)</a:t>
            </a:r>
            <a:r>
              <a:rPr lang="en-US" sz="3200" b="1" smtClean="0">
                <a:solidFill>
                  <a:srgbClr val="C00000"/>
                </a:solidFill>
                <a:latin typeface="Times New Roman" panose="02020603050405020304" pitchFamily="18" charset="0"/>
                <a:cs typeface="Times New Roman" panose="02020603050405020304" pitchFamily="18" charset="0"/>
              </a:rPr>
              <a:t>: </a:t>
            </a:r>
            <a:r>
              <a:rPr lang="en-US" sz="3200" b="1" smtClean="0">
                <a:solidFill>
                  <a:srgbClr val="002060"/>
                </a:solidFill>
                <a:latin typeface="Times New Roman" panose="02020603050405020304" pitchFamily="18" charset="0"/>
                <a:cs typeface="Times New Roman" panose="02020603050405020304" pitchFamily="18" charset="0"/>
              </a:rPr>
              <a:t>Tìm </a:t>
            </a:r>
            <a:r>
              <a:rPr lang="en-US" sz="3200" b="1">
                <a:solidFill>
                  <a:srgbClr val="002060"/>
                </a:solidFill>
                <a:latin typeface="Times New Roman" panose="02020603050405020304" pitchFamily="18" charset="0"/>
                <a:cs typeface="Times New Roman" panose="02020603050405020304" pitchFamily="18" charset="0"/>
              </a:rPr>
              <a:t>chữ cái thích hợp với mỗi chỗ trống để hoàn chỉnh bài thơ sau. </a:t>
            </a:r>
            <a:br>
              <a:rPr lang="en-US" sz="3200" b="1">
                <a:solidFill>
                  <a:srgbClr val="002060"/>
                </a:solidFill>
                <a:latin typeface="Times New Roman" panose="02020603050405020304" pitchFamily="18" charset="0"/>
                <a:cs typeface="Times New Roman" panose="02020603050405020304" pitchFamily="18" charset="0"/>
              </a:rPr>
            </a:br>
            <a:r>
              <a:rPr lang="en-US" sz="3200" b="1" smtClean="0">
                <a:solidFill>
                  <a:srgbClr val="002060"/>
                </a:solidFill>
                <a:latin typeface="Times New Roman" panose="02020603050405020304" pitchFamily="18" charset="0"/>
                <a:cs typeface="Times New Roman" panose="02020603050405020304" pitchFamily="18" charset="0"/>
              </a:rPr>
              <a:t>        Biết </a:t>
            </a:r>
            <a:r>
              <a:rPr lang="en-US" sz="3200" b="1">
                <a:solidFill>
                  <a:srgbClr val="002060"/>
                </a:solidFill>
                <a:latin typeface="Times New Roman" panose="02020603050405020304" pitchFamily="18" charset="0"/>
                <a:cs typeface="Times New Roman" panose="02020603050405020304" pitchFamily="18" charset="0"/>
              </a:rPr>
              <a:t>rằng: </a:t>
            </a:r>
            <a:br>
              <a:rPr lang="en-US" sz="3200" b="1">
                <a:solidFill>
                  <a:srgbClr val="002060"/>
                </a:solidFill>
                <a:latin typeface="Times New Roman" panose="02020603050405020304" pitchFamily="18" charset="0"/>
                <a:cs typeface="Times New Roman" panose="02020603050405020304" pitchFamily="18" charset="0"/>
              </a:rPr>
            </a:br>
            <a:r>
              <a:rPr lang="en-US" sz="3200" b="1">
                <a:solidFill>
                  <a:srgbClr val="002060"/>
                </a:solidFill>
                <a:latin typeface="Times New Roman" panose="02020603050405020304" pitchFamily="18" charset="0"/>
                <a:cs typeface="Times New Roman" panose="02020603050405020304" pitchFamily="18" charset="0"/>
              </a:rPr>
              <a:t> </a:t>
            </a:r>
            <a:r>
              <a:rPr lang="en-US" sz="3200" b="1" smtClean="0">
                <a:solidFill>
                  <a:srgbClr val="002060"/>
                </a:solidFill>
                <a:latin typeface="Times New Roman" panose="02020603050405020304" pitchFamily="18" charset="0"/>
                <a:cs typeface="Times New Roman" panose="02020603050405020304" pitchFamily="18" charset="0"/>
              </a:rPr>
              <a:t>       Chữ </a:t>
            </a:r>
            <a:r>
              <a:rPr lang="en-US" sz="3200" b="1">
                <a:solidFill>
                  <a:srgbClr val="FF0000"/>
                </a:solidFill>
                <a:latin typeface="Times New Roman" panose="02020603050405020304" pitchFamily="18" charset="0"/>
                <a:cs typeface="Times New Roman" panose="02020603050405020304" pitchFamily="18" charset="0"/>
              </a:rPr>
              <a:t>r</a:t>
            </a:r>
            <a:r>
              <a:rPr lang="en-US" sz="3200" b="1">
                <a:solidFill>
                  <a:srgbClr val="002060"/>
                </a:solidFill>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d</a:t>
            </a:r>
            <a:r>
              <a:rPr lang="en-US" sz="3200" b="1">
                <a:solidFill>
                  <a:srgbClr val="002060"/>
                </a:solidFill>
                <a:latin typeface="Times New Roman" panose="02020603050405020304" pitchFamily="18" charset="0"/>
                <a:cs typeface="Times New Roman" panose="02020603050405020304" pitchFamily="18" charset="0"/>
              </a:rPr>
              <a:t> hoặc </a:t>
            </a:r>
            <a:r>
              <a:rPr lang="en-US" sz="3200" b="1">
                <a:solidFill>
                  <a:srgbClr val="FF0000"/>
                </a:solidFill>
                <a:latin typeface="Times New Roman" panose="02020603050405020304" pitchFamily="18" charset="0"/>
                <a:cs typeface="Times New Roman" panose="02020603050405020304" pitchFamily="18" charset="0"/>
              </a:rPr>
              <a:t>gi</a:t>
            </a:r>
            <a:br>
              <a:rPr lang="en-US" sz="3200" b="1">
                <a:solidFill>
                  <a:srgbClr val="002060"/>
                </a:solidFill>
                <a:latin typeface="Times New Roman" panose="02020603050405020304" pitchFamily="18" charset="0"/>
                <a:cs typeface="Times New Roman" panose="02020603050405020304" pitchFamily="18" charset="0"/>
              </a:rPr>
            </a:br>
            <a:r>
              <a:rPr lang="en-US" sz="3200" b="1" smtClean="0">
                <a:solidFill>
                  <a:srgbClr val="002060"/>
                </a:solidFill>
                <a:latin typeface="Times New Roman" panose="02020603050405020304" pitchFamily="18" charset="0"/>
                <a:cs typeface="Times New Roman" panose="02020603050405020304" pitchFamily="18" charset="0"/>
              </a:rPr>
              <a:t>        Chữ </a:t>
            </a:r>
            <a:r>
              <a:rPr lang="en-US" sz="3200" b="1">
                <a:solidFill>
                  <a:srgbClr val="FF0000"/>
                </a:solidFill>
                <a:latin typeface="Times New Roman" panose="02020603050405020304" pitchFamily="18" charset="0"/>
                <a:cs typeface="Times New Roman" panose="02020603050405020304" pitchFamily="18" charset="0"/>
              </a:rPr>
              <a:t>o</a:t>
            </a:r>
            <a:r>
              <a:rPr lang="en-US" sz="3200" b="1">
                <a:solidFill>
                  <a:srgbClr val="002060"/>
                </a:solidFill>
                <a:latin typeface="Times New Roman" panose="02020603050405020304" pitchFamily="18" charset="0"/>
                <a:cs typeface="Times New Roman" panose="02020603050405020304" pitchFamily="18" charset="0"/>
              </a:rPr>
              <a:t> hoặc </a:t>
            </a:r>
            <a:r>
              <a:rPr lang="en-US" sz="3200" b="1">
                <a:solidFill>
                  <a:srgbClr val="FF0000"/>
                </a:solidFill>
                <a:latin typeface="Times New Roman" panose="02020603050405020304" pitchFamily="18" charset="0"/>
                <a:cs typeface="Times New Roman" panose="02020603050405020304" pitchFamily="18" charset="0"/>
              </a:rPr>
              <a:t>ô</a:t>
            </a:r>
            <a:r>
              <a:rPr lang="en-US" sz="3200" b="1">
                <a:solidFill>
                  <a:srgbClr val="002060"/>
                </a:solidFill>
                <a:latin typeface="Times New Roman" panose="02020603050405020304" pitchFamily="18" charset="0"/>
                <a:cs typeface="Times New Roman" panose="02020603050405020304" pitchFamily="18" charset="0"/>
              </a:rPr>
              <a:t> (thêm dấu thanh thích hợp)</a:t>
            </a:r>
            <a:endParaRPr lang="en-US" sz="3200" b="1">
              <a:solidFill>
                <a:srgbClr val="002060"/>
              </a:solidFill>
              <a:latin typeface="Times New Roman" panose="02020603050405020304" pitchFamily="18" charset="0"/>
              <a:cs typeface="Times New Roman" panose="02020603050405020304" pitchFamily="18" charset="0"/>
            </a:endParaRPr>
          </a:p>
        </p:txBody>
      </p:sp>
      <p:sp>
        <p:nvSpPr>
          <p:cNvPr id="25" name="Text Box 5"/>
          <p:cNvSpPr txBox="1">
            <a:spLocks noChangeArrowheads="1"/>
          </p:cNvSpPr>
          <p:nvPr/>
        </p:nvSpPr>
        <p:spPr bwMode="auto">
          <a:xfrm>
            <a:off x="1632850" y="3570500"/>
            <a:ext cx="359091" cy="58477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chemeClr val="bg1"/>
                </a:solidFill>
                <a:latin typeface="Times New Roman" panose="02020603050405020304" pitchFamily="18" charset="0"/>
                <a:cs typeface="Times New Roman" panose="02020603050405020304" pitchFamily="18" charset="0"/>
              </a:rPr>
              <a:t>1</a:t>
            </a:r>
            <a:endParaRPr lang="en-US" sz="3200" b="1">
              <a:solidFill>
                <a:schemeClr val="bg1"/>
              </a:solidFill>
              <a:latin typeface="Times New Roman" panose="02020603050405020304" pitchFamily="18" charset="0"/>
              <a:cs typeface="Times New Roman" panose="02020603050405020304" pitchFamily="18" charset="0"/>
            </a:endParaRPr>
          </a:p>
        </p:txBody>
      </p:sp>
      <p:sp>
        <p:nvSpPr>
          <p:cNvPr id="26" name="Text Box 6"/>
          <p:cNvSpPr txBox="1">
            <a:spLocks noChangeArrowheads="1"/>
          </p:cNvSpPr>
          <p:nvPr/>
        </p:nvSpPr>
        <p:spPr bwMode="auto">
          <a:xfrm>
            <a:off x="1632850" y="4040400"/>
            <a:ext cx="359091" cy="584775"/>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3200" b="1">
                <a:solidFill>
                  <a:srgbClr val="990000"/>
                </a:solidFill>
                <a:latin typeface="Times New Roman" panose="02020603050405020304" pitchFamily="18" charset="0"/>
                <a:cs typeface="Times New Roman" panose="02020603050405020304" pitchFamily="18" charset="0"/>
              </a:rPr>
              <a:t>2</a:t>
            </a:r>
            <a:endParaRPr lang="en-US" sz="3200" b="1">
              <a:solidFill>
                <a:srgbClr val="990000"/>
              </a:solidFill>
              <a:latin typeface="Times New Roman" panose="02020603050405020304" pitchFamily="18" charset="0"/>
              <a:cs typeface="Times New Roman" panose="02020603050405020304" pitchFamily="18"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3119</Words>
  <Application>WPS Presentation</Application>
  <PresentationFormat>Custom</PresentationFormat>
  <Paragraphs>90</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15</vt:i4>
      </vt:variant>
    </vt:vector>
  </HeadingPairs>
  <TitlesOfParts>
    <vt:vector size="29" baseType="lpstr">
      <vt:lpstr>Arial</vt:lpstr>
      <vt:lpstr>SimSun</vt:lpstr>
      <vt:lpstr>Wingdings</vt:lpstr>
      <vt:lpstr>.VnArial</vt:lpstr>
      <vt:lpstr>Times New Roman</vt:lpstr>
      <vt:lpstr>VNI-Cooper</vt:lpstr>
      <vt:lpstr>VNI-Ariston</vt:lpstr>
      <vt:lpstr>VNI-Times</vt:lpstr>
      <vt:lpstr>Calibri</vt:lpstr>
      <vt:lpstr>Microsoft YaHei</vt:lpstr>
      <vt:lpstr>Arial Unicode MS</vt:lpstr>
      <vt:lpstr>Calibri Light</vt:lpstr>
      <vt:lpstr>Office Theme</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Làm việc cho cả ba thời  	Có một con ve thấy bác nông dân nọ làm việc miệt mài, từ sáng đến tối chẳng lúc nào ngơi, liền tò mò hỏi: 	- Bác làm việc quần quật như thế để làm gì? 	Bác nông dân đáp: 	- Tôi làm cho cả ba thời nên không thể ngừng tay. 	Ve nghĩ mãi không ra, lại hỏi: 	- Thế nào là làm việc cho cả ba thời?</vt:lpstr>
      <vt:lpstr>	Bác nông dân ôn tồn giảng giải: 	- Trước hết, tôi phải làm việc để nuôi thân. Đó là làm việc cho hiện tại. Nhà tôi còn bố mẹ già. Làm việc để phụng dưỡng bố mẹ là làm vì quá khứ. Còn làm để nuôi con là dành dụm cho tương lai. Sau này tôi già, các con tôi lại nuôi tôi như bây giờ tôi đang phụng dưỡng cha mẹ. 			                     TRUYỆN VUI DÂN GIAN THẾ GIỚI</vt:lpstr>
      <vt:lpstr>PowerPoint 演示文稿</vt:lpstr>
      <vt:lpstr>Daën doø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79</cp:revision>
  <dcterms:created xsi:type="dcterms:W3CDTF">2017-11-24T09:12:00Z</dcterms:created>
  <dcterms:modified xsi:type="dcterms:W3CDTF">2021-03-02T05:11:00Z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1033-11.2.0.9984</vt:lpwstr>
  </property>
</Properties>
</file>