
<file path=[Content_Types].xml><?xml version="1.0" encoding="utf-8"?>
<Types xmlns="http://schemas.openxmlformats.org/package/2006/content-types">
  <Default Extension="jpeg" ContentType="image/jpeg"/>
  <Default Extension="JPG" ContentType="image/.jpg"/>
  <Default Extension="wmf" ContentType="image/x-w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93" r:id="rId3"/>
    <p:sldId id="279" r:id="rId4"/>
    <p:sldId id="265" r:id="rId5"/>
    <p:sldId id="273" r:id="rId6"/>
    <p:sldId id="283" r:id="rId7"/>
    <p:sldId id="276" r:id="rId8"/>
    <p:sldId id="280" r:id="rId9"/>
    <p:sldId id="281" r:id="rId10"/>
    <p:sldId id="28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06BA"/>
    <a:srgbClr val="CC0099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75" autoAdjust="0"/>
    <p:restoredTop sz="92181" autoAdjust="0"/>
  </p:normalViewPr>
  <p:slideViewPr>
    <p:cSldViewPr snapToGrid="0">
      <p:cViewPr varScale="1">
        <p:scale>
          <a:sx n="69" d="100"/>
          <a:sy n="69" d="100"/>
        </p:scale>
        <p:origin x="64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17E3-6A89-4095-BD30-16657B828D0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EA640-BE9C-4D34-8120-74047C17BD65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4.jpeg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55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632365" y="2419168"/>
            <a:ext cx="7038108" cy="175323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5400" b="1" spc="28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Chính tả (Nghe – viết)</a:t>
            </a:r>
            <a:endParaRPr lang="en-US" sz="5400" b="1" spc="28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5400" b="1" spc="28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Cô gái của t</a:t>
            </a:r>
            <a:r>
              <a:rPr lang="vi-VN" sz="5400" b="1" spc="28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5400" b="1" spc="28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ơng lai</a:t>
            </a:r>
            <a:endParaRPr lang="en-US" sz="5400" b="1" spc="28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9"/>
          <p:cNvGrpSpPr/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430745" y="53924"/>
            <a:ext cx="11460163" cy="1424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830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355" indent="-409575" defTabSz="1306830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855" indent="-327025" defTabSz="1306830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83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780" indent="-325755" defTabSz="1306830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980" indent="-325755" defTabSz="130683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3180" indent="-325755" defTabSz="130683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380" indent="-325755" defTabSz="130683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580" indent="-325755" defTabSz="130683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Thứ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ba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ngày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3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tháng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4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năm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2018 </a:t>
            </a:r>
            <a:endParaRPr lang="en-US" altLang="en-US" sz="2800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Chính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tả</a:t>
            </a:r>
            <a:endParaRPr lang="en-US" altLang="en-US" sz="2800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Cô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gái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tương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lai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050" name="Picture 2" descr="https://image3.tienphong.vn/w665/uploaded/oldimages/731/2673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30" b="6997"/>
          <a:stretch>
            <a:fillRect/>
          </a:stretch>
        </p:blipFill>
        <p:spPr bwMode="auto">
          <a:xfrm>
            <a:off x="1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430745" y="53924"/>
            <a:ext cx="11460163" cy="1116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830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355" indent="-409575" defTabSz="1306830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855" indent="-327025" defTabSz="1306830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83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780" indent="-325755" defTabSz="1306830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980" indent="-325755" defTabSz="130683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3180" indent="-325755" defTabSz="130683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380" indent="-325755" defTabSz="130683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580" indent="-325755" defTabSz="130683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</a:rPr>
              <a:t>Chính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tả</a:t>
            </a:r>
            <a:endParaRPr lang="en-US" altLang="en-US" sz="3200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Cô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gái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tương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lai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368492" y="1405575"/>
            <a:ext cx="11655188" cy="4517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30000"/>
              </a:lnSpc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Qua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in-tơ-nét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cô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Lan Anh15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mời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niên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2000 (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Ốt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xtrây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-li-a).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11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17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báo. Trong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gỡ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Lan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trôi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chảy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30000"/>
              </a:lnSpc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Lan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nh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hôm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nay, có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30000"/>
              </a:lnSpc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Duy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430745" y="53924"/>
            <a:ext cx="11460163" cy="1116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830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355" indent="-409575" defTabSz="1306830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855" indent="-327025" defTabSz="1306830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83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780" indent="-325755" defTabSz="1306830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980" indent="-325755" defTabSz="130683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3180" indent="-325755" defTabSz="130683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380" indent="-325755" defTabSz="130683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580" indent="-325755" defTabSz="130683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</a:rPr>
              <a:t>Chính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tả</a:t>
            </a:r>
            <a:endParaRPr lang="en-US" altLang="en-US" sz="3200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Cô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gái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tương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lai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55093" y="1422604"/>
            <a:ext cx="113958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5486400" algn="l"/>
              </a:tabLst>
            </a:pP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 Bài chính tả nói về ai?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Aft>
                <a:spcPts val="0"/>
              </a:spcAft>
              <a:buFontTx/>
              <a:buChar char="-"/>
              <a:tabLst>
                <a:tab pos="5486400" algn="l"/>
              </a:tabLst>
            </a:pPr>
            <a:r>
              <a:rPr lang="en-US" sz="3200">
                <a:solidFill>
                  <a:srgbClr val="1306B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Lan Anh là một cô gái giỏi giang, thông minh. Em được xem là một trong những mẫu người của tương lai.</a:t>
            </a:r>
            <a:endParaRPr lang="en-US" sz="3200">
              <a:solidFill>
                <a:srgbClr val="1306BA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5486400" algn="l"/>
              </a:tabLst>
            </a:pPr>
            <a:r>
              <a:rPr lang="en-US" sz="32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2/ Trong bài có những từ nào là tiếng phiên âm nước ngoài, tên của một tổ chức?</a:t>
            </a:r>
            <a:endParaRPr lang="en-US" sz="320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Aft>
                <a:spcPts val="0"/>
              </a:spcAft>
              <a:buFontTx/>
              <a:buChar char="-"/>
              <a:tabLst>
                <a:tab pos="5486400" algn="l"/>
              </a:tabLst>
            </a:pPr>
            <a:r>
              <a:rPr lang="en-US" sz="3200" spc="-5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Phiên âm nước ngoài</a:t>
            </a:r>
            <a:r>
              <a:rPr lang="en-US" sz="32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>
                <a:solidFill>
                  <a:srgbClr val="1306B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– tơ – nét, Ốt – xtrây – li – a.</a:t>
            </a:r>
            <a:endParaRPr lang="en-US" sz="3200" b="1" dirty="0">
              <a:solidFill>
                <a:srgbClr val="1306BA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Aft>
                <a:spcPts val="0"/>
              </a:spcAft>
              <a:buFontTx/>
              <a:buChar char="-"/>
              <a:tabLst>
                <a:tab pos="5486400" algn="l"/>
              </a:tabLst>
            </a:pPr>
            <a:r>
              <a:rPr lang="en-US" sz="32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Tên của một tổ chức: </a:t>
            </a:r>
            <a:r>
              <a:rPr lang="en-US" sz="3200" b="1">
                <a:solidFill>
                  <a:srgbClr val="1306B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Nghị viện Thanh niên.</a:t>
            </a:r>
            <a:endParaRPr lang="en-US" sz="3200" b="1" dirty="0">
              <a:solidFill>
                <a:srgbClr val="1306BA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205453" y="2254059"/>
            <a:ext cx="48020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5486400" algn="l"/>
              </a:tabLst>
            </a:pPr>
            <a:r>
              <a:rPr lang="en-US" sz="32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Từ khó: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03721" y="2192503"/>
            <a:ext cx="39157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– tơ - nét</a:t>
            </a:r>
            <a:endParaRPr lang="en-US" sz="3600" dirty="0">
              <a:solidFill>
                <a:srgbClr val="1306B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606488" y="2917354"/>
            <a:ext cx="44770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Ốt – xtrây – li - a </a:t>
            </a:r>
            <a:endParaRPr lang="en-US" sz="3600" b="1" dirty="0">
              <a:solidFill>
                <a:srgbClr val="1306B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332701" y="3638631"/>
            <a:ext cx="54577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3600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viện</a:t>
            </a:r>
            <a:r>
              <a:rPr lang="en-US" sz="3600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3600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niên</a:t>
            </a:r>
            <a:endParaRPr lang="en-US" sz="3600" b="1" dirty="0">
              <a:solidFill>
                <a:srgbClr val="1306B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240740" y="4359908"/>
            <a:ext cx="32085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60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rình </a:t>
            </a:r>
            <a:r>
              <a:rPr lang="en-US" sz="3600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endParaRPr lang="en-US" sz="3600" b="1" dirty="0">
              <a:solidFill>
                <a:srgbClr val="1306B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3" grpId="2"/>
      <p:bldP spid="16" grpId="0"/>
      <p:bldP spid="16" grpId="1"/>
      <p:bldP spid="16" grpId="2"/>
      <p:bldP spid="17" grpId="0"/>
      <p:bldP spid="17" grpId="1"/>
      <p:bldP spid="17" grpId="2"/>
      <p:bldP spid="14" grpId="0"/>
      <p:bldP spid="14" grpId="1"/>
      <p:bldP spid="14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21"/>
          <p:cNvSpPr txBox="1">
            <a:spLocks noChangeArrowheads="1"/>
          </p:cNvSpPr>
          <p:nvPr/>
        </p:nvSpPr>
        <p:spPr bwMode="auto">
          <a:xfrm>
            <a:off x="291152" y="325579"/>
            <a:ext cx="11596048" cy="6198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3975" indent="34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just" eaLnBrk="1" hangingPunct="1">
              <a:lnSpc>
                <a:spcPct val="130000"/>
              </a:lnSpc>
            </a:pPr>
            <a:r>
              <a:rPr lang="en-US" altLang="en-US" sz="28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Những </a:t>
            </a:r>
            <a:r>
              <a:rPr lang="en-US" alt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alt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alt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cụm</a:t>
            </a:r>
            <a:r>
              <a:rPr lang="en-US" altLang="en-US" sz="28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từ in </a:t>
            </a:r>
            <a:r>
              <a:rPr lang="en-US" alt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nghiêng</a:t>
            </a:r>
            <a:r>
              <a:rPr lang="en-US" alt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alt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alt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en-US" sz="2800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130000"/>
              </a:lnSpc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Bác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“Non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gấm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vóc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do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nữ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ta,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thêu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dệt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.”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Hai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nay,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nữ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hùng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214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hùng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hùng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vũ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nữ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quần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ta.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tặng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thưởng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huân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(1985),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huân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1997)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huân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(1998),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huân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2000).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4717" y="2234399"/>
            <a:ext cx="33938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hùng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9135" y="4741542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huân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925" y="2725717"/>
            <a:ext cx="50770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hùng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vũ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0289" y="3230688"/>
            <a:ext cx="40927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huân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6216" y="3735652"/>
            <a:ext cx="53848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huân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9496" y="4226975"/>
            <a:ext cx="60083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huân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1644074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Những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cụm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32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nghiêng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en-US" sz="3200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177562" y="2236671"/>
            <a:ext cx="36134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i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hùng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ao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189276" y="4743814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en-US" sz="3200" b="1" i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uân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ộc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hất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182418" y="2727989"/>
            <a:ext cx="53270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i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hùng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ực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vũ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186782" y="3232960"/>
            <a:ext cx="42386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i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uân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ao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182709" y="3737924"/>
            <a:ext cx="56412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i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uân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ộc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179637" y="4229247"/>
            <a:ext cx="63001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i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uân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ao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hất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flipH="1" flipV="1">
            <a:off x="6003357" y="2348245"/>
            <a:ext cx="13648" cy="287967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9" grpId="0"/>
      <p:bldP spid="12" grpId="0"/>
      <p:bldP spid="13" grpId="0"/>
      <p:bldP spid="14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ết quả hình ảnh cho hinh anh huan chuong sao va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862" y="1604998"/>
            <a:ext cx="3229070" cy="4547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6019" y="2057530"/>
            <a:ext cx="3274325" cy="3825293"/>
          </a:xfrm>
          <a:prstGeom prst="rect">
            <a:avLst/>
          </a:prstGeom>
        </p:spPr>
      </p:pic>
      <p:pic>
        <p:nvPicPr>
          <p:cNvPr id="1032" name="Picture 8" descr="Hình ảnh có liên quan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25"/>
          <a:stretch>
            <a:fillRect/>
          </a:stretch>
        </p:blipFill>
        <p:spPr bwMode="auto">
          <a:xfrm>
            <a:off x="4312692" y="1651379"/>
            <a:ext cx="3562065" cy="4571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46664" y="5945645"/>
            <a:ext cx="2552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Huân</a:t>
            </a:r>
            <a:r>
              <a:rPr lang="en-US" dirty="0"/>
              <a:t> </a:t>
            </a:r>
            <a:r>
              <a:rPr lang="en-US" dirty="0" err="1"/>
              <a:t>chương</a:t>
            </a:r>
            <a:r>
              <a:rPr lang="en-US" dirty="0"/>
              <a:t> Sao </a:t>
            </a:r>
            <a:r>
              <a:rPr lang="en-US" dirty="0" err="1"/>
              <a:t>vàng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970070" y="5947917"/>
            <a:ext cx="2552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Huân</a:t>
            </a:r>
            <a:r>
              <a:rPr lang="en-US" dirty="0"/>
              <a:t> </a:t>
            </a:r>
            <a:r>
              <a:rPr lang="en-US" dirty="0" err="1"/>
              <a:t>chương</a:t>
            </a:r>
            <a:r>
              <a:rPr lang="en-US" dirty="0"/>
              <a:t> </a:t>
            </a:r>
            <a:r>
              <a:rPr lang="en-US" dirty="0" err="1"/>
              <a:t>Quân</a:t>
            </a:r>
            <a:r>
              <a:rPr lang="en-US" dirty="0"/>
              <a:t> </a:t>
            </a:r>
            <a:r>
              <a:rPr lang="en-US" dirty="0" err="1"/>
              <a:t>công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450256" y="5947917"/>
            <a:ext cx="2552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Huân</a:t>
            </a:r>
            <a:r>
              <a:rPr lang="en-US" dirty="0"/>
              <a:t> </a:t>
            </a:r>
            <a:r>
              <a:rPr lang="en-US" dirty="0" err="1"/>
              <a:t>chương</a:t>
            </a:r>
            <a:r>
              <a:rPr lang="en-US" dirty="0"/>
              <a:t> Lao </a:t>
            </a:r>
            <a:r>
              <a:rPr lang="en-US" dirty="0" err="1"/>
              <a:t>động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436727" y="1753641"/>
            <a:ext cx="11423177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3.Tên </a:t>
            </a:r>
            <a:r>
              <a:rPr lang="en-US" altLang="en-US" sz="2800" b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b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huân</a:t>
            </a:r>
            <a:r>
              <a:rPr lang="en-US" altLang="en-US" sz="2800" b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altLang="en-US" sz="2800" b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altLang="en-US" sz="2800" b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800" b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2800" b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2800" b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sz="2800" b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altLang="en-US" sz="2800" b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altLang="en-US" sz="2800" b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altLang="en-US" sz="2800" b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altLang="en-US" sz="2800" b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2800" b="1" dirty="0">
              <a:solidFill>
                <a:srgbClr val="1306B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Huân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34"/>
          <p:cNvSpPr>
            <a:spLocks noChangeArrowheads="1"/>
          </p:cNvSpPr>
          <p:nvPr/>
        </p:nvSpPr>
        <p:spPr bwMode="auto">
          <a:xfrm>
            <a:off x="6952947" y="2339234"/>
            <a:ext cx="4387756" cy="609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Huân</a:t>
            </a:r>
            <a:r>
              <a:rPr lang="en-US" alt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alt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Sao </a:t>
            </a:r>
            <a:r>
              <a:rPr lang="en-US" alt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endParaRPr lang="en-US" altLang="en-US" sz="2800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36727" y="4168459"/>
            <a:ext cx="115084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…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huân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36727" y="3118454"/>
            <a:ext cx="115084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b)…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huân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2" grpId="0"/>
      <p:bldP spid="2" grpId="1"/>
      <p:bldP spid="3" grpId="0"/>
      <p:bldP spid="3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2585</Words>
  <Application>WPS Presentation</Application>
  <PresentationFormat>Widescreen</PresentationFormat>
  <Paragraphs>77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8" baseType="lpstr">
      <vt:lpstr>Arial</vt:lpstr>
      <vt:lpstr>SimSun</vt:lpstr>
      <vt:lpstr>Wingdings</vt:lpstr>
      <vt:lpstr>Times New Roman</vt:lpstr>
      <vt:lpstr>Calibri</vt:lpstr>
      <vt:lpstr>Microsoft YaHei</vt:lpstr>
      <vt:lpstr>Arial Unicode MS</vt:lpstr>
      <vt:lpstr>Calibri Light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Admin</cp:lastModifiedBy>
  <cp:revision>181</cp:revision>
  <dcterms:created xsi:type="dcterms:W3CDTF">2017-11-24T09:12:00Z</dcterms:created>
  <dcterms:modified xsi:type="dcterms:W3CDTF">2021-03-02T07:00:42Z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1033-11.2.0.9984</vt:lpwstr>
  </property>
</Properties>
</file>