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280" r:id="rId2"/>
    <p:sldId id="256" r:id="rId3"/>
    <p:sldId id="257" r:id="rId4"/>
    <p:sldId id="332" r:id="rId5"/>
    <p:sldId id="384" r:id="rId6"/>
    <p:sldId id="377" r:id="rId7"/>
    <p:sldId id="396" r:id="rId8"/>
    <p:sldId id="397" r:id="rId9"/>
    <p:sldId id="398" r:id="rId10"/>
    <p:sldId id="385" r:id="rId11"/>
    <p:sldId id="391" r:id="rId12"/>
    <p:sldId id="399" r:id="rId13"/>
    <p:sldId id="390" r:id="rId14"/>
    <p:sldId id="308" r:id="rId15"/>
  </p:sldIdLst>
  <p:sldSz cx="9144000" cy="5715000" type="screen16x10"/>
  <p:notesSz cx="6858000" cy="9144000"/>
  <p:embeddedFontLst>
    <p:embeddedFont>
      <p:font typeface="Calibri" pitchFamily="34" charset="0"/>
      <p:regular r:id="rId17"/>
      <p:bold r:id="rId18"/>
      <p:italic r:id="rId19"/>
      <p:boldItalic r:id="rId20"/>
    </p:embeddedFont>
    <p:embeddedFont>
      <p:font typeface="宋体" pitchFamily="2" charset="-122"/>
      <p:regular r:id="rId21"/>
    </p:embeddedFont>
    <p:embeddedFont>
      <p:font typeface="VNI-Thufap2"/>
      <p:regular r:id="rId22"/>
    </p:embeddedFont>
    <p:embeddedFont>
      <p:font typeface=".VnAvant" pitchFamily="34" charset="0"/>
      <p:regular r:id="rId23"/>
      <p:bold r:id="rId24"/>
      <p:italic r:id="rId25"/>
    </p:embeddedFont>
    <p:embeddedFont>
      <p:font typeface="Tahoma" pitchFamily="34" charset="0"/>
      <p:regular r:id="rId26"/>
      <p:bold r:id="rId27"/>
    </p:embeddedFont>
    <p:embeddedFont>
      <p:font typeface="Arial Black" pitchFamily="34" charset="0"/>
      <p:bold r:id="rId28"/>
    </p:embeddedFont>
    <p:embeddedFont>
      <p:font typeface=".VnTifani Heavy" pitchFamily="34" charset="0"/>
      <p:regular r:id="rId29"/>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074"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9/2/2020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12</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13</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2020/9/2</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0.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2.gif"/><Relationship Id="rId26" Type="http://schemas.openxmlformats.org/officeDocument/2006/relationships/slide" Target="slide2.xml"/><Relationship Id="rId3" Type="http://schemas.openxmlformats.org/officeDocument/2006/relationships/tags" Target="../tags/tag6.xml"/><Relationship Id="rId21" Type="http://schemas.openxmlformats.org/officeDocument/2006/relationships/image" Target="../media/image25.gif"/><Relationship Id="rId7" Type="http://schemas.openxmlformats.org/officeDocument/2006/relationships/tags" Target="../tags/tag10.xml"/><Relationship Id="rId12" Type="http://schemas.openxmlformats.org/officeDocument/2006/relationships/audio" Target="../media/audio4.wav"/><Relationship Id="rId17" Type="http://schemas.openxmlformats.org/officeDocument/2006/relationships/image" Target="../media/image21.gif"/><Relationship Id="rId25" Type="http://schemas.openxmlformats.org/officeDocument/2006/relationships/image" Target="../media/image29.gif"/><Relationship Id="rId2" Type="http://schemas.openxmlformats.org/officeDocument/2006/relationships/tags" Target="../tags/tag5.xml"/><Relationship Id="rId16" Type="http://schemas.openxmlformats.org/officeDocument/2006/relationships/hyperlink" Target="../My%20Documents/SONG/ATGT%20(khoi7)/vong3(khoi7).ppt" TargetMode="External"/><Relationship Id="rId20" Type="http://schemas.openxmlformats.org/officeDocument/2006/relationships/image" Target="../media/image24.gif"/><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audio" Target="../media/audio1.wav"/><Relationship Id="rId24" Type="http://schemas.openxmlformats.org/officeDocument/2006/relationships/image" Target="../media/image28.gif"/><Relationship Id="rId5" Type="http://schemas.openxmlformats.org/officeDocument/2006/relationships/tags" Target="../tags/tag8.xml"/><Relationship Id="rId15" Type="http://schemas.openxmlformats.org/officeDocument/2006/relationships/audio" Target="../media/audio6.wav"/><Relationship Id="rId23" Type="http://schemas.openxmlformats.org/officeDocument/2006/relationships/image" Target="../media/image27.gif"/><Relationship Id="rId10" Type="http://schemas.openxmlformats.org/officeDocument/2006/relationships/audio" Target="../media/audio3.wav"/><Relationship Id="rId19" Type="http://schemas.openxmlformats.org/officeDocument/2006/relationships/image" Target="../media/image23.gif"/><Relationship Id="rId4" Type="http://schemas.openxmlformats.org/officeDocument/2006/relationships/tags" Target="../tags/tag7.xml"/><Relationship Id="rId9" Type="http://schemas.openxmlformats.org/officeDocument/2006/relationships/notesSlide" Target="../notesSlides/notesSlide1.xml"/><Relationship Id="rId14" Type="http://schemas.openxmlformats.org/officeDocument/2006/relationships/audio" Target="../media/audio5.wav"/><Relationship Id="rId22" Type="http://schemas.openxmlformats.org/officeDocument/2006/relationships/image" Target="../media/image26.gif"/></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2.gif"/><Relationship Id="rId26" Type="http://schemas.openxmlformats.org/officeDocument/2006/relationships/slide" Target="slide2.xml"/><Relationship Id="rId3" Type="http://schemas.openxmlformats.org/officeDocument/2006/relationships/tags" Target="../tags/tag13.xml"/><Relationship Id="rId21" Type="http://schemas.openxmlformats.org/officeDocument/2006/relationships/image" Target="../media/image25.gif"/><Relationship Id="rId7" Type="http://schemas.openxmlformats.org/officeDocument/2006/relationships/tags" Target="../tags/tag17.xml"/><Relationship Id="rId12" Type="http://schemas.openxmlformats.org/officeDocument/2006/relationships/audio" Target="../media/audio4.wav"/><Relationship Id="rId17" Type="http://schemas.openxmlformats.org/officeDocument/2006/relationships/image" Target="../media/image21.gif"/><Relationship Id="rId25" Type="http://schemas.openxmlformats.org/officeDocument/2006/relationships/image" Target="../media/image29.gif"/><Relationship Id="rId2" Type="http://schemas.openxmlformats.org/officeDocument/2006/relationships/tags" Target="../tags/tag12.xml"/><Relationship Id="rId16" Type="http://schemas.openxmlformats.org/officeDocument/2006/relationships/hyperlink" Target="../My%20Documents/SONG/ATGT%20(khoi7)/vong3(khoi7).ppt" TargetMode="External"/><Relationship Id="rId20" Type="http://schemas.openxmlformats.org/officeDocument/2006/relationships/image" Target="../media/image24.gif"/><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audio" Target="../media/audio1.wav"/><Relationship Id="rId24" Type="http://schemas.openxmlformats.org/officeDocument/2006/relationships/image" Target="../media/image28.gif"/><Relationship Id="rId5" Type="http://schemas.openxmlformats.org/officeDocument/2006/relationships/tags" Target="../tags/tag15.xml"/><Relationship Id="rId15" Type="http://schemas.openxmlformats.org/officeDocument/2006/relationships/audio" Target="../media/audio6.wav"/><Relationship Id="rId23" Type="http://schemas.openxmlformats.org/officeDocument/2006/relationships/image" Target="../media/image27.gif"/><Relationship Id="rId10" Type="http://schemas.openxmlformats.org/officeDocument/2006/relationships/audio" Target="../media/audio3.wav"/><Relationship Id="rId19" Type="http://schemas.openxmlformats.org/officeDocument/2006/relationships/image" Target="../media/image23.gif"/><Relationship Id="rId4" Type="http://schemas.openxmlformats.org/officeDocument/2006/relationships/tags" Target="../tags/tag14.xml"/><Relationship Id="rId9" Type="http://schemas.openxmlformats.org/officeDocument/2006/relationships/notesSlide" Target="../notesSlides/notesSlide2.xml"/><Relationship Id="rId14" Type="http://schemas.openxmlformats.org/officeDocument/2006/relationships/audio" Target="../media/audio5.wav"/><Relationship Id="rId22"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1604292" y="294240"/>
            <a:ext cx="5937844" cy="523220"/>
          </a:xfrm>
          <a:prstGeom prst="rect">
            <a:avLst/>
          </a:prstGeom>
        </p:spPr>
        <p:txBody>
          <a:bodyPr wrap="none">
            <a:spAutoFit/>
          </a:bodyPr>
          <a:lstStyle/>
          <a:p>
            <a:pPr algn="ctr"/>
            <a:r>
              <a:rPr lang="vi-VN" sz="2800" dirty="0">
                <a:solidFill>
                  <a:srgbClr val="FF0000"/>
                </a:solidFill>
              </a:rPr>
              <a:t>Vẽ tranh theo chủ đề:" Gia đình 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094" y="817460"/>
            <a:ext cx="6479297" cy="4523797"/>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777882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a:t>
            </a:r>
            <a:endParaRPr lang="en-US"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537030" y="1475262"/>
            <a:ext cx="8149770" cy="3430567"/>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400" b="1" dirty="0" smtClean="0">
                <a:solidFill>
                  <a:srgbClr val="FFFF00"/>
                </a:solidFill>
                <a:latin typeface="Arial" pitchFamily="34" charset="0"/>
                <a:cs typeface="Arial" pitchFamily="34" charset="0"/>
              </a:rPr>
              <a:t>- </a:t>
            </a:r>
            <a:r>
              <a:rPr lang="vi-VN" sz="2400" b="1" dirty="0" smtClean="0">
                <a:solidFill>
                  <a:srgbClr val="FFFF00"/>
                </a:solidFill>
                <a:latin typeface="Arial" pitchFamily="34" charset="0"/>
                <a:cs typeface="Arial" pitchFamily="34" charset="0"/>
              </a:rPr>
              <a:t>Em </a:t>
            </a:r>
            <a:r>
              <a:rPr lang="vi-VN" sz="2400" b="1" dirty="0">
                <a:solidFill>
                  <a:srgbClr val="FFFF00"/>
                </a:solidFill>
                <a:latin typeface="Arial" pitchFamily="34" charset="0"/>
                <a:cs typeface="Arial" pitchFamily="34" charset="0"/>
              </a:rPr>
              <a:t>có yêu quý gia đình mình không? Vì sao?</a:t>
            </a:r>
          </a:p>
          <a:p>
            <a:pPr algn="just">
              <a:lnSpc>
                <a:spcPct val="150000"/>
              </a:lnSpc>
            </a:pPr>
            <a:r>
              <a:rPr lang="en-US" sz="2400" b="1" dirty="0" smtClean="0">
                <a:solidFill>
                  <a:srgbClr val="FFFF00"/>
                </a:solidFill>
                <a:latin typeface="Arial" pitchFamily="34" charset="0"/>
                <a:cs typeface="Arial" pitchFamily="34" charset="0"/>
              </a:rPr>
              <a:t>- </a:t>
            </a:r>
            <a:r>
              <a:rPr lang="vi-VN" sz="2400" b="1" dirty="0" smtClean="0">
                <a:solidFill>
                  <a:srgbClr val="FFFF00"/>
                </a:solidFill>
                <a:latin typeface="Arial" pitchFamily="34" charset="0"/>
                <a:cs typeface="Arial" pitchFamily="34" charset="0"/>
              </a:rPr>
              <a:t>Hằng </a:t>
            </a:r>
            <a:r>
              <a:rPr lang="vi-VN" sz="2400" b="1" dirty="0">
                <a:solidFill>
                  <a:srgbClr val="FFFF00"/>
                </a:solidFill>
                <a:latin typeface="Arial" pitchFamily="34" charset="0"/>
                <a:cs typeface="Arial" pitchFamily="34" charset="0"/>
              </a:rPr>
              <a:t>ngày, em và gia đình thường tham gia những hoạt động nào cùng nhau?</a:t>
            </a:r>
          </a:p>
          <a:p>
            <a:pPr algn="just">
              <a:lnSpc>
                <a:spcPct val="150000"/>
              </a:lnSpc>
            </a:pPr>
            <a:r>
              <a:rPr lang="en-US" sz="2400" b="1" dirty="0" smtClean="0">
                <a:solidFill>
                  <a:srgbClr val="FFFF00"/>
                </a:solidFill>
                <a:latin typeface="Arial" pitchFamily="34" charset="0"/>
                <a:cs typeface="Arial" pitchFamily="34" charset="0"/>
              </a:rPr>
              <a:t>- </a:t>
            </a:r>
            <a:r>
              <a:rPr lang="vi-VN" sz="2400" b="1" dirty="0" smtClean="0">
                <a:solidFill>
                  <a:srgbClr val="FFFF00"/>
                </a:solidFill>
                <a:latin typeface="Arial" pitchFamily="34" charset="0"/>
                <a:cs typeface="Arial" pitchFamily="34" charset="0"/>
              </a:rPr>
              <a:t>Em </a:t>
            </a:r>
            <a:r>
              <a:rPr lang="vi-VN" sz="2400" b="1" dirty="0">
                <a:solidFill>
                  <a:srgbClr val="FFFF00"/>
                </a:solidFill>
                <a:latin typeface="Arial" pitchFamily="34" charset="0"/>
                <a:cs typeface="Arial" pitchFamily="34" charset="0"/>
              </a:rPr>
              <a:t>mong ước điều gì cho gia đình của mình?</a:t>
            </a:r>
          </a:p>
          <a:p>
            <a:pPr algn="just">
              <a:lnSpc>
                <a:spcPct val="150000"/>
              </a:lnSpc>
            </a:pPr>
            <a:r>
              <a:rPr lang="en-US" sz="2400" b="1" dirty="0" smtClean="0">
                <a:solidFill>
                  <a:srgbClr val="FFFF00"/>
                </a:solidFill>
                <a:latin typeface="Arial" pitchFamily="34" charset="0"/>
                <a:cs typeface="Arial" pitchFamily="34" charset="0"/>
              </a:rPr>
              <a:t>- </a:t>
            </a:r>
            <a:r>
              <a:rPr lang="vi-VN" sz="2400" b="1" dirty="0" smtClean="0">
                <a:solidFill>
                  <a:srgbClr val="FFFF00"/>
                </a:solidFill>
                <a:latin typeface="Arial" pitchFamily="34" charset="0"/>
                <a:cs typeface="Arial" pitchFamily="34" charset="0"/>
              </a:rPr>
              <a:t>Em </a:t>
            </a:r>
            <a:r>
              <a:rPr lang="vi-VN" sz="2400" b="1" dirty="0">
                <a:solidFill>
                  <a:srgbClr val="FFFF00"/>
                </a:solidFill>
                <a:latin typeface="Arial" pitchFamily="34" charset="0"/>
                <a:cs typeface="Arial" pitchFamily="34" charset="0"/>
              </a:rPr>
              <a:t>sẽ làm gì đế bày tỏ tình cảm với gia đình của mình?</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11750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32000" y="937353"/>
            <a:ext cx="6598557"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800" b="1" dirty="0">
                <a:solidFill>
                  <a:srgbClr val="0000CC"/>
                </a:solidFill>
                <a:latin typeface="Arial" pitchFamily="34" charset="0"/>
                <a:cs typeface="Arial" pitchFamily="34" charset="0"/>
              </a:rPr>
              <a:t>Dòng nào sau đây là những đồ dùng cá nhân?</a:t>
            </a:r>
            <a:endParaRPr lang="en-US" sz="28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2815774" y="3294483"/>
            <a:ext cx="5570311" cy="959164"/>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400" b="1" dirty="0" smtClean="0">
                <a:solidFill>
                  <a:srgbClr val="FFFF00"/>
                </a:solidFill>
                <a:latin typeface="Arial" pitchFamily="34" charset="0"/>
                <a:cs typeface="Arial" pitchFamily="34" charset="0"/>
              </a:rPr>
              <a:t>B. </a:t>
            </a:r>
            <a:r>
              <a:rPr lang="vi-VN" sz="2400" b="1" dirty="0">
                <a:solidFill>
                  <a:srgbClr val="FFFF00"/>
                </a:solidFill>
                <a:latin typeface="Arial" pitchFamily="34" charset="0"/>
                <a:cs typeface="Arial" pitchFamily="34" charset="0"/>
              </a:rPr>
              <a:t>Quần áo, quạt, bếp, sách vở </a:t>
            </a:r>
            <a:endParaRPr lang="en-US" sz="24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2815774" y="2043346"/>
            <a:ext cx="5497741" cy="904113"/>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smtClean="0">
                <a:solidFill>
                  <a:srgbClr val="FFFF00"/>
                </a:solidFill>
                <a:latin typeface="Arial" pitchFamily="34" charset="0"/>
                <a:cs typeface="Arial" pitchFamily="34" charset="0"/>
              </a:rPr>
              <a:t>A. </a:t>
            </a:r>
            <a:r>
              <a:rPr lang="vi-VN" sz="2400" b="1" dirty="0">
                <a:solidFill>
                  <a:srgbClr val="FFFF00"/>
                </a:solidFill>
                <a:latin typeface="Arial" pitchFamily="34" charset="0"/>
                <a:cs typeface="Arial" pitchFamily="34" charset="0"/>
              </a:rPr>
              <a:t>Quần, áo, giày, dép, bàn chải đánh răng.</a:t>
            </a:r>
            <a:endParaRPr lang="en-US" sz="24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933702" y="4533449"/>
            <a:ext cx="5379813" cy="93704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smtClean="0">
                <a:solidFill>
                  <a:srgbClr val="FFFF00"/>
                </a:solidFill>
                <a:latin typeface="Arial" pitchFamily="34" charset="0"/>
                <a:cs typeface="Arial" pitchFamily="34" charset="0"/>
              </a:rPr>
              <a:t>C. </a:t>
            </a:r>
            <a:r>
              <a:rPr lang="en-US" sz="2400" b="1" dirty="0" err="1">
                <a:solidFill>
                  <a:srgbClr val="FFFF00"/>
                </a:solidFill>
                <a:latin typeface="Arial" pitchFamily="34" charset="0"/>
                <a:cs typeface="Arial" pitchFamily="34" charset="0"/>
              </a:rPr>
              <a:t>Giày</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dép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bát</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ghế</a:t>
            </a:r>
            <a:endParaRPr lang="en-US" sz="24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108772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30402" y="937353"/>
            <a:ext cx="6883401"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400" b="1" dirty="0">
                <a:solidFill>
                  <a:srgbClr val="0000CC"/>
                </a:solidFill>
                <a:latin typeface="Arial" pitchFamily="34" charset="0"/>
                <a:cs typeface="Arial" pitchFamily="34" charset="0"/>
              </a:rPr>
              <a:t>Khi sắp sếp đồ dùng cá nhân em cần lưu ý gì?</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2149480" y="3120316"/>
            <a:ext cx="6602640" cy="842088"/>
          </a:xfrm>
          <a:prstGeom prst="flowChartTerminator">
            <a:avLst/>
          </a:prstGeom>
          <a:solidFill>
            <a:srgbClr val="7030A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smtClean="0">
                <a:solidFill>
                  <a:srgbClr val="FFFF00"/>
                </a:solidFill>
                <a:latin typeface="Arial" pitchFamily="34" charset="0"/>
                <a:cs typeface="Arial" pitchFamily="34" charset="0"/>
              </a:rPr>
              <a:t>B. </a:t>
            </a:r>
            <a:r>
              <a:rPr lang="vi-VN" sz="2000" b="1" dirty="0">
                <a:solidFill>
                  <a:srgbClr val="FFFF00"/>
                </a:solidFill>
                <a:latin typeface="Arial" pitchFamily="34" charset="0"/>
                <a:cs typeface="Arial" pitchFamily="34" charset="0"/>
              </a:rPr>
              <a:t>Để đồ dùng cá nhân bền, đẹp em cần có ý thức giữ gìn và bảo vệ chúng.</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2149480" y="4189450"/>
            <a:ext cx="6602640" cy="881213"/>
          </a:xfrm>
          <a:prstGeom prst="flowChartTerminator">
            <a:avLst/>
          </a:prstGeom>
          <a:solidFill>
            <a:srgbClr val="7030A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C. </a:t>
            </a:r>
            <a:r>
              <a:rPr lang="vi-VN" sz="2000" b="1" dirty="0">
                <a:solidFill>
                  <a:srgbClr val="FFFF00"/>
                </a:solidFill>
                <a:latin typeface="Arial" pitchFamily="34" charset="0"/>
                <a:cs typeface="Arial" pitchFamily="34" charset="0"/>
              </a:rPr>
              <a:t>Cả hai đáp án trên đều đúng</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032003" y="1864067"/>
            <a:ext cx="6720117" cy="1054365"/>
          </a:xfrm>
          <a:prstGeom prst="flowChartTerminator">
            <a:avLst/>
          </a:prstGeom>
          <a:solidFill>
            <a:srgbClr val="7030A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smtClean="0">
                <a:solidFill>
                  <a:srgbClr val="FFFF00"/>
                </a:solidFill>
                <a:latin typeface="Arial" pitchFamily="34" charset="0"/>
                <a:cs typeface="Arial" pitchFamily="34" charset="0"/>
              </a:rPr>
              <a:t>A. </a:t>
            </a:r>
            <a:r>
              <a:rPr lang="vi-VN" sz="2000" b="1" dirty="0">
                <a:solidFill>
                  <a:srgbClr val="FFFF00"/>
                </a:solidFill>
                <a:latin typeface="Arial" pitchFamily="34" charset="0"/>
                <a:cs typeface="Arial" pitchFamily="34" charset="0"/>
              </a:rPr>
              <a:t>Đồ dùng cá nhân cần được sắp xếp ngay ngắn, đúng nơi, đúng chỗ để thuận tiện cho việc tìm kiếm, lựa chọn và sử dụng.</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a:extLst/>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238948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a:t>
            </a:r>
            <a:r>
              <a:rPr lang="en-US" sz="2800" b="1" dirty="0" smtClean="0">
                <a:solidFill>
                  <a:srgbClr val="0000CC"/>
                </a:solidFill>
                <a:latin typeface=".VnAvant" pitchFamily="34" charset="0"/>
                <a:ea typeface="Tahoma" pitchFamily="34" charset="0"/>
                <a:cs typeface="Tahoma" pitchFamily="34" charset="0"/>
              </a:rPr>
              <a:t>27</a:t>
            </a:r>
            <a:endParaRPr lang="en-US" sz="2800" b="1" dirty="0" smtClean="0">
              <a:solidFill>
                <a:srgbClr val="0000CC"/>
              </a:solidFill>
              <a:latin typeface=".VnAvant" pitchFamily="34" charset="0"/>
              <a:ea typeface="Tahoma" pitchFamily="34" charset="0"/>
              <a:cs typeface="Tahoma" pitchFamily="34" charset="0"/>
            </a:endParaRPr>
          </a:p>
          <a:p>
            <a:pPr algn="ctr">
              <a:lnSpc>
                <a:spcPct val="150000"/>
              </a:lnSpc>
            </a:pPr>
            <a:r>
              <a:rPr lang="en-US" sz="4400" b="1" dirty="0">
                <a:solidFill>
                  <a:srgbClr val="FF0000"/>
                </a:solidFill>
                <a:latin typeface=".VnAvant" pitchFamily="34" charset="0"/>
                <a:ea typeface="Tahoma" pitchFamily="34" charset="0"/>
                <a:cs typeface="Tahoma" pitchFamily="34" charset="0"/>
              </a:rPr>
              <a:t>SẮP XẾP ĐỒ DÙNG CỦA EM</a:t>
            </a:r>
            <a:endParaRPr lang="en-US" sz="4400" b="1" dirty="0" smtClean="0">
              <a:solidFill>
                <a:srgbClr val="FF0000"/>
              </a:solidFill>
              <a:latin typeface=".VnAvant" pitchFamily="34" charset="0"/>
              <a:ea typeface="Tahoma" pitchFamily="34" charset="0"/>
              <a:cs typeface="Tahoma" pitchFamily="34" charset="0"/>
            </a:endParaRP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341" y="2066471"/>
            <a:ext cx="5334000" cy="335280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7016" y="190015"/>
            <a:ext cx="7245784" cy="502908"/>
          </a:xfrm>
          <a:prstGeom prst="rect">
            <a:avLst/>
          </a:prstGeom>
        </p:spPr>
        <p:txBody>
          <a:bodyPr wrap="square" lIns="71323" tIns="35662" rIns="71323" bIns="35662">
            <a:spAutoFit/>
          </a:bodyPr>
          <a:lstStyle/>
          <a:p>
            <a:pPr algn="ctr"/>
            <a:r>
              <a:rPr lang="vi-VN" sz="2800" b="1" dirty="0">
                <a:solidFill>
                  <a:srgbClr val="FF0000"/>
                </a:solidFill>
                <a:latin typeface="Arial" pitchFamily="34" charset="0"/>
                <a:cs typeface="Arial" pitchFamily="34" charset="0"/>
              </a:rPr>
              <a:t>Kể tên một số đồ dùng cá nhân của em.</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879" y="1298517"/>
            <a:ext cx="4009805" cy="2735796"/>
          </a:xfrm>
          <a:prstGeom prst="rect">
            <a:avLst/>
          </a:prstGeom>
          <a:effectLst>
            <a:glow rad="139700">
              <a:schemeClr val="accent2">
                <a:satMod val="175000"/>
                <a:alpha val="40000"/>
              </a:schemeClr>
            </a:glo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09" y="1298517"/>
            <a:ext cx="3956720" cy="2735796"/>
          </a:xfrm>
          <a:prstGeom prst="rect">
            <a:avLst/>
          </a:prstGeom>
          <a:effectLst>
            <a:glow rad="139700">
              <a:schemeClr val="accent2">
                <a:satMod val="175000"/>
                <a:alpha val="40000"/>
              </a:schemeClr>
            </a:glow>
          </a:effectLst>
        </p:spPr>
      </p:pic>
      <p:sp>
        <p:nvSpPr>
          <p:cNvPr id="14" name="Rectangle 13"/>
          <p:cNvSpPr/>
          <p:nvPr/>
        </p:nvSpPr>
        <p:spPr>
          <a:xfrm>
            <a:off x="1799772" y="4166578"/>
            <a:ext cx="936475" cy="584775"/>
          </a:xfrm>
          <a:prstGeom prst="rect">
            <a:avLst/>
          </a:prstGeom>
        </p:spPr>
        <p:txBody>
          <a:bodyPr wrap="none">
            <a:spAutoFit/>
          </a:bodyPr>
          <a:lstStyle/>
          <a:p>
            <a:r>
              <a:rPr lang="en-US" sz="3200" dirty="0" err="1">
                <a:solidFill>
                  <a:srgbClr val="0000CC"/>
                </a:solidFill>
                <a:latin typeface="Arial" pitchFamily="34" charset="0"/>
                <a:cs typeface="Arial" pitchFamily="34" charset="0"/>
              </a:rPr>
              <a:t>Dép</a:t>
            </a:r>
            <a:endParaRPr lang="en-US" sz="3200" dirty="0">
              <a:solidFill>
                <a:srgbClr val="0000CC"/>
              </a:solidFill>
              <a:latin typeface="Arial" pitchFamily="34" charset="0"/>
              <a:cs typeface="Arial" pitchFamily="34" charset="0"/>
            </a:endParaRPr>
          </a:p>
        </p:txBody>
      </p:sp>
      <p:sp>
        <p:nvSpPr>
          <p:cNvPr id="15" name="Rectangle 14"/>
          <p:cNvSpPr/>
          <p:nvPr/>
        </p:nvSpPr>
        <p:spPr>
          <a:xfrm>
            <a:off x="6223522" y="4166577"/>
            <a:ext cx="1664238" cy="584775"/>
          </a:xfrm>
          <a:prstGeom prst="rect">
            <a:avLst/>
          </a:prstGeom>
        </p:spPr>
        <p:txBody>
          <a:bodyPr wrap="none">
            <a:spAutoFit/>
          </a:bodyPr>
          <a:lstStyle/>
          <a:p>
            <a:r>
              <a:rPr lang="en-US" sz="3200" dirty="0" err="1">
                <a:solidFill>
                  <a:srgbClr val="0000CC"/>
                </a:solidFill>
                <a:latin typeface="Arial" pitchFamily="34" charset="0"/>
                <a:cs typeface="Arial" pitchFamily="34" charset="0"/>
              </a:rPr>
              <a:t>quần</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áo</a:t>
            </a:r>
            <a:endParaRPr lang="en-US" sz="32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962" y="266700"/>
            <a:ext cx="6036729" cy="3794515"/>
          </a:xfrm>
          <a:prstGeom prst="rect">
            <a:avLst/>
          </a:prstGeom>
          <a:effectLst>
            <a:glow rad="139700">
              <a:schemeClr val="accent2">
                <a:satMod val="175000"/>
                <a:alpha val="40000"/>
              </a:schemeClr>
            </a:glow>
          </a:effectLst>
        </p:spPr>
      </p:pic>
      <p:sp>
        <p:nvSpPr>
          <p:cNvPr id="3" name="Rectangle 2"/>
          <p:cNvSpPr/>
          <p:nvPr/>
        </p:nvSpPr>
        <p:spPr>
          <a:xfrm>
            <a:off x="1442364" y="4370988"/>
            <a:ext cx="6493929" cy="954107"/>
          </a:xfrm>
          <a:prstGeom prst="rect">
            <a:avLst/>
          </a:prstGeom>
        </p:spPr>
        <p:txBody>
          <a:bodyPr wrap="square">
            <a:spAutoFit/>
          </a:bodyPr>
          <a:lstStyle/>
          <a:p>
            <a:pPr algn="just"/>
            <a:r>
              <a:rPr lang="vi-VN" sz="2800" dirty="0">
                <a:solidFill>
                  <a:srgbClr val="0000CC"/>
                </a:solidFill>
              </a:rPr>
              <a:t>Em có những đồ dùng cá nhân nào?</a:t>
            </a:r>
          </a:p>
          <a:p>
            <a:pPr algn="just"/>
            <a:r>
              <a:rPr lang="vi-VN" sz="2800" dirty="0">
                <a:solidFill>
                  <a:srgbClr val="0000CC"/>
                </a:solidFill>
              </a:rPr>
              <a:t>Chúng thường được để ở đâu? </a:t>
            </a:r>
          </a:p>
        </p:txBody>
      </p:sp>
      <p:sp>
        <p:nvSpPr>
          <p:cNvPr id="6" name="Rectangle 5"/>
          <p:cNvSpPr/>
          <p:nvPr/>
        </p:nvSpPr>
        <p:spPr>
          <a:xfrm>
            <a:off x="900490" y="4173977"/>
            <a:ext cx="7997371" cy="1384995"/>
          </a:xfrm>
          <a:prstGeom prst="rect">
            <a:avLst/>
          </a:prstGeom>
        </p:spPr>
        <p:txBody>
          <a:bodyPr wrap="square">
            <a:spAutoFit/>
          </a:bodyPr>
          <a:lstStyle/>
          <a:p>
            <a:pPr algn="just"/>
            <a:r>
              <a:rPr lang="vi-VN" sz="2800" dirty="0">
                <a:solidFill>
                  <a:srgbClr val="0000CC"/>
                </a:solidFill>
              </a:rPr>
              <a:t>Ai là người sắp xếp đồ dùng cá nhân của em? </a:t>
            </a:r>
          </a:p>
          <a:p>
            <a:pPr algn="just"/>
            <a:r>
              <a:rPr lang="vi-VN" sz="2800" dirty="0">
                <a:solidFill>
                  <a:srgbClr val="0000CC"/>
                </a:solidFill>
              </a:rPr>
              <a:t>cách sắp xếp như vậy đã gọn gàng, ngăn nắp chưa? Vì sao? </a:t>
            </a: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3">
                                            <p:txEl>
                                              <p:pRg st="1" end="1"/>
                                            </p:txEl>
                                          </p:spTgt>
                                        </p:tgtEl>
                                      </p:cBhvr>
                                    </p:animEffect>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heckerboard(across)">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checkerboard(across)">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3539430"/>
          </a:xfrm>
          <a:prstGeom prst="rect">
            <a:avLst/>
          </a:prstGeom>
        </p:spPr>
        <p:txBody>
          <a:bodyPr wrap="square">
            <a:spAutoFit/>
          </a:bodyPr>
          <a:lstStyle/>
          <a:p>
            <a:pPr algn="just"/>
            <a:r>
              <a:rPr lang="vi-VN" sz="2800" dirty="0">
                <a:solidFill>
                  <a:srgbClr val="0000CC"/>
                </a:solidFill>
              </a:rPr>
              <a:t>Mồi người thường có những đồ dùng cá nhân cần thiết như: quần áo, giày dép, mũ, đồ dùng học tập, đồ dùng vệ sinh cá nhân. Để hoạt động hằng ngày của chúng ta trở nên thuận lợi thì mỗi người đều cần phải tự mình sắp xếp đồ dùng gọn gàng, ngăn nắp, đúng chỗ.</a:t>
            </a:r>
            <a:endParaRPr lang="vi-VN" sz="2800" dirty="0">
              <a:solidFill>
                <a:srgbClr val="0000CC"/>
              </a:solidFill>
            </a:endParaRP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554148" y="138892"/>
            <a:ext cx="6457152" cy="523220"/>
          </a:xfrm>
          <a:prstGeom prst="rect">
            <a:avLst/>
          </a:prstGeom>
        </p:spPr>
        <p:txBody>
          <a:bodyPr wrap="none">
            <a:spAutoFit/>
          </a:bodyPr>
          <a:lstStyle/>
          <a:p>
            <a:r>
              <a:rPr lang="vi-VN" sz="2800" dirty="0">
                <a:solidFill>
                  <a:srgbClr val="FF0000"/>
                </a:solidFill>
              </a:rPr>
              <a:t>2. Thực hành sắp xếp đồ dùng của 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15" y="862966"/>
            <a:ext cx="3350042" cy="31247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665" y="899300"/>
            <a:ext cx="3219238" cy="3088434"/>
          </a:xfrm>
          <a:prstGeom prst="rect">
            <a:avLst/>
          </a:prstGeom>
        </p:spPr>
      </p:pic>
      <p:sp>
        <p:nvSpPr>
          <p:cNvPr id="6" name="Rectangle 5"/>
          <p:cNvSpPr/>
          <p:nvPr/>
        </p:nvSpPr>
        <p:spPr>
          <a:xfrm>
            <a:off x="408979" y="4041445"/>
            <a:ext cx="8735020" cy="523220"/>
          </a:xfrm>
          <a:prstGeom prst="rect">
            <a:avLst/>
          </a:prstGeom>
        </p:spPr>
        <p:txBody>
          <a:bodyPr wrap="none">
            <a:spAutoFit/>
          </a:bodyPr>
          <a:lstStyle/>
          <a:p>
            <a:r>
              <a:rPr lang="vi-VN" sz="2800" dirty="0">
                <a:solidFill>
                  <a:srgbClr val="0000CC"/>
                </a:solidFill>
              </a:rPr>
              <a:t>Hai bạn nhỏ đang làm gì? Việc làm đó có ý nghĩa gì? </a:t>
            </a:r>
          </a:p>
        </p:txBody>
      </p:sp>
      <p:sp>
        <p:nvSpPr>
          <p:cNvPr id="8" name="Rectangle 7"/>
          <p:cNvSpPr/>
          <p:nvPr/>
        </p:nvSpPr>
        <p:spPr>
          <a:xfrm>
            <a:off x="278954" y="4063151"/>
            <a:ext cx="8571577" cy="523220"/>
          </a:xfrm>
          <a:prstGeom prst="rect">
            <a:avLst/>
          </a:prstGeom>
        </p:spPr>
        <p:txBody>
          <a:bodyPr wrap="none">
            <a:spAutoFit/>
          </a:bodyPr>
          <a:lstStyle/>
          <a:p>
            <a:r>
              <a:rPr lang="vi-VN" sz="2800" dirty="0">
                <a:solidFill>
                  <a:srgbClr val="0000CC"/>
                </a:solidFill>
              </a:rPr>
              <a:t>Ở nhà, em có hay sắp xếp đồ dùng cá nhân không? </a:t>
            </a:r>
          </a:p>
        </p:txBody>
      </p:sp>
    </p:spTree>
    <p:extLst>
      <p:ext uri="{BB962C8B-B14F-4D97-AF65-F5344CB8AC3E}">
        <p14:creationId xmlns:p14="http://schemas.microsoft.com/office/powerpoint/2010/main" val="11073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15" y="519793"/>
            <a:ext cx="2441121" cy="1627414"/>
          </a:xfrm>
          <a:prstGeom prst="rect">
            <a:avLst/>
          </a:prstGeom>
        </p:spPr>
      </p:pic>
      <p:sp>
        <p:nvSpPr>
          <p:cNvPr id="7" name="Rectangle 6"/>
          <p:cNvSpPr/>
          <p:nvPr/>
        </p:nvSpPr>
        <p:spPr>
          <a:xfrm>
            <a:off x="3243943" y="561874"/>
            <a:ext cx="5217886" cy="1384995"/>
          </a:xfrm>
          <a:prstGeom prst="rect">
            <a:avLst/>
          </a:prstGeom>
        </p:spPr>
        <p:txBody>
          <a:bodyPr wrap="square">
            <a:spAutoFit/>
          </a:bodyPr>
          <a:lstStyle/>
          <a:p>
            <a:pPr algn="just"/>
            <a:r>
              <a:rPr lang="vi-VN" sz="2800" dirty="0">
                <a:solidFill>
                  <a:srgbClr val="0000CC"/>
                </a:solidFill>
              </a:rPr>
              <a:t>Chia sẻ về ý nghĩa của việc sắp xếp đồ dùng cá nhân gọn gàng, ngăn nắp.</a:t>
            </a:r>
          </a:p>
        </p:txBody>
      </p:sp>
      <p:sp>
        <p:nvSpPr>
          <p:cNvPr id="11" name="Rectangle 10"/>
          <p:cNvSpPr/>
          <p:nvPr/>
        </p:nvSpPr>
        <p:spPr>
          <a:xfrm>
            <a:off x="2285999" y="2488168"/>
            <a:ext cx="5682343" cy="1384995"/>
          </a:xfrm>
          <a:prstGeom prst="rect">
            <a:avLst/>
          </a:prstGeom>
        </p:spPr>
        <p:txBody>
          <a:bodyPr wrap="square">
            <a:spAutoFit/>
          </a:bodyPr>
          <a:lstStyle/>
          <a:p>
            <a:pPr algn="just"/>
            <a:r>
              <a:rPr lang="vi-VN" sz="2800" dirty="0">
                <a:solidFill>
                  <a:srgbClr val="0000CC"/>
                </a:solidFill>
              </a:rPr>
              <a:t>- Tiết kiệm được thời gian tìm đồ.</a:t>
            </a:r>
          </a:p>
          <a:p>
            <a:pPr algn="just"/>
            <a:r>
              <a:rPr lang="vi-VN" sz="2800" dirty="0">
                <a:solidFill>
                  <a:srgbClr val="0000CC"/>
                </a:solidFill>
              </a:rPr>
              <a:t>- Tiết kiệm thời gian dọn dẹp.</a:t>
            </a:r>
          </a:p>
          <a:p>
            <a:pPr algn="just"/>
            <a:r>
              <a:rPr lang="vi-VN" sz="2800" dirty="0" smtClean="0">
                <a:solidFill>
                  <a:srgbClr val="0000CC"/>
                </a:solidFill>
              </a:rPr>
              <a:t>-</a:t>
            </a:r>
            <a:r>
              <a:rPr lang="en-US" sz="2800" dirty="0" smtClean="0">
                <a:solidFill>
                  <a:srgbClr val="0000CC"/>
                </a:solidFill>
              </a:rPr>
              <a:t> </a:t>
            </a:r>
            <a:r>
              <a:rPr lang="vi-VN" sz="2800" dirty="0" smtClean="0">
                <a:solidFill>
                  <a:srgbClr val="0000CC"/>
                </a:solidFill>
              </a:rPr>
              <a:t>Tạo </a:t>
            </a:r>
            <a:r>
              <a:rPr lang="vi-VN" sz="2800" dirty="0">
                <a:solidFill>
                  <a:srgbClr val="0000CC"/>
                </a:solidFill>
              </a:rPr>
              <a:t>không gian thoải mái.</a:t>
            </a:r>
          </a:p>
        </p:txBody>
      </p:sp>
    </p:spTree>
    <p:extLst>
      <p:ext uri="{BB962C8B-B14F-4D97-AF65-F5344CB8AC3E}">
        <p14:creationId xmlns:p14="http://schemas.microsoft.com/office/powerpoint/2010/main" val="12764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4" name="Rectangle 3"/>
          <p:cNvSpPr/>
          <p:nvPr/>
        </p:nvSpPr>
        <p:spPr>
          <a:xfrm>
            <a:off x="863603" y="974831"/>
            <a:ext cx="7743371" cy="2677656"/>
          </a:xfrm>
          <a:prstGeom prst="rect">
            <a:avLst/>
          </a:prstGeom>
        </p:spPr>
        <p:txBody>
          <a:bodyPr wrap="square">
            <a:spAutoFit/>
          </a:bodyPr>
          <a:lstStyle/>
          <a:p>
            <a:pPr algn="just"/>
            <a:r>
              <a:rPr lang="vi-VN" sz="2800" b="1" dirty="0">
                <a:solidFill>
                  <a:schemeClr val="bg1"/>
                </a:solidFill>
              </a:rPr>
              <a:t>Khi sắp xếp đồ dùng cá nhân em cần lưu ý:</a:t>
            </a:r>
          </a:p>
          <a:p>
            <a:pPr algn="just"/>
            <a:r>
              <a:rPr lang="vi-VN" sz="2800" b="1" dirty="0">
                <a:solidFill>
                  <a:schemeClr val="bg1"/>
                </a:solidFill>
              </a:rPr>
              <a:t>-	Đồ dùng cá nhân cần được sắp xếp ngay ngắn, đúng nơi, đúng chỗ để thuận tiện cho việc tìm kiếm, lựa chọn và sử dụng.</a:t>
            </a:r>
          </a:p>
          <a:p>
            <a:pPr algn="just"/>
            <a:r>
              <a:rPr lang="vi-VN" sz="2800" b="1" dirty="0">
                <a:solidFill>
                  <a:schemeClr val="bg1"/>
                </a:solidFill>
              </a:rPr>
              <a:t>-	Để đồ dùng cá nhân bền, đẹp em cần có ý thức giữ gìn và bảo vệ chúng.</a:t>
            </a:r>
          </a:p>
        </p:txBody>
      </p:sp>
    </p:spTree>
    <p:extLst>
      <p:ext uri="{BB962C8B-B14F-4D97-AF65-F5344CB8AC3E}">
        <p14:creationId xmlns:p14="http://schemas.microsoft.com/office/powerpoint/2010/main" val="20861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Ky_Nang_Sap_Xep_Do_D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7943" y="440871"/>
            <a:ext cx="7039428" cy="4572000"/>
          </a:xfrm>
          <a:prstGeom prst="rect">
            <a:avLst/>
          </a:prstGeom>
        </p:spPr>
      </p:pic>
    </p:spTree>
    <p:extLst>
      <p:ext uri="{BB962C8B-B14F-4D97-AF65-F5344CB8AC3E}">
        <p14:creationId xmlns:p14="http://schemas.microsoft.com/office/powerpoint/2010/main" val="37083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1605</TotalTime>
  <Words>475</Words>
  <Application>Microsoft Office PowerPoint</Application>
  <PresentationFormat>On-screen Show (16:10)</PresentationFormat>
  <Paragraphs>69</Paragraphs>
  <Slides>14</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宋体</vt:lpstr>
      <vt:lpstr>VNI-Thufap2</vt:lpstr>
      <vt:lpstr>.VnAvant</vt:lpstr>
      <vt:lpstr>Times New Roman</vt:lpstr>
      <vt:lpstr>Tahoma</vt:lpstr>
      <vt:lpstr>Arial Black</vt:lpstr>
      <vt:lpstr>.VnTifani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240</cp:revision>
  <dcterms:created xsi:type="dcterms:W3CDTF">2020-02-10T09:35:50Z</dcterms:created>
  <dcterms:modified xsi:type="dcterms:W3CDTF">2020-09-02T02:03:25Z</dcterms:modified>
</cp:coreProperties>
</file>