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413" r:id="rId4"/>
    <p:sldId id="415" r:id="rId5"/>
    <p:sldId id="408" r:id="rId6"/>
    <p:sldId id="414" r:id="rId7"/>
    <p:sldId id="416" r:id="rId8"/>
    <p:sldId id="373" r:id="rId9"/>
    <p:sldId id="417" r:id="rId10"/>
    <p:sldId id="418" r:id="rId11"/>
    <p:sldId id="419" r:id="rId12"/>
    <p:sldId id="420" r:id="rId13"/>
    <p:sldId id="350" r:id="rId14"/>
  </p:sldIdLst>
  <p:sldSz cx="9144000" cy="5715000" type="screen16x10"/>
  <p:notesSz cx="6858000" cy="9144000"/>
  <p:embeddedFontLst>
    <p:embeddedFont>
      <p:font typeface=".VnTifani Heavy" panose="020B7200000000000000" pitchFamily="34" charset="0"/>
      <p:regular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宋体" panose="02010600030101010101" pitchFamily="2" charset="-122"/>
      <p:regular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CC6600"/>
    <a:srgbClr val="00CCFF"/>
    <a:srgbClr val="080808"/>
    <a:srgbClr val="FFFFCC"/>
    <a:srgbClr val="FF9999"/>
    <a:srgbClr val="99FFCC"/>
    <a:srgbClr val="FF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9.gi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2.xml"/><Relationship Id="rId7" Type="http://schemas.openxmlformats.org/officeDocument/2006/relationships/image" Target="../media/image9.gi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.wmf"/><Relationship Id="rId5" Type="http://schemas.openxmlformats.org/officeDocument/2006/relationships/image" Target="../media/image22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9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HOẠT ĐỘNG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203200" y="1547831"/>
            <a:ext cx="8737600" cy="3387026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457200" lvl="0" indent="-457200" algn="just" fontAlgn="base">
              <a:lnSpc>
                <a:spcPct val="150000"/>
              </a:lnSpc>
              <a:buFontTx/>
              <a:buChar char="-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hép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các hình như trong SGK hoặc ghép hình theo ý thích và giới thiệu về hình mới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ghép.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 fontAlgn="base">
              <a:lnSpc>
                <a:spcPct val="150000"/>
              </a:lnSpc>
              <a:buFontTx/>
              <a:buChar char="-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N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ói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cho bạn nghe hình vừa ghép được là hình gì, hình đó được tạo bởi các hình nào.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25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2000"/>
                            </p:stCondLst>
                            <p:childTnLst>
                              <p:par>
                                <p:cTn id="9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3000"/>
                            </p:stCondLst>
                            <p:childTnLst>
                              <p:par>
                                <p:cTn id="1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4000"/>
                            </p:stCondLst>
                            <p:childTnLst>
                              <p:par>
                                <p:cTn id="1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6000"/>
                            </p:stCondLst>
                            <p:childTnLst>
                              <p:par>
                                <p:cTn id="14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7000"/>
                            </p:stCondLst>
                            <p:childTnLst>
                              <p:par>
                                <p:cTn id="14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8000"/>
                            </p:stCondLst>
                            <p:childTnLst>
                              <p:par>
                                <p:cTn id="15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9000"/>
                            </p:stCondLst>
                            <p:childTnLst>
                              <p:par>
                                <p:cTn id="1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0000"/>
                            </p:stCondLst>
                            <p:childTnLst>
                              <p:par>
                                <p:cTn id="16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1000"/>
                            </p:stCondLst>
                            <p:childTnLst>
                              <p:par>
                                <p:cTn id="171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2000"/>
                            </p:stCondLst>
                            <p:childTnLst>
                              <p:par>
                                <p:cTn id="177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9029"/>
            <a:ext cx="838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“Phi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bay”: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" y="697370"/>
            <a:ext cx="8998857" cy="50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7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HOẠT ĐỘNG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4515" y="1489775"/>
            <a:ext cx="5123542" cy="409822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/>
              <a:t>+ Kẻ một vạch xuất phát,</a:t>
            </a:r>
            <a:endParaRPr lang="en-US" sz="2400" dirty="0"/>
          </a:p>
          <a:p>
            <a:pPr algn="just"/>
            <a:r>
              <a:rPr lang="vi-VN" sz="2400" dirty="0"/>
              <a:t>+ Từng bạn trong nhóm phi máy bay,</a:t>
            </a:r>
            <a:endParaRPr lang="en-US" sz="2400" dirty="0"/>
          </a:p>
          <a:p>
            <a:pPr algn="just"/>
            <a:r>
              <a:rPr lang="vi-VN" sz="2400" dirty="0"/>
              <a:t>+ Một bạn đo bằng bước chân,</a:t>
            </a:r>
            <a:endParaRPr lang="en-US" sz="2400" dirty="0"/>
          </a:p>
          <a:p>
            <a:pPr algn="just"/>
            <a:r>
              <a:rPr lang="vi-VN" sz="2400" dirty="0"/>
              <a:t>+ Một bạn ghi lại kết quả đo,</a:t>
            </a:r>
            <a:endParaRPr lang="en-US" sz="2400" dirty="0"/>
          </a:p>
          <a:p>
            <a:pPr algn="just"/>
            <a:r>
              <a:rPr lang="vi-VN" sz="2400" dirty="0"/>
              <a:t>+ Chọn máy bay bay xa nhất trong nhóm,</a:t>
            </a:r>
            <a:endParaRPr lang="en-US" sz="2400" dirty="0"/>
          </a:p>
          <a:p>
            <a:pPr algn="just"/>
            <a:r>
              <a:rPr lang="vi-VN" sz="2400" dirty="0"/>
              <a:t>+ So sánh với các nhóm khác,</a:t>
            </a:r>
            <a:endParaRPr lang="en-US" sz="2400" dirty="0"/>
          </a:p>
          <a:p>
            <a:pPr algn="just"/>
            <a:r>
              <a:rPr lang="vi-VN" sz="2400" dirty="0"/>
              <a:t>+ Chọn ra máy bay bay xa nhất của lóp.</a:t>
            </a:r>
            <a:endParaRPr lang="en-US" sz="2400" dirty="0"/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49" y="2498161"/>
            <a:ext cx="3432361" cy="1681946"/>
          </a:xfrm>
          <a:prstGeom prst="rect">
            <a:avLst/>
          </a:prstGeom>
          <a:noFill/>
          <a:ln>
            <a:noFill/>
          </a:ln>
          <a:effectLst>
            <a:glow rad="101600">
              <a:srgbClr val="0066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2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2000"/>
                            </p:stCondLst>
                            <p:childTnLst>
                              <p:par>
                                <p:cTn id="9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3000"/>
                            </p:stCondLst>
                            <p:childTnLst>
                              <p:par>
                                <p:cTn id="1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4000"/>
                            </p:stCondLst>
                            <p:childTnLst>
                              <p:par>
                                <p:cTn id="1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6000"/>
                            </p:stCondLst>
                            <p:childTnLst>
                              <p:par>
                                <p:cTn id="14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7000"/>
                            </p:stCondLst>
                            <p:childTnLst>
                              <p:par>
                                <p:cTn id="14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8000"/>
                            </p:stCondLst>
                            <p:childTnLst>
                              <p:par>
                                <p:cTn id="15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9000"/>
                            </p:stCondLst>
                            <p:childTnLst>
                              <p:par>
                                <p:cTn id="1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0000"/>
                            </p:stCondLst>
                            <p:childTnLst>
                              <p:par>
                                <p:cTn id="16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1000"/>
                            </p:stCondLst>
                            <p:childTnLst>
                              <p:par>
                                <p:cTn id="171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2000"/>
                            </p:stCondLst>
                            <p:childTnLst>
                              <p:par>
                                <p:cTn id="177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85753" y="2133570"/>
            <a:ext cx="6916404" cy="2569025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 70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EM VUI HỌC TOÁN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9029"/>
            <a:ext cx="6811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1a: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nhịp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98" y="873578"/>
            <a:ext cx="6808787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1256" y="873578"/>
            <a:ext cx="28232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tắc</a:t>
            </a:r>
            <a:endParaRPr lang="en-US" sz="2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Kim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2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Kim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phút</a:t>
            </a:r>
            <a:endParaRPr lang="en-US" sz="2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tắc</a:t>
            </a:r>
            <a:endParaRPr lang="en-US" sz="2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vùn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vụt</a:t>
            </a:r>
            <a:endParaRPr lang="en-US" sz="2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bay</a:t>
            </a:r>
          </a:p>
          <a:p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Chớ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phí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giây</a:t>
            </a:r>
            <a:endParaRPr lang="en-US" sz="2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6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653" y="1576859"/>
            <a:ext cx="4969776" cy="247432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- Đ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ọc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bài thơ và vận động theo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nhịp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- N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ói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cho bạn nghe qua bài thơ em biết thêm điều gì.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166299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vi-VN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Chẳng hạn:</a:t>
            </a:r>
            <a:endParaRPr lang="en-US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vi-VN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Bài thơ nhắc chúng mình nhớ kim ngắn chỉ giờ, kim dài chỉ phút.</a:t>
            </a:r>
            <a:endParaRPr lang="en-US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vi-VN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Bài thơ còn nhắc chúng mình: Thời gian trôi nhanh nên em phải chăm chỉ học.</a:t>
            </a:r>
            <a:endParaRPr lang="en-US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58" y="1624782"/>
            <a:ext cx="3808598" cy="2381161"/>
          </a:xfrm>
          <a:prstGeom prst="rect">
            <a:avLst/>
          </a:prstGeom>
          <a:noFill/>
          <a:ln>
            <a:noFill/>
          </a:ln>
          <a:effectLst>
            <a:glow rad="101600">
              <a:srgbClr val="C00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48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9029"/>
            <a:ext cx="5049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Giơ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2" y="978638"/>
            <a:ext cx="3009900" cy="2867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79" y="1578845"/>
            <a:ext cx="1933575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84" y="1578845"/>
            <a:ext cx="19335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029"/>
            <a:ext cx="535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91" y="1061357"/>
            <a:ext cx="2876485" cy="2888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10" y="1080407"/>
            <a:ext cx="2960733" cy="286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516615" y="1547831"/>
            <a:ext cx="8160198" cy="309674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400" b="1" dirty="0"/>
              <a:t>Mỗi nhóm làm đồng hồ của nhóm mình; trang trí đồng hồ bằng bút màu; trình bày sản phẩm.</a:t>
            </a:r>
            <a:endParaRPr lang="en-US" sz="2400" b="1" dirty="0"/>
          </a:p>
          <a:p>
            <a:pPr algn="just">
              <a:lnSpc>
                <a:spcPct val="150000"/>
              </a:lnSpc>
            </a:pPr>
            <a:r>
              <a:rPr lang="vi-VN" sz="2400" b="1" dirty="0" smtClean="0"/>
              <a:t>+ </a:t>
            </a:r>
            <a:r>
              <a:rPr lang="vi-VN" sz="2400" b="1" dirty="0"/>
              <a:t>Trang trí đồng hồ cho đẹp.</a:t>
            </a:r>
            <a:endParaRPr lang="en-US" sz="2400" b="1" dirty="0"/>
          </a:p>
          <a:p>
            <a:pPr algn="just">
              <a:lnSpc>
                <a:spcPct val="150000"/>
              </a:lnSpc>
            </a:pPr>
            <a:r>
              <a:rPr lang="vi-VN" sz="2400" b="1" dirty="0"/>
              <a:t>+ Trình bày, giới thiệu về sản phẩm đồng hồ của nhóm.</a:t>
            </a:r>
            <a:endParaRPr lang="en-US" sz="2400" b="1" dirty="0"/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7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000"/>
                            </p:stCondLst>
                            <p:childTnLst>
                              <p:par>
                                <p:cTn id="8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0"/>
                            </p:stCondLst>
                            <p:childTnLst>
                              <p:par>
                                <p:cTn id="8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000"/>
                            </p:stCondLst>
                            <p:childTnLst>
                              <p:par>
                                <p:cTn id="9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0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0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3000"/>
                            </p:stCondLst>
                            <p:childTnLst>
                              <p:par>
                                <p:cTn id="11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4000"/>
                            </p:stCondLst>
                            <p:childTnLst>
                              <p:par>
                                <p:cTn id="11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2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6000"/>
                            </p:stCondLst>
                            <p:childTnLst>
                              <p:par>
                                <p:cTn id="13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000"/>
                            </p:stCondLst>
                            <p:childTnLst>
                              <p:par>
                                <p:cTn id="13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8000"/>
                            </p:stCondLst>
                            <p:childTnLst>
                              <p:par>
                                <p:cTn id="14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9000"/>
                            </p:stCondLst>
                            <p:childTnLst>
                              <p:par>
                                <p:cTn id="149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0000"/>
                            </p:stCondLst>
                            <p:childTnLst>
                              <p:par>
                                <p:cTn id="155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9029"/>
            <a:ext cx="3778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Lắp ghép, tạo hình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927780"/>
            <a:ext cx="8248650" cy="396353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608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9029"/>
            <a:ext cx="3778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Lắp ghép, tạo hình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927780"/>
            <a:ext cx="8248650" cy="2802391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7" y="3918853"/>
            <a:ext cx="1388609" cy="1701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31" y="3832227"/>
            <a:ext cx="103822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18" y="4218663"/>
            <a:ext cx="1619250" cy="1390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51" y="3947886"/>
            <a:ext cx="1574397" cy="165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3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3265</TotalTime>
  <Words>415</Words>
  <Application>Microsoft Office PowerPoint</Application>
  <PresentationFormat>On-screen Show (16:10)</PresentationFormat>
  <Paragraphs>116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.VnTifani Heavy</vt:lpstr>
      <vt:lpstr>Tahoma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Vui</cp:lastModifiedBy>
  <cp:revision>304</cp:revision>
  <dcterms:created xsi:type="dcterms:W3CDTF">2020-02-10T09:35:50Z</dcterms:created>
  <dcterms:modified xsi:type="dcterms:W3CDTF">2021-02-22T08:24:20Z</dcterms:modified>
</cp:coreProperties>
</file>