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3" r:id="rId9"/>
    <p:sldId id="296" r:id="rId10"/>
    <p:sldId id="264" r:id="rId11"/>
    <p:sldId id="279" r:id="rId12"/>
    <p:sldId id="276" r:id="rId13"/>
    <p:sldId id="277" r:id="rId14"/>
    <p:sldId id="294" r:id="rId15"/>
    <p:sldId id="278" r:id="rId16"/>
    <p:sldId id="268" r:id="rId17"/>
    <p:sldId id="298" r:id="rId18"/>
    <p:sldId id="306" r:id="rId19"/>
    <p:sldId id="295" r:id="rId20"/>
    <p:sldId id="282" r:id="rId21"/>
    <p:sldId id="303" r:id="rId22"/>
    <p:sldId id="256" r:id="rId23"/>
    <p:sldId id="257" r:id="rId24"/>
    <p:sldId id="258" r:id="rId25"/>
    <p:sldId id="259" r:id="rId26"/>
    <p:sldId id="305" r:id="rId27"/>
    <p:sldId id="304" r:id="rId28"/>
    <p:sldId id="266" r:id="rId29"/>
    <p:sldId id="301" r:id="rId30"/>
    <p:sldId id="297" r:id="rId31"/>
    <p:sldId id="283" r:id="rId32"/>
    <p:sldId id="299" r:id="rId33"/>
    <p:sldId id="300" r:id="rId34"/>
    <p:sldId id="2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66"/>
    <a:srgbClr val="009999"/>
    <a:srgbClr val="F5F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EA176-9A2F-43B2-B552-B8DF2E66A2DE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ADDDA-BFEF-4C30-BB6B-0C62F447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5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7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4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8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0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9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3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7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slide" Target="slide4.xml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41.png"/><Relationship Id="rId7" Type="http://schemas.openxmlformats.org/officeDocument/2006/relationships/slide" Target="slide25.xml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slide" Target="slide24.xml"/><Relationship Id="rId4" Type="http://schemas.openxmlformats.org/officeDocument/2006/relationships/image" Target="../media/image42.png"/><Relationship Id="rId9" Type="http://schemas.openxmlformats.org/officeDocument/2006/relationships/slide" Target="slide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7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5.png"/><Relationship Id="rId26" Type="http://schemas.openxmlformats.org/officeDocument/2006/relationships/image" Target="../media/image9.png"/><Relationship Id="rId3" Type="http://schemas.openxmlformats.org/officeDocument/2006/relationships/audio" Target="NULL" TargetMode="External"/><Relationship Id="rId21" Type="http://schemas.microsoft.com/office/2007/relationships/hdphoto" Target="../media/hdphoto4.wdp"/><Relationship Id="rId7" Type="http://schemas.microsoft.com/office/2007/relationships/hdphoto" Target="../media/hdphoto1.wdp"/><Relationship Id="rId12" Type="http://schemas.openxmlformats.org/officeDocument/2006/relationships/slide" Target="slide5.xml"/><Relationship Id="rId17" Type="http://schemas.microsoft.com/office/2007/relationships/hdphoto" Target="../media/hdphoto2.wdp"/><Relationship Id="rId25" Type="http://schemas.microsoft.com/office/2007/relationships/hdphoto" Target="../media/hdphoto6.wdp"/><Relationship Id="rId33" Type="http://schemas.openxmlformats.org/officeDocument/2006/relationships/image" Target="../media/image21.gif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29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microsoft.com/office/2007/relationships/hdphoto" Target="../media/hdphoto8.wdp"/><Relationship Id="rId24" Type="http://schemas.openxmlformats.org/officeDocument/2006/relationships/image" Target="../media/image8.png"/><Relationship Id="rId32" Type="http://schemas.openxmlformats.org/officeDocument/2006/relationships/image" Target="../media/image20.gif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microsoft.com/office/2007/relationships/hdphoto" Target="../media/hdphoto5.wdp"/><Relationship Id="rId28" Type="http://schemas.openxmlformats.org/officeDocument/2006/relationships/image" Target="../media/image12.png"/><Relationship Id="rId10" Type="http://schemas.openxmlformats.org/officeDocument/2006/relationships/image" Target="../media/image19.png"/><Relationship Id="rId19" Type="http://schemas.microsoft.com/office/2007/relationships/hdphoto" Target="../media/hdphoto3.wdp"/><Relationship Id="rId31" Type="http://schemas.openxmlformats.org/officeDocument/2006/relationships/image" Target="../media/image16.png"/><Relationship Id="rId4" Type="http://schemas.microsoft.com/office/2007/relationships/media" Target="../media/media3.mp3"/><Relationship Id="rId9" Type="http://schemas.openxmlformats.org/officeDocument/2006/relationships/slide" Target="slide9.xml"/><Relationship Id="rId14" Type="http://schemas.openxmlformats.org/officeDocument/2006/relationships/slide" Target="slide6.xml"/><Relationship Id="rId22" Type="http://schemas.openxmlformats.org/officeDocument/2006/relationships/image" Target="../media/image7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Relationship Id="rId8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2414" y="3263216"/>
            <a:ext cx="9841413" cy="17773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CHÀO MỪNG CÁC </a:t>
            </a:r>
            <a: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THẦY CÔ GIÁO </a:t>
            </a:r>
            <a:b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</a:br>
            <a: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 DỰ GIỜ </a:t>
            </a:r>
            <a: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 VẦN</a:t>
            </a:r>
            <a:b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</a:b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LỚP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1A4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4160" y="1400776"/>
            <a:ext cx="705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ĐOÀN KẾT – QUẬN LONG BIÊN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9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37653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41933" y="3173059"/>
              <a:ext cx="53835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 smtClean="0">
                  <a:solidFill>
                    <a:srgbClr val="FF0000"/>
                  </a:solidFill>
                  <a:latin typeface="UTM Avo" pitchFamily="18" charset="0"/>
                </a:rPr>
                <a:t>Bài</a:t>
              </a:r>
              <a:r>
                <a:rPr lang="en-US" sz="9600" b="1" dirty="0" smtClean="0">
                  <a:solidFill>
                    <a:srgbClr val="FF0000"/>
                  </a:solidFill>
                  <a:latin typeface="UTM Avo" pitchFamily="18" charset="0"/>
                </a:rPr>
                <a:t> 30: u - ư</a:t>
              </a:r>
              <a:endParaRPr lang="en-US" sz="96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2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0732" y="3436716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u</a:t>
            </a:r>
            <a:endParaRPr lang="en-US" sz="130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236661"/>
            <a:ext cx="1905000" cy="249298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5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ư</a:t>
            </a:r>
            <a:endParaRPr lang="en-US" sz="156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" y="990600"/>
            <a:ext cx="1218875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74172" y="106017"/>
            <a:ext cx="11824304" cy="658216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 lIns="117226" tIns="58613" rIns="117226" bIns="5861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834" y="4741377"/>
            <a:ext cx="4622924" cy="130331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77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ñ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4" y="795130"/>
            <a:ext cx="3492500" cy="3608970"/>
          </a:xfrm>
          <a:prstGeom prst="rect">
            <a:avLst/>
          </a:prstGeom>
        </p:spPr>
      </p:pic>
      <p:sp>
        <p:nvSpPr>
          <p:cNvPr id="13" name="Flowchart: Terminator 12"/>
          <p:cNvSpPr/>
          <p:nvPr/>
        </p:nvSpPr>
        <p:spPr>
          <a:xfrm>
            <a:off x="6940784" y="2552703"/>
            <a:ext cx="2148114" cy="914398"/>
          </a:xfrm>
          <a:prstGeom prst="flowChartTerminator">
            <a:avLst/>
          </a:prstGeom>
          <a:solidFill>
            <a:srgbClr val="FFFF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6940784" y="4572004"/>
            <a:ext cx="2148114" cy="914398"/>
          </a:xfrm>
          <a:prstGeom prst="flowChartTermina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" y="990600"/>
            <a:ext cx="1218875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74172" y="172278"/>
            <a:ext cx="11824304" cy="651590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 lIns="117226" tIns="58613" rIns="117226" bIns="5861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622" y="4657011"/>
            <a:ext cx="4622924" cy="14264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85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85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8500" b="1" dirty="0">
                <a:solidFill>
                  <a:srgbClr val="00B050"/>
                </a:solidFill>
                <a:latin typeface=".VnAvant" pitchFamily="34" charset="0"/>
              </a:rPr>
              <a:t>­</a:t>
            </a:r>
            <a:r>
              <a:rPr lang="en-US" sz="77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7700" b="1" dirty="0" err="1">
                <a:solidFill>
                  <a:srgbClr val="00B050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ö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3" y="755372"/>
            <a:ext cx="5779341" cy="3483523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7490463" y="2234829"/>
            <a:ext cx="2148114" cy="914398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7490463" y="4414235"/>
            <a:ext cx="2148114" cy="914398"/>
          </a:xfrm>
          <a:prstGeom prst="flowChartTermina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31615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2050"/>
            <a:ext cx="10515600" cy="5094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8593" y="4749281"/>
            <a:ext cx="4622924" cy="130331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7700" b="1" dirty="0" err="1">
                <a:solidFill>
                  <a:srgbClr val="00B050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ñ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1" y="1082051"/>
            <a:ext cx="3492500" cy="3667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6042" y="4611756"/>
            <a:ext cx="4622924" cy="14264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85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85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8500" b="1" dirty="0">
                <a:solidFill>
                  <a:srgbClr val="00B050"/>
                </a:solidFill>
                <a:latin typeface=".VnAvant" pitchFamily="34" charset="0"/>
              </a:rPr>
              <a:t>­</a:t>
            </a:r>
            <a:r>
              <a:rPr lang="en-US" sz="77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7700" b="1" dirty="0" err="1">
                <a:solidFill>
                  <a:srgbClr val="00B050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ö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50" y="1276171"/>
            <a:ext cx="5372100" cy="33355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34261" y="127954"/>
            <a:ext cx="6096000" cy="857035"/>
          </a:xfrm>
          <a:prstGeom prst="rect">
            <a:avLst/>
          </a:prstGeom>
        </p:spPr>
        <p:txBody>
          <a:bodyPr lIns="117226" tIns="58613" rIns="117226" bIns="58613">
            <a:spAutoFit/>
          </a:bodyPr>
          <a:lstStyle/>
          <a:p>
            <a:pPr algn="ctr"/>
            <a:r>
              <a:rPr lang="en-US" sz="4100" b="1" dirty="0" err="1">
                <a:solidFill>
                  <a:srgbClr val="0000FF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100" b="1" dirty="0">
                <a:solidFill>
                  <a:srgbClr val="0000FF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30: u – 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ư­</a:t>
            </a:r>
          </a:p>
        </p:txBody>
      </p:sp>
    </p:spTree>
    <p:extLst>
      <p:ext uri="{BB962C8B-B14F-4D97-AF65-F5344CB8AC3E}">
        <p14:creationId xmlns:p14="http://schemas.microsoft.com/office/powerpoint/2010/main" val="154878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58317" y="2462792"/>
            <a:ext cx="4823514" cy="3352731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52" y="243879"/>
            <a:ext cx="9321674" cy="6183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3953" y="3094206"/>
            <a:ext cx="4590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f You're Happy - Super Simple Songs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1" y="105876"/>
            <a:ext cx="11759184" cy="6614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39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7" y="326784"/>
            <a:ext cx="2933239" cy="27852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63" y="326784"/>
            <a:ext cx="3780917" cy="277857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326785"/>
            <a:ext cx="3484903" cy="272632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9" y="3385205"/>
            <a:ext cx="3048000" cy="30289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30" y="3385204"/>
            <a:ext cx="2725131" cy="29046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61" y="3385205"/>
            <a:ext cx="3645556" cy="282597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60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3" y="5418088"/>
            <a:ext cx="7051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3476" y="557519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70" y="2092682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622454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®u ®ñ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3891" y="2553360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thu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72692" y="2514308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5" y="231432"/>
            <a:ext cx="2407143" cy="228568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75" y="236894"/>
            <a:ext cx="3102784" cy="22802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236" y="282698"/>
            <a:ext cx="2859861" cy="223734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110811" y="5870012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có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0975" y="5815296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l¸ </a:t>
            </a:r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th­ư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17956" y="5813848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cö</a:t>
            </a:r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 t¹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5" y="3673924"/>
            <a:ext cx="2872683" cy="20354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10" y="3652346"/>
            <a:ext cx="2725131" cy="207859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88" y="3621564"/>
            <a:ext cx="3645556" cy="22465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697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19675"/>
            <a:ext cx="10016727" cy="4503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8012" y="4553995"/>
            <a:ext cx="4273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6155371" y="2302756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6712173" y="3500955"/>
            <a:ext cx="850086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7190225" y="3806235"/>
            <a:ext cx="400034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6731191" y="3822551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7080072" y="39614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6951006" y="3733537"/>
            <a:ext cx="398954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6825519" y="3945333"/>
            <a:ext cx="398954" cy="310394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=""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657601" y="390614"/>
            <a:ext cx="600648" cy="5145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313716" y="439422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=""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077222" y="419946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Star: 5 Points 2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DA2A006-47B8-45BC-AB89-75786AC976FF}"/>
              </a:ext>
            </a:extLst>
          </p:cNvPr>
          <p:cNvSpPr/>
          <p:nvPr/>
        </p:nvSpPr>
        <p:spPr>
          <a:xfrm>
            <a:off x="6951006" y="419946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Star: 5 Points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536396" y="415018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0" y="2896953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2217" y="3733537"/>
            <a:ext cx="1123197" cy="2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483538" y="430365"/>
            <a:ext cx="690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768" y="1208797"/>
            <a:ext cx="10043027" cy="56492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684760" y="2996697"/>
            <a:ext cx="1790095" cy="8045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63397" y="4216781"/>
            <a:ext cx="2111458" cy="7418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875914" y="3239240"/>
            <a:ext cx="2224897" cy="4972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280877" y="3096285"/>
            <a:ext cx="210458" cy="3915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800748" y="209862"/>
            <a:ext cx="651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named">
            <a:extLst>
              <a:ext uri="{FF2B5EF4-FFF2-40B4-BE49-F238E27FC236}">
                <a16:creationId xmlns="" xmlns:a16="http://schemas.microsoft.com/office/drawing/2014/main" id="{D62AAFD5-1AC2-4A49-AC06-4036F532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97" y="-94608"/>
            <a:ext cx="12087725" cy="702668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972062" y="3990507"/>
            <a:ext cx="129974" cy="9436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24150" y="3864770"/>
            <a:ext cx="1786931" cy="10693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62844" y="2544024"/>
            <a:ext cx="2448464" cy="7488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446861" y="2849107"/>
            <a:ext cx="78574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rial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6841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543500" y="174146"/>
            <a:ext cx="703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154" y="1004341"/>
            <a:ext cx="9788577" cy="58536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970426" y="3051018"/>
            <a:ext cx="1874810" cy="771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7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622454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®u ®ñ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3891" y="2641419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thu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72692" y="2514308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5" y="231432"/>
            <a:ext cx="2407143" cy="228568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75" y="236894"/>
            <a:ext cx="3102784" cy="22802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236" y="282698"/>
            <a:ext cx="2859861" cy="223734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0" y="2641419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latin typeface=".VnAvant" pitchFamily="34" charset="0"/>
              </a:rPr>
              <a:t>®</a:t>
            </a:r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600" b="1" dirty="0">
                <a:latin typeface=".VnAvant" pitchFamily="34" charset="0"/>
              </a:rPr>
              <a:t> ®</a:t>
            </a:r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3893" y="2641418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latin typeface=".VnAvant" pitchFamily="34" charset="0"/>
              </a:rPr>
              <a:t>c¸ </a:t>
            </a:r>
            <a:r>
              <a:rPr lang="en-US" sz="5600" b="1" dirty="0" err="1">
                <a:latin typeface=".VnAvant" pitchFamily="34" charset="0"/>
              </a:rPr>
              <a:t>th</a:t>
            </a:r>
            <a:r>
              <a:rPr lang="en-US" sz="56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9259" y="2520039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 err="1">
                <a:latin typeface=".VnAvant" pitchFamily="34" charset="0"/>
              </a:rPr>
              <a:t>c</a:t>
            </a:r>
            <a:r>
              <a:rPr lang="en-US" sz="5600" b="1" dirty="0" err="1">
                <a:solidFill>
                  <a:srgbClr val="FF0000"/>
                </a:solidFill>
                <a:latin typeface=".VnAvant" pitchFamily="34" charset="0"/>
              </a:rPr>
              <a:t>ñ</a:t>
            </a:r>
            <a:r>
              <a:rPr lang="en-US" sz="5600" b="1" dirty="0">
                <a:latin typeface=".VnAvant" pitchFamily="34" charset="0"/>
              </a:rPr>
              <a:t> </a:t>
            </a:r>
            <a:r>
              <a:rPr lang="en-US" sz="5600" b="1" dirty="0" err="1">
                <a:latin typeface=".VnAvant" pitchFamily="34" charset="0"/>
              </a:rPr>
              <a:t>t</a:t>
            </a:r>
            <a:r>
              <a:rPr lang="en-US" sz="5600" b="1" dirty="0" err="1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5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811" y="5870012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có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7145" y="5870008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l¸ </a:t>
            </a:r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th­ư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09047" y="5870010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cö</a:t>
            </a:r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 t¹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5" y="3673924"/>
            <a:ext cx="2872683" cy="20354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35" y="3779473"/>
            <a:ext cx="2725131" cy="19525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59" y="3673923"/>
            <a:ext cx="3645556" cy="22465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3" name="TextBox 32"/>
          <p:cNvSpPr txBox="1"/>
          <p:nvPr/>
        </p:nvSpPr>
        <p:spPr>
          <a:xfrm>
            <a:off x="110811" y="5860804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latin typeface=".VnAvant" pitchFamily="34" charset="0"/>
              </a:rPr>
              <a:t>c</a:t>
            </a:r>
            <a:r>
              <a:rPr lang="en-US" sz="6200" b="1" dirty="0" err="1">
                <a:solidFill>
                  <a:srgbClr val="FF0000"/>
                </a:solidFill>
                <a:latin typeface=".VnAvant" pitchFamily="34" charset="0"/>
              </a:rPr>
              <a:t>ó</a:t>
            </a:r>
            <a:endParaRPr lang="en-US" sz="6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67145" y="5860803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>
                <a:latin typeface=".VnAvant" pitchFamily="34" charset="0"/>
              </a:rPr>
              <a:t>l¸ </a:t>
            </a:r>
            <a:r>
              <a:rPr lang="en-US" sz="6200" b="1" dirty="0" err="1">
                <a:latin typeface=".VnAvant" pitchFamily="34" charset="0"/>
              </a:rPr>
              <a:t>th­</a:t>
            </a:r>
            <a:r>
              <a:rPr lang="en-US" sz="62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endParaRPr lang="en-US" sz="6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22236" y="5870011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latin typeface=".VnAvant" pitchFamily="34" charset="0"/>
              </a:rPr>
              <a:t>c</a:t>
            </a:r>
            <a:r>
              <a:rPr lang="en-US" sz="6200" b="1" dirty="0" err="1">
                <a:solidFill>
                  <a:srgbClr val="FF0000"/>
                </a:solidFill>
                <a:latin typeface=".VnAvant" pitchFamily="34" charset="0"/>
              </a:rPr>
              <a:t>ö</a:t>
            </a:r>
            <a:r>
              <a:rPr lang="en-US" sz="6200" b="1" dirty="0">
                <a:latin typeface=".VnAvant" pitchFamily="34" charset="0"/>
              </a:rPr>
              <a:t> t¹</a:t>
            </a:r>
            <a:endParaRPr lang="en-US" sz="6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1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735" t="19293" r="26856" b="25758"/>
          <a:stretch/>
        </p:blipFill>
        <p:spPr>
          <a:xfrm>
            <a:off x="0" y="304800"/>
            <a:ext cx="12192000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1186004" y="1365561"/>
            <a:ext cx="1186004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62131" y="1376127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16574" y="1386693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72123" y="1397259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80780" y="1872559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78317" y="2832227"/>
            <a:ext cx="1124139" cy="10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4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3" y="5418088"/>
            <a:ext cx="7051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2" y="451130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24814" y="830794"/>
            <a:ext cx="9542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Dòng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  <a:r>
              <a:rPr lang="en-US" sz="3600" dirty="0" err="1" smtClean="0"/>
              <a:t>đang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smtClean="0"/>
              <a:t>ô </a:t>
            </a:r>
            <a:r>
              <a:rPr lang="en-US" sz="3600" dirty="0" err="1" smtClean="0"/>
              <a:t>nhiễm</a:t>
            </a:r>
            <a:r>
              <a:rPr lang="en-US" sz="3600" dirty="0" smtClean="0"/>
              <a:t> </a:t>
            </a:r>
            <a:r>
              <a:rPr lang="en-US" sz="3600" dirty="0" err="1" smtClean="0"/>
              <a:t>nghiêm</a:t>
            </a:r>
            <a:r>
              <a:rPr lang="en-US" sz="3600" dirty="0" smtClean="0"/>
              <a:t> </a:t>
            </a:r>
            <a:r>
              <a:rPr lang="en-US" sz="3600" dirty="0" err="1" smtClean="0"/>
              <a:t>trọng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rác</a:t>
            </a:r>
            <a:r>
              <a:rPr lang="en-US" sz="3600" dirty="0" smtClean="0"/>
              <a:t> </a:t>
            </a:r>
            <a:r>
              <a:rPr lang="en-US" sz="3600" dirty="0" err="1" smtClean="0"/>
              <a:t>thải</a:t>
            </a:r>
            <a:r>
              <a:rPr lang="en-US" sz="3600" dirty="0" smtClean="0"/>
              <a:t>.</a:t>
            </a:r>
          </a:p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hãy</a:t>
            </a:r>
            <a:r>
              <a:rPr lang="en-US" sz="3600" dirty="0" smtClean="0"/>
              <a:t> </a:t>
            </a:r>
            <a:r>
              <a:rPr lang="en-US" sz="3600" dirty="0" err="1" smtClean="0"/>
              <a:t>giúp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chú</a:t>
            </a:r>
            <a:r>
              <a:rPr lang="en-US" sz="3600" dirty="0" smtClean="0"/>
              <a:t> </a:t>
            </a:r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nhân</a:t>
            </a:r>
            <a:r>
              <a:rPr lang="en-US" sz="3600" dirty="0" smtClean="0"/>
              <a:t> </a:t>
            </a:r>
            <a:r>
              <a:rPr lang="en-US" sz="3600" dirty="0" err="1" smtClean="0"/>
              <a:t>môi</a:t>
            </a:r>
            <a:r>
              <a:rPr lang="en-US" sz="3600" dirty="0" smtClean="0"/>
              <a:t> </a:t>
            </a:r>
            <a:r>
              <a:rPr lang="en-US" sz="3600" dirty="0" err="1" smtClean="0"/>
              <a:t>trường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sạch</a:t>
            </a:r>
            <a:r>
              <a:rPr lang="en-US" sz="3600" dirty="0" smtClean="0"/>
              <a:t> </a:t>
            </a:r>
            <a:r>
              <a:rPr lang="en-US" sz="3600" dirty="0" err="1" smtClean="0"/>
              <a:t>dòng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58317" y="2462792"/>
            <a:ext cx="4823514" cy="3352731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52" y="243879"/>
            <a:ext cx="9321674" cy="6183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4519" y="3325404"/>
            <a:ext cx="3038764" cy="7694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Củng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cố</a:t>
            </a:r>
            <a:endParaRPr lang="en-US" sz="4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2026630" y="1944482"/>
            <a:ext cx="8903836" cy="2758146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17226" tIns="58613" rIns="117226" bIns="58613" anchor="ctr"/>
          <a:lstStyle/>
          <a:p>
            <a:pPr algn="ctr">
              <a:lnSpc>
                <a:spcPct val="150000"/>
              </a:lnSpc>
            </a:pP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51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9453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532473" y="394539"/>
            <a:ext cx="71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=""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0264"/>
          <a:stretch/>
        </p:blipFill>
        <p:spPr>
          <a:xfrm>
            <a:off x="1176851" y="1737078"/>
            <a:ext cx="3809591" cy="3037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8252" y="4915875"/>
            <a:ext cx="174678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960" y="1674431"/>
            <a:ext cx="3892990" cy="3153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7743" y="4915875"/>
            <a:ext cx="190374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3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474405" y="322841"/>
            <a:ext cx="890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=""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813" y="1376729"/>
            <a:ext cx="4354151" cy="3408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8547" y="5192839"/>
            <a:ext cx="2008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đồ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ứ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4314" y="4931229"/>
            <a:ext cx="314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UTM Avo" panose="02040603050506020204" pitchFamily="18" charset="0"/>
              </a:rPr>
              <a:t> 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" y="81481"/>
            <a:ext cx="12192001" cy="6858000"/>
          </a:xfrm>
        </p:spPr>
      </p:pic>
      <p:sp>
        <p:nvSpPr>
          <p:cNvPr id="3" name="Rectangle 2"/>
          <p:cNvSpPr/>
          <p:nvPr/>
        </p:nvSpPr>
        <p:spPr>
          <a:xfrm>
            <a:off x="2210327" y="1974332"/>
            <a:ext cx="9568985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12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2146871" y="6654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13" action="ppaction://hlinksldjump"/>
          </p:cNvPr>
          <p:cNvSpPr/>
          <p:nvPr/>
        </p:nvSpPr>
        <p:spPr>
          <a:xfrm>
            <a:off x="3049465" y="40098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4" action="ppaction://hlinksldjump"/>
          </p:cNvPr>
          <p:cNvSpPr/>
          <p:nvPr/>
        </p:nvSpPr>
        <p:spPr>
          <a:xfrm>
            <a:off x="3933364" y="6654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7" name="Oval 36">
            <a:hlinkClick r:id="rId15" action="ppaction://hlinksldjump"/>
          </p:cNvPr>
          <p:cNvSpPr/>
          <p:nvPr/>
        </p:nvSpPr>
        <p:spPr>
          <a:xfrm>
            <a:off x="4780169" y="6654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2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2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2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2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2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07" y="-1089742"/>
            <a:ext cx="63500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463647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18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0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2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1" name="Picture 30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897376" y="6157835"/>
              <a:ext cx="1165944" cy="638175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5963" y="888075"/>
              <a:ext cx="11000073" cy="3771900"/>
              <a:chOff x="595963" y="888075"/>
              <a:chExt cx="11000073" cy="37719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963" y="888075"/>
                <a:ext cx="11000073" cy="37719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26680" y="1234451"/>
                <a:ext cx="96374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Đọc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to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các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từ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sau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: 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21547" y="1933630"/>
                <a:ext cx="438501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pha</a:t>
                </a:r>
                <a:r>
                  <a:rPr lang="en-US" sz="6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6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trà</a:t>
                </a:r>
                <a:endParaRPr lang="en-US" sz="6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08416" y="3191472"/>
              <a:ext cx="25945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6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</a:t>
              </a:r>
              <a:endPara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8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6" y="1192967"/>
            <a:ext cx="11000073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81731" y="2213478"/>
            <a:ext cx="77971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UTM Avo" panose="02040603050506020204" pitchFamily="18" charset="0"/>
              </a:rPr>
              <a:t>Tìm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tiếng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có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chứa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âm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61990"/>
            <a:ext cx="12192000" cy="6858000"/>
            <a:chOff x="0" y="-6199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1990"/>
              <a:ext cx="12192000" cy="6858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52" y="1223393"/>
              <a:ext cx="11000073" cy="3771900"/>
            </a:xfrm>
            <a:prstGeom prst="rect">
              <a:avLst/>
            </a:prstGeom>
          </p:spPr>
        </p:pic>
        <p:pic>
          <p:nvPicPr>
            <p:cNvPr id="31" name="Picture 30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897376" y="6157835"/>
              <a:ext cx="1165944" cy="6381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59891" y="1493552"/>
              <a:ext cx="9637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UTM Avo" panose="02040603050506020204" pitchFamily="18" charset="0"/>
                </a:rPr>
                <a:t>Đọc</a:t>
              </a:r>
              <a:r>
                <a:rPr lang="en-US" sz="4800" b="1" dirty="0" smtClean="0">
                  <a:latin typeface="UTM Avo" panose="02040603050506020204" pitchFamily="18" charset="0"/>
                </a:rPr>
                <a:t> to 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các</a:t>
              </a:r>
              <a:r>
                <a:rPr lang="en-US" sz="4800" b="1" dirty="0" smtClean="0">
                  <a:latin typeface="UTM Avo" panose="02040603050506020204" pitchFamily="18" charset="0"/>
                </a:rPr>
                <a:t> 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từ</a:t>
              </a:r>
              <a:r>
                <a:rPr lang="en-US" sz="4800" b="1" dirty="0" smtClean="0">
                  <a:latin typeface="UTM Avo" panose="02040603050506020204" pitchFamily="18" charset="0"/>
                </a:rPr>
                <a:t> 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sau</a:t>
              </a:r>
              <a:r>
                <a:rPr lang="en-US" sz="4800" b="1" dirty="0" smtClean="0">
                  <a:latin typeface="UTM Avo" panose="02040603050506020204" pitchFamily="18" charset="0"/>
                </a:rPr>
                <a:t>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17823" y="2324549"/>
              <a:ext cx="25945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6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đỏ</a:t>
              </a:r>
              <a:endPara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29942" y="3367010"/>
              <a:ext cx="35388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cha </a:t>
              </a:r>
              <a:r>
                <a:rPr lang="en-US" sz="6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20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1" y="212035"/>
            <a:ext cx="11000073" cy="5777947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231" y="637405"/>
            <a:ext cx="1001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Đọc</a:t>
            </a:r>
            <a:r>
              <a:rPr lang="en-US" sz="3600" b="1" dirty="0" smtClean="0">
                <a:latin typeface="UTM Avo" panose="02040603050506020204" pitchFamily="18" charset="0"/>
              </a:rPr>
              <a:t> to </a:t>
            </a:r>
            <a:r>
              <a:rPr lang="en-US" sz="3600" b="1" dirty="0" err="1" smtClean="0">
                <a:latin typeface="UTM Avo" panose="02040603050506020204" pitchFamily="18" charset="0"/>
              </a:rPr>
              <a:t>đọc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văn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sau</a:t>
            </a:r>
            <a:r>
              <a:rPr lang="en-US" sz="3600" b="1" dirty="0" smtClean="0">
                <a:latin typeface="UTM Avo" panose="02040603050506020204" pitchFamily="18" charset="0"/>
              </a:rPr>
              <a:t>:</a:t>
            </a:r>
          </a:p>
          <a:p>
            <a:endParaRPr lang="en-US" sz="3600" b="1" dirty="0" smtClean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6957" y="1234932"/>
            <a:ext cx="3064520" cy="733924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§i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µ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trÎ</a:t>
            </a:r>
            <a:endParaRPr lang="en-US" sz="4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4229" y="1707911"/>
            <a:ext cx="10018613" cy="381169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</a:t>
            </a:r>
            <a:r>
              <a:rPr lang="en-US" sz="4000" dirty="0" err="1" smtClean="0">
                <a:latin typeface=".VnAvant" pitchFamily="34" charset="0"/>
              </a:rPr>
              <a:t>r</a:t>
            </a:r>
            <a:r>
              <a:rPr lang="en-US" sz="4000" dirty="0" smtClean="0">
                <a:latin typeface=".VnAvant" pitchFamily="34" charset="0"/>
              </a:rPr>
              <a:t>µ </a:t>
            </a:r>
            <a:r>
              <a:rPr lang="en-US" sz="4000" dirty="0" err="1">
                <a:latin typeface=".VnAvant" pitchFamily="34" charset="0"/>
              </a:rPr>
              <a:t>cho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bÐ</a:t>
            </a:r>
            <a:r>
              <a:rPr lang="en-US" sz="4000" dirty="0">
                <a:latin typeface=".VnAvant" pitchFamily="34" charset="0"/>
              </a:rPr>
              <a:t> Chi ®i </a:t>
            </a:r>
            <a:r>
              <a:rPr lang="en-US" sz="4000" dirty="0" err="1">
                <a:latin typeface=".VnAvant" pitchFamily="34" charset="0"/>
              </a:rPr>
              <a:t>nh</a:t>
            </a:r>
            <a:r>
              <a:rPr lang="en-US" sz="4000" dirty="0">
                <a:latin typeface=".VnAvant" pitchFamily="34" charset="0"/>
              </a:rPr>
              <a:t>µ </a:t>
            </a:r>
            <a:r>
              <a:rPr lang="en-US" sz="4000" dirty="0" err="1">
                <a:latin typeface=".VnAvant" pitchFamily="34" charset="0"/>
              </a:rPr>
              <a:t>trÎ</a:t>
            </a:r>
            <a:r>
              <a:rPr lang="en-US" sz="4000" dirty="0">
                <a:latin typeface=".VnAvant" pitchFamily="34" charset="0"/>
              </a:rPr>
              <a:t>. Qua </a:t>
            </a:r>
            <a:r>
              <a:rPr lang="en-US" sz="4000" dirty="0" err="1" smtClean="0">
                <a:latin typeface=".VnAvant" pitchFamily="34" charset="0"/>
              </a:rPr>
              <a:t>chî</a:t>
            </a:r>
            <a:r>
              <a:rPr lang="en-US" sz="4000" dirty="0" smtClean="0">
                <a:latin typeface=".VnAvant" pitchFamily="34" charset="0"/>
              </a:rPr>
              <a:t>,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chØ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cho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bÐ</a:t>
            </a:r>
            <a:r>
              <a:rPr lang="en-US" sz="4000" dirty="0">
                <a:latin typeface=".VnAvant" pitchFamily="34" charset="0"/>
              </a:rPr>
              <a:t> c¸ </a:t>
            </a:r>
            <a:r>
              <a:rPr lang="en-US" sz="4000" dirty="0" err="1">
                <a:latin typeface=".VnAvant" pitchFamily="34" charset="0"/>
              </a:rPr>
              <a:t>tr</a:t>
            </a:r>
            <a:r>
              <a:rPr lang="en-US" sz="4000" dirty="0">
                <a:latin typeface=".VnAvant" pitchFamily="34" charset="0"/>
              </a:rPr>
              <a:t>ª, c¸ </a:t>
            </a:r>
            <a:r>
              <a:rPr lang="en-US" sz="4000" dirty="0" err="1">
                <a:latin typeface=".VnAvant" pitchFamily="34" charset="0"/>
              </a:rPr>
              <a:t>mÌ</a:t>
            </a:r>
            <a:r>
              <a:rPr lang="en-US" sz="4000" dirty="0">
                <a:latin typeface=".VnAvant" pitchFamily="34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.VnAvant" pitchFamily="34" charset="0"/>
              </a:rPr>
              <a:t>      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 smtClean="0">
                <a:latin typeface=".VnAvant" pitchFamily="34" charset="0"/>
              </a:rPr>
              <a:t>nh</a:t>
            </a:r>
            <a:r>
              <a:rPr lang="en-US" sz="4000" dirty="0" smtClean="0">
                <a:latin typeface=".VnAvant" pitchFamily="34" charset="0"/>
              </a:rPr>
              <a:t>µ </a:t>
            </a:r>
            <a:r>
              <a:rPr lang="en-US" sz="4000" dirty="0" err="1" smtClean="0">
                <a:latin typeface=".VnAvant" pitchFamily="34" charset="0"/>
              </a:rPr>
              <a:t>trÎ</a:t>
            </a:r>
            <a:r>
              <a:rPr lang="en-US" sz="4000" dirty="0">
                <a:latin typeface=".VnAvant" pitchFamily="34" charset="0"/>
              </a:rPr>
              <a:t>,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>
                <a:latin typeface=".VnAvant" pitchFamily="34" charset="0"/>
              </a:rPr>
              <a:t>C</a:t>
            </a:r>
            <a:r>
              <a:rPr lang="en-US" sz="4000" dirty="0" smtClean="0">
                <a:latin typeface=".VnAvant" pitchFamily="34" charset="0"/>
              </a:rPr>
              <a:t>hi </a:t>
            </a:r>
            <a:r>
              <a:rPr lang="en-US" sz="4000" dirty="0" err="1">
                <a:latin typeface=".VnAvant" pitchFamily="34" charset="0"/>
              </a:rPr>
              <a:t>nhí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mÑ</a:t>
            </a:r>
            <a:r>
              <a:rPr lang="en-US" sz="4000" dirty="0">
                <a:latin typeface=".VnAvant" pitchFamily="34" charset="0"/>
              </a:rPr>
              <a:t>.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Tr</a:t>
            </a:r>
            <a:r>
              <a:rPr lang="en-US" sz="4000" dirty="0">
                <a:latin typeface=".VnAvant" pitchFamily="34" charset="0"/>
              </a:rPr>
              <a:t>µ </a:t>
            </a:r>
            <a:r>
              <a:rPr lang="en-US" sz="4000" dirty="0" err="1" smtClean="0">
                <a:latin typeface=".VnAvant" pitchFamily="34" charset="0"/>
              </a:rPr>
              <a:t>dç</a:t>
            </a:r>
            <a:r>
              <a:rPr lang="en-US" sz="4000" dirty="0" smtClean="0">
                <a:latin typeface=".VnAvant" pitchFamily="34" charset="0"/>
              </a:rPr>
              <a:t>: </a:t>
            </a:r>
            <a:r>
              <a:rPr lang="en-US" sz="4000" dirty="0">
                <a:latin typeface=".VnAvant" pitchFamily="34" charset="0"/>
              </a:rPr>
              <a:t>“BÐ </a:t>
            </a:r>
            <a:r>
              <a:rPr lang="en-US" sz="4000" dirty="0" err="1">
                <a:latin typeface=".VnAvant" pitchFamily="34" charset="0"/>
              </a:rPr>
              <a:t>nhÌ</a:t>
            </a:r>
            <a:r>
              <a:rPr lang="en-US" sz="4000" dirty="0">
                <a:latin typeface=".VnAvant" pitchFamily="34" charset="0"/>
              </a:rPr>
              <a:t> lµ c« </a:t>
            </a:r>
            <a:r>
              <a:rPr lang="en-US" sz="4000" dirty="0" err="1">
                <a:latin typeface=".VnAvant" pitchFamily="34" charset="0"/>
              </a:rPr>
              <a:t>ch</a:t>
            </a:r>
            <a:r>
              <a:rPr lang="en-US" sz="4000" dirty="0">
                <a:latin typeface=".VnAvant" pitchFamily="34" charset="0"/>
              </a:rPr>
              <a:t>ª ®ã”. BÐ </a:t>
            </a:r>
            <a:r>
              <a:rPr lang="en-US" sz="4000" dirty="0" err="1">
                <a:latin typeface=".VnAvant" pitchFamily="34" charset="0"/>
              </a:rPr>
              <a:t>nghe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68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T\Desktop\HÌNH NỀN\hinh-nen-powerpoint-chuyen-d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64"/>
            <a:ext cx="12141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2824" y="2450406"/>
            <a:ext cx="70422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7987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297</Words>
  <Application>Microsoft Office PowerPoint</Application>
  <PresentationFormat>Widescreen</PresentationFormat>
  <Paragraphs>76</Paragraphs>
  <Slides>34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.VnArial</vt:lpstr>
      <vt:lpstr>.VnAvant</vt:lpstr>
      <vt:lpstr>Arial</vt:lpstr>
      <vt:lpstr>Calibri</vt:lpstr>
      <vt:lpstr>Calibri Light</vt:lpstr>
      <vt:lpstr>Tahoma</vt:lpstr>
      <vt:lpstr>Times New Roman</vt:lpstr>
      <vt:lpstr>UTM Avo</vt:lpstr>
      <vt:lpstr>Office Theme</vt:lpstr>
      <vt:lpstr>CHÀO MỪNG CÁC THẦY CÔ GIÁO  VỀ DỰ GIỜ HỌC VẦN LỚP 1A4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Minh</cp:lastModifiedBy>
  <cp:revision>70</cp:revision>
  <dcterms:created xsi:type="dcterms:W3CDTF">2019-09-27T16:13:17Z</dcterms:created>
  <dcterms:modified xsi:type="dcterms:W3CDTF">2021-09-02T14:07:23Z</dcterms:modified>
</cp:coreProperties>
</file>