
<file path=[Content_Types].xml><?xml version="1.0" encoding="utf-8"?>
<Types xmlns="http://schemas.openxmlformats.org/package/2006/content-types">
  <Default Extension="png" ContentType="image/png"/>
  <Default Extension="mp3" ContentType="audio/unknown"/>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900" r:id="rId2"/>
  </p:sldMasterIdLst>
  <p:notesMasterIdLst>
    <p:notesMasterId r:id="rId25"/>
  </p:notesMasterIdLst>
  <p:sldIdLst>
    <p:sldId id="361" r:id="rId3"/>
    <p:sldId id="355" r:id="rId4"/>
    <p:sldId id="284" r:id="rId5"/>
    <p:sldId id="295" r:id="rId6"/>
    <p:sldId id="286" r:id="rId7"/>
    <p:sldId id="296" r:id="rId8"/>
    <p:sldId id="297" r:id="rId9"/>
    <p:sldId id="294" r:id="rId10"/>
    <p:sldId id="269" r:id="rId11"/>
    <p:sldId id="356" r:id="rId12"/>
    <p:sldId id="287" r:id="rId13"/>
    <p:sldId id="300" r:id="rId14"/>
    <p:sldId id="298" r:id="rId15"/>
    <p:sldId id="299" r:id="rId16"/>
    <p:sldId id="357" r:id="rId17"/>
    <p:sldId id="270" r:id="rId18"/>
    <p:sldId id="288" r:id="rId19"/>
    <p:sldId id="358" r:id="rId20"/>
    <p:sldId id="291" r:id="rId21"/>
    <p:sldId id="359" r:id="rId22"/>
    <p:sldId id="293" r:id="rId23"/>
    <p:sldId id="36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780" y="-96"/>
      </p:cViewPr>
      <p:guideLst>
        <p:guide orient="horz" pos="2160"/>
        <p:guide pos="3840"/>
      </p:guideLst>
    </p:cSldViewPr>
  </p:slideViewPr>
  <p:notesTextViewPr>
    <p:cViewPr>
      <p:scale>
        <a:sx n="1" d="1"/>
        <a:sy n="1" d="1"/>
      </p:scale>
      <p:origin x="0" y="0"/>
    </p:cViewPr>
  </p:notesTextViewPr>
  <p:notesViewPr>
    <p:cSldViewPr snapToGrid="0">
      <p:cViewPr varScale="1">
        <p:scale>
          <a:sx n="65" d="100"/>
          <a:sy n="65" d="100"/>
        </p:scale>
        <p:origin x="3082"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B4E7A1-F770-403A-B44F-ABE2628A000E}" type="datetimeFigureOut">
              <a:rPr lang="en-US" smtClean="0"/>
              <a:t>9/5/2021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94FFD4-C49B-4DE4-BDB2-D4736871B2C6}" type="slidenum">
              <a:rPr lang="en-US" smtClean="0"/>
              <a:t>‹#›</a:t>
            </a:fld>
            <a:endParaRPr lang="en-US"/>
          </a:p>
        </p:txBody>
      </p:sp>
    </p:spTree>
    <p:extLst>
      <p:ext uri="{BB962C8B-B14F-4D97-AF65-F5344CB8AC3E}">
        <p14:creationId xmlns:p14="http://schemas.microsoft.com/office/powerpoint/2010/main" val="1251834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AB94FFD4-C49B-4DE4-BDB2-D4736871B2C6}" type="slidenum">
              <a:rPr lang="en-US" smtClean="0"/>
              <a:t>3</a:t>
            </a:fld>
            <a:endParaRPr lang="en-US"/>
          </a:p>
        </p:txBody>
      </p:sp>
    </p:spTree>
    <p:extLst>
      <p:ext uri="{BB962C8B-B14F-4D97-AF65-F5344CB8AC3E}">
        <p14:creationId xmlns:p14="http://schemas.microsoft.com/office/powerpoint/2010/main" val="3535345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AB94FFD4-C49B-4DE4-BDB2-D4736871B2C6}" type="slidenum">
              <a:rPr lang="en-US" smtClean="0"/>
              <a:t>21</a:t>
            </a:fld>
            <a:endParaRPr lang="en-US"/>
          </a:p>
        </p:txBody>
      </p:sp>
    </p:spTree>
    <p:extLst>
      <p:ext uri="{BB962C8B-B14F-4D97-AF65-F5344CB8AC3E}">
        <p14:creationId xmlns:p14="http://schemas.microsoft.com/office/powerpoint/2010/main" val="3802612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05E7F-62A9-4701-BFC2-BAF91B980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945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AB94FFD4-C49B-4DE4-BDB2-D4736871B2C6}" type="slidenum">
              <a:rPr lang="en-US" smtClean="0"/>
              <a:t>11</a:t>
            </a:fld>
            <a:endParaRPr lang="en-US"/>
          </a:p>
        </p:txBody>
      </p:sp>
    </p:spTree>
    <p:extLst>
      <p:ext uri="{BB962C8B-B14F-4D97-AF65-F5344CB8AC3E}">
        <p14:creationId xmlns:p14="http://schemas.microsoft.com/office/powerpoint/2010/main" val="3991934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AB94FFD4-C49B-4DE4-BDB2-D4736871B2C6}" type="slidenum">
              <a:rPr lang="en-US" smtClean="0"/>
              <a:t>12</a:t>
            </a:fld>
            <a:endParaRPr lang="en-US"/>
          </a:p>
        </p:txBody>
      </p:sp>
    </p:spTree>
    <p:extLst>
      <p:ext uri="{BB962C8B-B14F-4D97-AF65-F5344CB8AC3E}">
        <p14:creationId xmlns:p14="http://schemas.microsoft.com/office/powerpoint/2010/main" val="1468436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AB94FFD4-C49B-4DE4-BDB2-D4736871B2C6}" type="slidenum">
              <a:rPr lang="en-US" smtClean="0"/>
              <a:t>13</a:t>
            </a:fld>
            <a:endParaRPr lang="en-US"/>
          </a:p>
        </p:txBody>
      </p:sp>
    </p:spTree>
    <p:extLst>
      <p:ext uri="{BB962C8B-B14F-4D97-AF65-F5344CB8AC3E}">
        <p14:creationId xmlns:p14="http://schemas.microsoft.com/office/powerpoint/2010/main" val="2659784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202812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AB94FFD4-C49B-4DE4-BDB2-D4736871B2C6}" type="slidenum">
              <a:rPr lang="en-US" smtClean="0"/>
              <a:t>16</a:t>
            </a:fld>
            <a:endParaRPr lang="en-US"/>
          </a:p>
        </p:txBody>
      </p:sp>
    </p:spTree>
    <p:extLst>
      <p:ext uri="{BB962C8B-B14F-4D97-AF65-F5344CB8AC3E}">
        <p14:creationId xmlns:p14="http://schemas.microsoft.com/office/powerpoint/2010/main" val="1231820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AB94FFD4-C49B-4DE4-BDB2-D4736871B2C6}" type="slidenum">
              <a:rPr lang="en-US" smtClean="0"/>
              <a:t>17</a:t>
            </a:fld>
            <a:endParaRPr lang="en-US"/>
          </a:p>
        </p:txBody>
      </p:sp>
    </p:spTree>
    <p:extLst>
      <p:ext uri="{BB962C8B-B14F-4D97-AF65-F5344CB8AC3E}">
        <p14:creationId xmlns:p14="http://schemas.microsoft.com/office/powerpoint/2010/main" val="1375636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AB94FFD4-C49B-4DE4-BDB2-D4736871B2C6}" type="slidenum">
              <a:rPr lang="en-US" smtClean="0"/>
              <a:t>19</a:t>
            </a:fld>
            <a:endParaRPr lang="en-US"/>
          </a:p>
        </p:txBody>
      </p:sp>
    </p:spTree>
    <p:extLst>
      <p:ext uri="{BB962C8B-B14F-4D97-AF65-F5344CB8AC3E}">
        <p14:creationId xmlns:p14="http://schemas.microsoft.com/office/powerpoint/2010/main" val="3366640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84960217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505509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653367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425753587"/>
      </p:ext>
    </p:extLst>
  </p:cSld>
  <p:clrMapOvr>
    <a:masterClrMapping/>
  </p:clrMapOvr>
  <mc:AlternateContent xmlns:mc="http://schemas.openxmlformats.org/markup-compatibility/2006" xmlns:p14="http://schemas.microsoft.com/office/powerpoint/2010/main">
    <mc:Choice Requires="p14">
      <p:transition p14:dur="100">
        <p:cut/>
        <p:sndAc>
          <p:stSnd>
            <p:snd r:embed="rId1" name="applause.wav"/>
          </p:stSnd>
        </p:sndAc>
      </p:transition>
    </mc:Choice>
    <mc:Fallback xmlns="">
      <p:transition>
        <p:cut/>
        <p:sndAc>
          <p:stSnd>
            <p:snd r:embed="rId3" name="applause.wav"/>
          </p:stSnd>
        </p:sndAc>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27491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3C39D9B-1707-4BC2-A8DF-A9A95A2D1DDF}" type="datetimeFigureOut">
              <a:rPr lang="en-US" smtClean="0"/>
              <a:t>9/5/2021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a:prstGeom prst="rect">
            <a:avLst/>
          </a:prstGeom>
        </p:spPr>
        <p:txBody>
          <a:bodyPr/>
          <a:lstStyle/>
          <a:p>
            <a:endParaRPr lang="en-US"/>
          </a:p>
        </p:txBody>
      </p:sp>
    </p:spTree>
    <p:extLst>
      <p:ext uri="{BB962C8B-B14F-4D97-AF65-F5344CB8AC3E}">
        <p14:creationId xmlns:p14="http://schemas.microsoft.com/office/powerpoint/2010/main" val="163523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41537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560015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33160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9/5/2021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432610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9/5/2021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80696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1060061"/>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9/5/2021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162952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57995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850843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083883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609029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743459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7474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500810392"/>
      </p:ext>
    </p:extLst>
  </p:cSld>
  <p:clrMapOvr>
    <a:masterClrMapping/>
  </p:clrMapOvr>
  <mc:AlternateContent xmlns:mc="http://schemas.openxmlformats.org/markup-compatibility/2006" xmlns:p14="http://schemas.microsoft.com/office/powerpoint/2010/main">
    <mc:Choice Requires="p14">
      <p:transition p14:dur="100">
        <p:cut/>
        <p:sndAc>
          <p:stSnd>
            <p:snd r:embed="rId1" name="applause.wav"/>
          </p:stSnd>
        </p:sndAc>
      </p:transition>
    </mc:Choice>
    <mc:Fallback xmlns="">
      <p:transition>
        <p:cut/>
        <p:sndAc>
          <p:stSnd>
            <p:snd r:embed="rId3" name="applause.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6329038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663294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625954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5673364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815561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02316406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37838346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jpe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图片 7" descr="444"/>
          <p:cNvPicPr>
            <a:picLocks noChangeAspect="1"/>
          </p:cNvPicPr>
          <p:nvPr userDrawn="1"/>
        </p:nvPicPr>
        <p:blipFill>
          <a:blip r:embed="rId16"/>
          <a:stretch>
            <a:fillRect/>
          </a:stretch>
        </p:blipFill>
        <p:spPr>
          <a:xfrm>
            <a:off x="-8255" y="3492"/>
            <a:ext cx="12208511" cy="6851015"/>
          </a:xfrm>
          <a:prstGeom prst="rect">
            <a:avLst/>
          </a:prstGeom>
        </p:spPr>
      </p:pic>
    </p:spTree>
    <p:extLst>
      <p:ext uri="{BB962C8B-B14F-4D97-AF65-F5344CB8AC3E}">
        <p14:creationId xmlns:p14="http://schemas.microsoft.com/office/powerpoint/2010/main" val="31308973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896" r:id="rId12"/>
    <p:sldLayoutId id="2147483898" r:id="rId13"/>
    <p:sldLayoutId id="2147483899" r:id="rId14"/>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9/5/2021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图片 7" descr="444"/>
          <p:cNvPicPr>
            <a:picLocks noChangeAspect="1"/>
          </p:cNvPicPr>
          <p:nvPr userDrawn="1"/>
        </p:nvPicPr>
        <p:blipFill>
          <a:blip r:embed="rId15"/>
          <a:stretch>
            <a:fillRect/>
          </a:stretch>
        </p:blipFill>
        <p:spPr>
          <a:xfrm>
            <a:off x="-8255" y="3492"/>
            <a:ext cx="12208511" cy="6851015"/>
          </a:xfrm>
          <a:prstGeom prst="rect">
            <a:avLst/>
          </a:prstGeom>
        </p:spPr>
      </p:pic>
    </p:spTree>
    <p:extLst>
      <p:ext uri="{BB962C8B-B14F-4D97-AF65-F5344CB8AC3E}">
        <p14:creationId xmlns:p14="http://schemas.microsoft.com/office/powerpoint/2010/main" val="3602688805"/>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7.xml"/><Relationship Id="rId6" Type="http://schemas.microsoft.com/office/2007/relationships/hdphoto" Target="../media/hdphoto4.wdp"/><Relationship Id="rId5" Type="http://schemas.openxmlformats.org/officeDocument/2006/relationships/image" Target="../media/image18.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1.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7.xml"/><Relationship Id="rId6" Type="http://schemas.microsoft.com/office/2007/relationships/hdphoto" Target="../media/hdphoto4.wdp"/><Relationship Id="rId5" Type="http://schemas.openxmlformats.org/officeDocument/2006/relationships/image" Target="../media/image18.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7.xml"/><Relationship Id="rId6" Type="http://schemas.microsoft.com/office/2007/relationships/hdphoto" Target="../media/hdphoto4.wdp"/><Relationship Id="rId5" Type="http://schemas.openxmlformats.org/officeDocument/2006/relationships/image" Target="../media/image18.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audio" Target="../media/audio10.wav"/><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7.xml"/><Relationship Id="rId6" Type="http://schemas.microsoft.com/office/2007/relationships/hdphoto" Target="../media/hdphoto4.wdp"/><Relationship Id="rId5" Type="http://schemas.openxmlformats.org/officeDocument/2006/relationships/image" Target="../media/image18.pn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15.xml"/><Relationship Id="rId7" Type="http://schemas.openxmlformats.org/officeDocument/2006/relationships/audio" Target="../media/audio4.wav"/><Relationship Id="rId12" Type="http://schemas.openxmlformats.org/officeDocument/2006/relationships/image" Target="../media/image13.png"/><Relationship Id="rId2" Type="http://schemas.openxmlformats.org/officeDocument/2006/relationships/audio" Target="../media/media2.mp3"/><Relationship Id="rId16" Type="http://schemas.openxmlformats.org/officeDocument/2006/relationships/image" Target="../media/image11.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2.wmf"/><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10.png"/><Relationship Id="rId4" Type="http://schemas.openxmlformats.org/officeDocument/2006/relationships/audio" Target="../media/audio1.wav"/><Relationship Id="rId9" Type="http://schemas.openxmlformats.org/officeDocument/2006/relationships/image" Target="../media/image9.jpe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15.xml"/><Relationship Id="rId7" Type="http://schemas.openxmlformats.org/officeDocument/2006/relationships/audio" Target="../media/audio4.wav"/><Relationship Id="rId12" Type="http://schemas.openxmlformats.org/officeDocument/2006/relationships/image" Target="../media/image13.png"/><Relationship Id="rId2" Type="http://schemas.openxmlformats.org/officeDocument/2006/relationships/audio" Target="../media/media2.mp3"/><Relationship Id="rId16" Type="http://schemas.openxmlformats.org/officeDocument/2006/relationships/image" Target="../media/image11.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2.wmf"/><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10.png"/><Relationship Id="rId4" Type="http://schemas.openxmlformats.org/officeDocument/2006/relationships/audio" Target="../media/audio1.wav"/><Relationship Id="rId9" Type="http://schemas.openxmlformats.org/officeDocument/2006/relationships/image" Target="../media/image9.jpeg"/><Relationship Id="rId1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15.xml"/><Relationship Id="rId7" Type="http://schemas.openxmlformats.org/officeDocument/2006/relationships/audio" Target="../media/audio4.wav"/><Relationship Id="rId12" Type="http://schemas.openxmlformats.org/officeDocument/2006/relationships/image" Target="../media/image13.png"/><Relationship Id="rId2" Type="http://schemas.openxmlformats.org/officeDocument/2006/relationships/audio" Target="../media/media2.mp3"/><Relationship Id="rId16" Type="http://schemas.openxmlformats.org/officeDocument/2006/relationships/image" Target="../media/image11.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2.wmf"/><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10.png"/><Relationship Id="rId4" Type="http://schemas.openxmlformats.org/officeDocument/2006/relationships/audio" Target="../media/audio1.wav"/><Relationship Id="rId9" Type="http://schemas.openxmlformats.org/officeDocument/2006/relationships/image" Target="../media/image9.jpeg"/><Relationship Id="rId1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BE70EC0-585B-4BF2-8FC4-38F9AF7C0FED}"/>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xmlns="" id="{0FACDC85-8395-483A-9DE7-5F74C29293E9}"/>
              </a:ext>
            </a:extLst>
          </p:cNvPr>
          <p:cNvPicPr>
            <a:picLocks noChangeAspect="1"/>
          </p:cNvPicPr>
          <p:nvPr/>
        </p:nvPicPr>
        <p:blipFill>
          <a:blip r:embed="rId3"/>
          <a:stretch>
            <a:fillRect/>
          </a:stretch>
        </p:blipFill>
        <p:spPr>
          <a:xfrm>
            <a:off x="0" y="0"/>
            <a:ext cx="1934546" cy="1934546"/>
          </a:xfrm>
          <a:prstGeom prst="rect">
            <a:avLst/>
          </a:prstGeom>
        </p:spPr>
      </p:pic>
      <p:pic>
        <p:nvPicPr>
          <p:cNvPr id="8" name="Picture 7">
            <a:extLst>
              <a:ext uri="{FF2B5EF4-FFF2-40B4-BE49-F238E27FC236}">
                <a16:creationId xmlns:a16="http://schemas.microsoft.com/office/drawing/2014/main" xmlns="" id="{987A1DBB-465A-451B-A685-612074E81BE2}"/>
              </a:ext>
            </a:extLst>
          </p:cNvPr>
          <p:cNvPicPr>
            <a:picLocks noChangeAspect="1"/>
          </p:cNvPicPr>
          <p:nvPr/>
        </p:nvPicPr>
        <p:blipFill>
          <a:blip r:embed="rId4"/>
          <a:stretch>
            <a:fillRect/>
          </a:stretch>
        </p:blipFill>
        <p:spPr>
          <a:xfrm>
            <a:off x="2758150" y="865707"/>
            <a:ext cx="7218290" cy="1280271"/>
          </a:xfrm>
          <a:prstGeom prst="rect">
            <a:avLst/>
          </a:prstGeom>
        </p:spPr>
      </p:pic>
      <p:sp>
        <p:nvSpPr>
          <p:cNvPr id="9" name="TextBox 8">
            <a:extLst>
              <a:ext uri="{FF2B5EF4-FFF2-40B4-BE49-F238E27FC236}">
                <a16:creationId xmlns:a16="http://schemas.microsoft.com/office/drawing/2014/main" xmlns="" id="{69891C4C-5021-48FA-B9DD-C16C7A1F6C35}"/>
              </a:ext>
            </a:extLst>
          </p:cNvPr>
          <p:cNvSpPr txBox="1"/>
          <p:nvPr/>
        </p:nvSpPr>
        <p:spPr>
          <a:xfrm>
            <a:off x="1934546" y="1738367"/>
            <a:ext cx="8322906" cy="661720"/>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37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Trường</a:t>
            </a:r>
            <a:r>
              <a:rPr kumimoji="0" lang="en-US" sz="3700" b="0"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3700" b="0"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Tiểu</a:t>
            </a:r>
            <a:r>
              <a:rPr kumimoji="0" lang="en-US" sz="3700" b="0"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3700" b="0"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học</a:t>
            </a:r>
            <a:r>
              <a:rPr kumimoji="0" lang="en-US" sz="3700" b="0"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3700" b="0"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Đoàn</a:t>
            </a:r>
            <a:r>
              <a:rPr kumimoji="0" lang="en-US" sz="3700" b="0"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3700" b="0"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Kết</a:t>
            </a:r>
            <a:endParaRPr kumimoji="0" lang="en-US" sz="37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a:extLst>
              <a:ext uri="{FF2B5EF4-FFF2-40B4-BE49-F238E27FC236}">
                <a16:creationId xmlns:a16="http://schemas.microsoft.com/office/drawing/2014/main" xmlns="" id="{D0CE7AE8-6715-4647-BC7B-CE3A81BFC68E}"/>
              </a:ext>
            </a:extLst>
          </p:cNvPr>
          <p:cNvPicPr>
            <a:picLocks noChangeAspect="1"/>
          </p:cNvPicPr>
          <p:nvPr/>
        </p:nvPicPr>
        <p:blipFill>
          <a:blip r:embed="rId5"/>
          <a:stretch>
            <a:fillRect/>
          </a:stretch>
        </p:blipFill>
        <p:spPr>
          <a:xfrm>
            <a:off x="2215559" y="3011685"/>
            <a:ext cx="7760881" cy="1847248"/>
          </a:xfrm>
          <a:prstGeom prst="rect">
            <a:avLst/>
          </a:prstGeom>
        </p:spPr>
      </p:pic>
    </p:spTree>
    <p:extLst>
      <p:ext uri="{BB962C8B-B14F-4D97-AF65-F5344CB8AC3E}">
        <p14:creationId xmlns:p14="http://schemas.microsoft.com/office/powerpoint/2010/main" val="223516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a:solidFill>
                  <a:schemeClr val="bg1"/>
                </a:solidFill>
                <a:latin typeface="Times New Roman" panose="02020603050405020304" pitchFamily="18" charset="0"/>
                <a:cs typeface="Times New Roman" panose="02020603050405020304" pitchFamily="18" charset="0"/>
              </a:rPr>
              <a:t>Khởi</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động</a:t>
            </a:r>
            <a:endParaRPr lang="en-US" sz="7200" b="1" dirty="0">
              <a:solidFill>
                <a:schemeClr val="bg1"/>
              </a:solidFill>
              <a:latin typeface="Times New Roman" panose="02020603050405020304" pitchFamily="18" charset="0"/>
              <a:cs typeface="Times New Roman" panose="02020603050405020304" pitchFamily="18" charset="0"/>
            </a:endParaRPr>
          </a:p>
        </p:txBody>
      </p:sp>
      <p:sp>
        <p:nvSpPr>
          <p:cNvPr id="3" name="Oval 2"/>
          <p:cNvSpPr/>
          <p:nvPr/>
        </p:nvSpPr>
        <p:spPr>
          <a:xfrm>
            <a:off x="2752138"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0554753"/>
      </p:ext>
    </p:extLst>
  </p:cSld>
  <p:clrMapOvr>
    <a:masterClrMapping/>
  </p:clrMapOvr>
  <mc:AlternateContent xmlns:mc="http://schemas.openxmlformats.org/markup-compatibility/2006" xmlns:p14="http://schemas.microsoft.com/office/powerpoint/2010/main">
    <mc:Choice Requires="p14">
      <p:transition p14:dur="100">
        <p:cut/>
        <p:sndAc>
          <p:stSnd>
            <p:snd r:embed="rId2" name="applause.wav"/>
          </p:stSnd>
        </p:sndAc>
      </p:transition>
    </mc:Choice>
    <mc:Fallback xmlns="">
      <p:transition>
        <p:cut/>
        <p:sndAc>
          <p:stSnd>
            <p:snd r:embed="rId7" name="applause.wav"/>
          </p:st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F748B9AE-A366-4181-AB5A-68A2AED83D7F}"/>
              </a:ext>
            </a:extLst>
          </p:cNvPr>
          <p:cNvSpPr/>
          <p:nvPr/>
        </p:nvSpPr>
        <p:spPr>
          <a:xfrm>
            <a:off x="2799184" y="447869"/>
            <a:ext cx="6867330" cy="6251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effectLst/>
                <a:latin typeface="Times New Roman" panose="02020603050405020304" pitchFamily="18" charset="0"/>
                <a:cs typeface="Times New Roman" panose="02020603050405020304" pitchFamily="18" charset="0"/>
              </a:rPr>
              <a:t>Chia </a:t>
            </a:r>
            <a:r>
              <a:rPr lang="en-US" sz="2800" b="1" dirty="0" err="1">
                <a:solidFill>
                  <a:schemeClr val="bg1"/>
                </a:solidFill>
                <a:effectLst/>
                <a:latin typeface="Times New Roman" panose="02020603050405020304" pitchFamily="18" charset="0"/>
                <a:cs typeface="Times New Roman" panose="02020603050405020304" pitchFamily="18" charset="0"/>
              </a:rPr>
              <a:t>sẻ</a:t>
            </a:r>
            <a:r>
              <a:rPr lang="en-US" sz="2800" b="1" dirty="0">
                <a:solidFill>
                  <a:schemeClr val="bg1"/>
                </a:solidFill>
                <a:effectLst/>
                <a:latin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cs typeface="Times New Roman" panose="02020603050405020304" pitchFamily="18" charset="0"/>
              </a:rPr>
              <a:t>những</a:t>
            </a:r>
            <a:r>
              <a:rPr lang="en-US" sz="2800" b="1" dirty="0">
                <a:solidFill>
                  <a:schemeClr val="bg1"/>
                </a:solidFill>
                <a:effectLst/>
                <a:latin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cs typeface="Times New Roman" panose="02020603050405020304" pitchFamily="18" charset="0"/>
              </a:rPr>
              <a:t>gì</a:t>
            </a:r>
            <a:r>
              <a:rPr lang="en-US" sz="2800" b="1" dirty="0">
                <a:solidFill>
                  <a:schemeClr val="bg1"/>
                </a:solidFill>
                <a:effectLst/>
                <a:latin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cs typeface="Times New Roman" panose="02020603050405020304" pitchFamily="18" charset="0"/>
              </a:rPr>
              <a:t>em</a:t>
            </a:r>
            <a:r>
              <a:rPr lang="en-US" sz="2800" b="1" dirty="0">
                <a:solidFill>
                  <a:schemeClr val="bg1"/>
                </a:solidFill>
                <a:effectLst/>
                <a:latin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cs typeface="Times New Roman" panose="02020603050405020304" pitchFamily="18" charset="0"/>
              </a:rPr>
              <a:t>biết</a:t>
            </a:r>
            <a:r>
              <a:rPr lang="en-US" sz="2800" b="1" dirty="0">
                <a:solidFill>
                  <a:schemeClr val="bg1"/>
                </a:solidFill>
                <a:effectLst/>
                <a:latin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cs typeface="Times New Roman" panose="02020603050405020304" pitchFamily="18" charset="0"/>
              </a:rPr>
              <a:t>về</a:t>
            </a:r>
            <a:r>
              <a:rPr lang="en-US" sz="2800" b="1" dirty="0">
                <a:solidFill>
                  <a:schemeClr val="bg1"/>
                </a:solidFill>
                <a:effectLst/>
                <a:latin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cs typeface="Times New Roman" panose="02020603050405020304" pitchFamily="18" charset="0"/>
              </a:rPr>
              <a:t>tết</a:t>
            </a:r>
            <a:r>
              <a:rPr lang="en-US" sz="2800" b="1" dirty="0">
                <a:solidFill>
                  <a:schemeClr val="bg1"/>
                </a:solidFill>
                <a:effectLst/>
                <a:latin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cs typeface="Times New Roman" panose="02020603050405020304" pitchFamily="18" charset="0"/>
              </a:rPr>
              <a:t>Trung</a:t>
            </a:r>
            <a:r>
              <a:rPr lang="en-US" sz="2800" b="1" dirty="0">
                <a:solidFill>
                  <a:schemeClr val="bg1"/>
                </a:solidFill>
                <a:effectLst/>
                <a:latin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cs typeface="Times New Roman" panose="02020603050405020304" pitchFamily="18" charset="0"/>
              </a:rPr>
              <a:t>thu</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14D460CF-05DD-4D57-952D-F760A91EB16B}"/>
              </a:ext>
            </a:extLst>
          </p:cNvPr>
          <p:cNvSpPr txBox="1"/>
          <p:nvPr/>
        </p:nvSpPr>
        <p:spPr>
          <a:xfrm>
            <a:off x="1449355" y="1371599"/>
            <a:ext cx="9293290"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Tết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nào</a:t>
            </a:r>
            <a:r>
              <a:rPr lang="en-US" sz="3600" dirty="0">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xmlns="" id="{428C2DB6-59EC-47D2-B595-92FE47168283}"/>
              </a:ext>
            </a:extLst>
          </p:cNvPr>
          <p:cNvPicPr>
            <a:picLocks noChangeAspect="1"/>
          </p:cNvPicPr>
          <p:nvPr/>
        </p:nvPicPr>
        <p:blipFill>
          <a:blip r:embed="rId4"/>
          <a:stretch>
            <a:fillRect/>
          </a:stretch>
        </p:blipFill>
        <p:spPr>
          <a:xfrm>
            <a:off x="156254" y="2017930"/>
            <a:ext cx="4687534" cy="2943127"/>
          </a:xfrm>
          <a:prstGeom prst="rect">
            <a:avLst/>
          </a:prstGeom>
        </p:spPr>
      </p:pic>
      <p:pic>
        <p:nvPicPr>
          <p:cNvPr id="10" name="Picture 9">
            <a:extLst>
              <a:ext uri="{FF2B5EF4-FFF2-40B4-BE49-F238E27FC236}">
                <a16:creationId xmlns:a16="http://schemas.microsoft.com/office/drawing/2014/main" xmlns="" id="{2877CF31-C527-410C-95B0-9703850D5EF3}"/>
              </a:ext>
            </a:extLst>
          </p:cNvPr>
          <p:cNvPicPr>
            <a:picLocks noChangeAspect="1"/>
          </p:cNvPicPr>
          <p:nvPr/>
        </p:nvPicPr>
        <p:blipFill>
          <a:blip r:embed="rId5"/>
          <a:stretch>
            <a:fillRect/>
          </a:stretch>
        </p:blipFill>
        <p:spPr>
          <a:xfrm>
            <a:off x="4843788" y="2528596"/>
            <a:ext cx="3638259" cy="3340651"/>
          </a:xfrm>
          <a:prstGeom prst="rect">
            <a:avLst/>
          </a:prstGeom>
        </p:spPr>
      </p:pic>
      <p:pic>
        <p:nvPicPr>
          <p:cNvPr id="12" name="Picture 11">
            <a:extLst>
              <a:ext uri="{FF2B5EF4-FFF2-40B4-BE49-F238E27FC236}">
                <a16:creationId xmlns:a16="http://schemas.microsoft.com/office/drawing/2014/main" xmlns="" id="{19EC39EE-E132-4355-B7A7-D4E1CF45BD55}"/>
              </a:ext>
            </a:extLst>
          </p:cNvPr>
          <p:cNvPicPr>
            <a:picLocks noChangeAspect="1"/>
          </p:cNvPicPr>
          <p:nvPr/>
        </p:nvPicPr>
        <p:blipFill>
          <a:blip r:embed="rId6"/>
          <a:stretch>
            <a:fillRect/>
          </a:stretch>
        </p:blipFill>
        <p:spPr>
          <a:xfrm>
            <a:off x="8482047" y="2528596"/>
            <a:ext cx="3631396" cy="3263184"/>
          </a:xfrm>
          <a:prstGeom prst="rect">
            <a:avLst/>
          </a:prstGeom>
        </p:spPr>
      </p:pic>
    </p:spTree>
    <p:extLst>
      <p:ext uri="{BB962C8B-B14F-4D97-AF65-F5344CB8AC3E}">
        <p14:creationId xmlns:p14="http://schemas.microsoft.com/office/powerpoint/2010/main" val="381720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4D460CF-05DD-4D57-952D-F760A91EB16B}"/>
              </a:ext>
            </a:extLst>
          </p:cNvPr>
          <p:cNvSpPr txBox="1"/>
          <p:nvPr/>
        </p:nvSpPr>
        <p:spPr>
          <a:xfrm>
            <a:off x="1643758" y="0"/>
            <a:ext cx="966840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thường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xmlns="" id="{F7C58559-0209-464F-8858-206387F31EF5}"/>
              </a:ext>
            </a:extLst>
          </p:cNvPr>
          <p:cNvPicPr>
            <a:picLocks noChangeAspect="1"/>
          </p:cNvPicPr>
          <p:nvPr/>
        </p:nvPicPr>
        <p:blipFill>
          <a:blip r:embed="rId4"/>
          <a:stretch>
            <a:fillRect/>
          </a:stretch>
        </p:blipFill>
        <p:spPr>
          <a:xfrm>
            <a:off x="0" y="791851"/>
            <a:ext cx="6257925" cy="4194927"/>
          </a:xfrm>
          <a:prstGeom prst="rect">
            <a:avLst/>
          </a:prstGeom>
        </p:spPr>
      </p:pic>
      <p:pic>
        <p:nvPicPr>
          <p:cNvPr id="11" name="Picture 10">
            <a:extLst>
              <a:ext uri="{FF2B5EF4-FFF2-40B4-BE49-F238E27FC236}">
                <a16:creationId xmlns:a16="http://schemas.microsoft.com/office/drawing/2014/main" xmlns="" id="{16C33AEF-3CEC-4E94-AF29-3A4613504CAE}"/>
              </a:ext>
            </a:extLst>
          </p:cNvPr>
          <p:cNvPicPr>
            <a:picLocks noChangeAspect="1"/>
          </p:cNvPicPr>
          <p:nvPr/>
        </p:nvPicPr>
        <p:blipFill>
          <a:blip r:embed="rId5"/>
          <a:stretch>
            <a:fillRect/>
          </a:stretch>
        </p:blipFill>
        <p:spPr>
          <a:xfrm>
            <a:off x="6257925" y="791850"/>
            <a:ext cx="5934075" cy="4194927"/>
          </a:xfrm>
          <a:prstGeom prst="rect">
            <a:avLst/>
          </a:prstGeom>
        </p:spPr>
      </p:pic>
    </p:spTree>
    <p:extLst>
      <p:ext uri="{BB962C8B-B14F-4D97-AF65-F5344CB8AC3E}">
        <p14:creationId xmlns:p14="http://schemas.microsoft.com/office/powerpoint/2010/main" val="229909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4D460CF-05DD-4D57-952D-F760A91EB16B}"/>
              </a:ext>
            </a:extLst>
          </p:cNvPr>
          <p:cNvSpPr txBox="1"/>
          <p:nvPr/>
        </p:nvSpPr>
        <p:spPr>
          <a:xfrm>
            <a:off x="1449355" y="618649"/>
            <a:ext cx="929329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xúc</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khi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tham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gia</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vui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Tết</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Trung</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thu</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B3B3312D-D4B4-4BA3-AEA6-0E2FC6C900CC}"/>
              </a:ext>
            </a:extLst>
          </p:cNvPr>
          <p:cNvPicPr>
            <a:picLocks noChangeAspect="1"/>
          </p:cNvPicPr>
          <p:nvPr/>
        </p:nvPicPr>
        <p:blipFill>
          <a:blip r:embed="rId4"/>
          <a:stretch>
            <a:fillRect/>
          </a:stretch>
        </p:blipFill>
        <p:spPr>
          <a:xfrm>
            <a:off x="2055043" y="1168924"/>
            <a:ext cx="8870623" cy="4858652"/>
          </a:xfrm>
          <a:prstGeom prst="rect">
            <a:avLst/>
          </a:prstGeom>
        </p:spPr>
      </p:pic>
    </p:spTree>
    <p:extLst>
      <p:ext uri="{BB962C8B-B14F-4D97-AF65-F5344CB8AC3E}">
        <p14:creationId xmlns:p14="http://schemas.microsoft.com/office/powerpoint/2010/main" val="121881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3"/>
          <a:stretch>
            <a:fillRect/>
          </a:stretch>
        </p:blipFill>
        <p:spPr>
          <a:xfrm>
            <a:off x="-101600" y="-450849"/>
            <a:ext cx="12187767" cy="6849533"/>
          </a:xfrm>
          <a:prstGeom prst="rect">
            <a:avLst/>
          </a:prstGeom>
          <a:noFill/>
          <a:ln w="9525">
            <a:noFill/>
          </a:ln>
        </p:spPr>
      </p:pic>
      <p:sp>
        <p:nvSpPr>
          <p:cNvPr id="53252" name="Rectangle 4"/>
          <p:cNvSpPr/>
          <p:nvPr/>
        </p:nvSpPr>
        <p:spPr>
          <a:xfrm>
            <a:off x="1606867" y="2290855"/>
            <a:ext cx="8978265" cy="2308324"/>
          </a:xfrm>
          <a:prstGeom prst="rect">
            <a:avLst/>
          </a:prstGeom>
          <a:noFill/>
          <a:ln w="9525">
            <a:noFill/>
          </a:ln>
        </p:spPr>
        <p:txBody>
          <a:bodyPr wrap="square">
            <a:spAutoFit/>
          </a:bodyPr>
          <a:lstStyle/>
          <a:p>
            <a:pPr lvl="0" algn="just">
              <a:defRPr/>
            </a:pPr>
            <a:r>
              <a:rPr lang="vi-VN" sz="3600" dirty="0">
                <a:solidFill>
                  <a:prstClr val="black"/>
                </a:solidFill>
                <a:latin typeface="+mj-lt"/>
                <a:cs typeface="Calibri" panose="020F0502020204030204" pitchFamily="34" charset="0"/>
              </a:rPr>
              <a:t>Tết Trung thu có nhiều hình ảnh tiêu biểu, quen thuộc với mỗi người Việt Nam như mâm quả, trăng sáng, rước đèn, bày cỗ Trung thu, giữa mùa thu, đồ chơi,…</a:t>
            </a:r>
            <a:endParaRPr kumimoji="0" lang="en-US" sz="3600" b="0" i="0" u="none" strike="noStrike" kern="1200" cap="none" spc="0" normalizeH="0" baseline="0" noProof="0" dirty="0">
              <a:ln>
                <a:noFill/>
              </a:ln>
              <a:solidFill>
                <a:srgbClr val="4F81BD"/>
              </a:solidFill>
              <a:effectLst>
                <a:outerShdw blurRad="38100" dist="25400" dir="5400000" algn="ctr" rotWithShape="0">
                  <a:srgbClr val="6E747A">
                    <a:alpha val="43000"/>
                  </a:srgbClr>
                </a:outerShdw>
              </a:effectLst>
              <a:uLnTx/>
              <a:uFillTx/>
              <a:latin typeface="+mj-lt"/>
              <a:cs typeface="Calibri" panose="020F0502020204030204" pitchFamily="34" charset="0"/>
            </a:endParaRPr>
          </a:p>
        </p:txBody>
      </p:sp>
      <p:sp>
        <p:nvSpPr>
          <p:cNvPr id="2" name="Text Box 1"/>
          <p:cNvSpPr txBox="1"/>
          <p:nvPr/>
        </p:nvSpPr>
        <p:spPr>
          <a:xfrm>
            <a:off x="1875367" y="939307"/>
            <a:ext cx="808291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cs typeface="Times New Roman" panose="02020603050405020304" pitchFamily="18" charset="0"/>
                <a:sym typeface="+mn-ea"/>
              </a:rPr>
              <a:t>Kết</a:t>
            </a:r>
            <a:r>
              <a:rPr kumimoji="0" lang="en-US" sz="5400" b="0"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cs typeface="Times New Roman" panose="02020603050405020304" pitchFamily="18" charset="0"/>
                <a:sym typeface="+mn-ea"/>
              </a:rPr>
              <a:t> </a:t>
            </a:r>
            <a:r>
              <a:rPr kumimoji="0" lang="en-US" sz="5400" b="0"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cs typeface="Times New Roman" panose="02020603050405020304" pitchFamily="18" charset="0"/>
                <a:sym typeface="+mn-ea"/>
              </a:rPr>
              <a:t>luận</a:t>
            </a:r>
            <a:endParaRPr kumimoji="0" lang="en-US" sz="5400" b="0"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cs typeface="Times New Roman" panose="02020603050405020304" pitchFamily="18" charset="0"/>
              <a:sym typeface="+mn-ea"/>
            </a:endParaRPr>
          </a:p>
        </p:txBody>
      </p:sp>
    </p:spTree>
    <p:extLst>
      <p:ext uri="{BB962C8B-B14F-4D97-AF65-F5344CB8AC3E}">
        <p14:creationId xmlns:p14="http://schemas.microsoft.com/office/powerpoint/2010/main" val="2873195859"/>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1" nodeType="clickEffect">
                                  <p:stCondLst>
                                    <p:cond delay="0"/>
                                  </p:stCondLst>
                                  <p:childTnLst>
                                    <p:set>
                                      <p:cBhvr>
                                        <p:cTn id="16" dur="1" fill="hold">
                                          <p:stCondLst>
                                            <p:cond delay="0"/>
                                          </p:stCondLst>
                                        </p:cTn>
                                        <p:tgtEl>
                                          <p:spTgt spid="53252"/>
                                        </p:tgtEl>
                                        <p:attrNameLst>
                                          <p:attrName>style.visibility</p:attrName>
                                        </p:attrNameLst>
                                      </p:cBhvr>
                                      <p:to>
                                        <p:strVal val="visible"/>
                                      </p:to>
                                    </p:set>
                                    <p:animEffect transition="in" filter="barn(inVertical)">
                                      <p:cBhvr>
                                        <p:cTn id="17" dur="500"/>
                                        <p:tgtEl>
                                          <p:spTgt spid="53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2" grpId="1"/>
      <p:bldP spid="2" grpId="0"/>
      <p:bldP spid="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a:solidFill>
                  <a:schemeClr val="bg1"/>
                </a:solidFill>
                <a:latin typeface="Times New Roman" panose="02020603050405020304" pitchFamily="18" charset="0"/>
                <a:cs typeface="Times New Roman" panose="02020603050405020304" pitchFamily="18" charset="0"/>
              </a:rPr>
              <a:t>Khám</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phá</a:t>
            </a:r>
            <a:endParaRPr lang="en-US" sz="7200" b="1" dirty="0">
              <a:solidFill>
                <a:schemeClr val="bg1"/>
              </a:solidFill>
              <a:latin typeface="Times New Roman" panose="02020603050405020304" pitchFamily="18" charset="0"/>
              <a:cs typeface="Times New Roman" panose="02020603050405020304" pitchFamily="18" charset="0"/>
            </a:endParaRPr>
          </a:p>
        </p:txBody>
      </p:sp>
      <p:sp>
        <p:nvSpPr>
          <p:cNvPr id="3" name="Oval 2"/>
          <p:cNvSpPr/>
          <p:nvPr/>
        </p:nvSpPr>
        <p:spPr>
          <a:xfrm>
            <a:off x="2752138"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0281088"/>
      </p:ext>
    </p:extLst>
  </p:cSld>
  <p:clrMapOvr>
    <a:masterClrMapping/>
  </p:clrMapOvr>
  <mc:AlternateContent xmlns:mc="http://schemas.openxmlformats.org/markup-compatibility/2006" xmlns:p14="http://schemas.microsoft.com/office/powerpoint/2010/main">
    <mc:Choice Requires="p14">
      <p:transition p14:dur="100">
        <p:cut/>
        <p:sndAc>
          <p:stSnd>
            <p:snd r:embed="rId2" name="applause.wav"/>
          </p:stSnd>
        </p:sndAc>
      </p:transition>
    </mc:Choice>
    <mc:Fallback xmlns="">
      <p:transition>
        <p:cut/>
        <p:sndAc>
          <p:stSnd>
            <p:snd r:embed="rId7" name="applause.wav"/>
          </p:stSnd>
        </p:sndAc>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6EBCC25A-C4AE-4786-9613-62CD574E7607}"/>
              </a:ext>
            </a:extLst>
          </p:cNvPr>
          <p:cNvSpPr/>
          <p:nvPr/>
        </p:nvSpPr>
        <p:spPr>
          <a:xfrm>
            <a:off x="1943100" y="195943"/>
            <a:ext cx="8385888" cy="13156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dirty="0" err="1">
                <a:solidFill>
                  <a:prstClr val="white"/>
                </a:solidFill>
                <a:latin typeface="Times New Roman" panose="02020603050405020304" pitchFamily="18" charset="0"/>
                <a:cs typeface="Times New Roman" panose="02020603050405020304" pitchFamily="18" charset="0"/>
              </a:rPr>
              <a:t>Gọi</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tên</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các</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loại</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quả</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trong</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mâm</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quả</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bày</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tết</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Trung</a:t>
            </a:r>
            <a:r>
              <a:rPr lang="en-US" sz="3600" dirty="0">
                <a:solidFill>
                  <a:prstClr val="white"/>
                </a:solidFill>
                <a:latin typeface="Times New Roman" panose="02020603050405020304" pitchFamily="18" charset="0"/>
                <a:cs typeface="Times New Roman" panose="02020603050405020304" pitchFamily="18" charset="0"/>
              </a:rPr>
              <a:t> Thu</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ECB49DBA-1AA0-4A78-93E7-0E7022D27F8C}"/>
              </a:ext>
            </a:extLst>
          </p:cNvPr>
          <p:cNvPicPr>
            <a:picLocks noChangeAspect="1"/>
          </p:cNvPicPr>
          <p:nvPr/>
        </p:nvPicPr>
        <p:blipFill>
          <a:blip r:embed="rId4"/>
          <a:stretch>
            <a:fillRect/>
          </a:stretch>
        </p:blipFill>
        <p:spPr>
          <a:xfrm>
            <a:off x="2857500" y="1702933"/>
            <a:ext cx="6477000" cy="3190875"/>
          </a:xfrm>
          <a:prstGeom prst="rect">
            <a:avLst/>
          </a:prstGeom>
        </p:spPr>
      </p:pic>
      <p:sp>
        <p:nvSpPr>
          <p:cNvPr id="7" name="Cloud 6">
            <a:extLst>
              <a:ext uri="{FF2B5EF4-FFF2-40B4-BE49-F238E27FC236}">
                <a16:creationId xmlns:a16="http://schemas.microsoft.com/office/drawing/2014/main" xmlns="" id="{2C5DA6E3-F981-4152-9050-38FFE5CA82F0}"/>
              </a:ext>
            </a:extLst>
          </p:cNvPr>
          <p:cNvSpPr/>
          <p:nvPr/>
        </p:nvSpPr>
        <p:spPr>
          <a:xfrm>
            <a:off x="3051110" y="5225143"/>
            <a:ext cx="6283390" cy="1436914"/>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solidFill>
                  <a:schemeClr val="bg1"/>
                </a:solidFill>
                <a:effectLst/>
              </a:rPr>
              <a:t>Em</a:t>
            </a:r>
            <a:r>
              <a:rPr lang="en-US" sz="2800" dirty="0">
                <a:solidFill>
                  <a:schemeClr val="bg1"/>
                </a:solidFill>
                <a:effectLst/>
              </a:rPr>
              <a:t> </a:t>
            </a:r>
            <a:r>
              <a:rPr lang="en-US" sz="2800" dirty="0" err="1">
                <a:solidFill>
                  <a:schemeClr val="bg1"/>
                </a:solidFill>
                <a:effectLst/>
              </a:rPr>
              <a:t>đã</a:t>
            </a:r>
            <a:r>
              <a:rPr lang="en-US" sz="2800" dirty="0">
                <a:solidFill>
                  <a:schemeClr val="bg1"/>
                </a:solidFill>
                <a:effectLst/>
              </a:rPr>
              <a:t> </a:t>
            </a:r>
            <a:r>
              <a:rPr lang="en-US" sz="2800" dirty="0" err="1">
                <a:solidFill>
                  <a:schemeClr val="bg1"/>
                </a:solidFill>
                <a:effectLst/>
              </a:rPr>
              <a:t>từng</a:t>
            </a:r>
            <a:r>
              <a:rPr lang="en-US" sz="2800" dirty="0">
                <a:solidFill>
                  <a:schemeClr val="bg1"/>
                </a:solidFill>
                <a:effectLst/>
              </a:rPr>
              <a:t> </a:t>
            </a:r>
            <a:r>
              <a:rPr lang="en-US" sz="2800" dirty="0" err="1">
                <a:solidFill>
                  <a:schemeClr val="bg1"/>
                </a:solidFill>
                <a:effectLst/>
              </a:rPr>
              <a:t>ăn</a:t>
            </a:r>
            <a:r>
              <a:rPr lang="en-US" sz="2800" dirty="0">
                <a:solidFill>
                  <a:schemeClr val="bg1"/>
                </a:solidFill>
                <a:effectLst/>
              </a:rPr>
              <a:t> </a:t>
            </a:r>
            <a:r>
              <a:rPr lang="en-US" sz="2800" dirty="0" err="1">
                <a:solidFill>
                  <a:schemeClr val="bg1"/>
                </a:solidFill>
                <a:effectLst/>
              </a:rPr>
              <a:t>loại</a:t>
            </a:r>
            <a:r>
              <a:rPr lang="en-US" sz="2800" dirty="0">
                <a:solidFill>
                  <a:schemeClr val="bg1"/>
                </a:solidFill>
                <a:effectLst/>
              </a:rPr>
              <a:t> </a:t>
            </a:r>
            <a:r>
              <a:rPr lang="en-US" sz="2800" dirty="0" err="1">
                <a:solidFill>
                  <a:schemeClr val="bg1"/>
                </a:solidFill>
                <a:effectLst/>
              </a:rPr>
              <a:t>quả</a:t>
            </a:r>
            <a:r>
              <a:rPr lang="en-US" sz="2800" dirty="0">
                <a:solidFill>
                  <a:schemeClr val="bg1"/>
                </a:solidFill>
                <a:effectLst/>
              </a:rPr>
              <a:t> </a:t>
            </a:r>
            <a:r>
              <a:rPr lang="en-US" sz="2800" dirty="0" err="1">
                <a:solidFill>
                  <a:schemeClr val="bg1"/>
                </a:solidFill>
                <a:effectLst/>
              </a:rPr>
              <a:t>nào</a:t>
            </a:r>
            <a:r>
              <a:rPr lang="en-US" sz="2800" dirty="0">
                <a:solidFill>
                  <a:schemeClr val="bg1"/>
                </a:solidFill>
                <a:effectLst/>
              </a:rPr>
              <a:t> </a:t>
            </a:r>
            <a:r>
              <a:rPr lang="en-US" sz="2800" dirty="0" err="1">
                <a:solidFill>
                  <a:schemeClr val="bg1"/>
                </a:solidFill>
                <a:effectLst/>
              </a:rPr>
              <a:t>trong</a:t>
            </a:r>
            <a:r>
              <a:rPr lang="en-US" sz="2800" dirty="0">
                <a:solidFill>
                  <a:schemeClr val="bg1"/>
                </a:solidFill>
                <a:effectLst/>
              </a:rPr>
              <a:t> </a:t>
            </a:r>
            <a:r>
              <a:rPr lang="en-US" sz="2800" dirty="0" err="1">
                <a:solidFill>
                  <a:schemeClr val="bg1"/>
                </a:solidFill>
                <a:effectLst/>
              </a:rPr>
              <a:t>mâm</a:t>
            </a:r>
            <a:r>
              <a:rPr lang="en-US" sz="2800" dirty="0">
                <a:solidFill>
                  <a:schemeClr val="bg1"/>
                </a:solidFill>
                <a:effectLst/>
              </a:rPr>
              <a:t> </a:t>
            </a:r>
            <a:r>
              <a:rPr lang="en-US" sz="2800" dirty="0" err="1">
                <a:solidFill>
                  <a:schemeClr val="bg1"/>
                </a:solidFill>
                <a:effectLst/>
              </a:rPr>
              <a:t>ngũ</a:t>
            </a:r>
            <a:r>
              <a:rPr lang="en-US" sz="2800" dirty="0">
                <a:solidFill>
                  <a:schemeClr val="bg1"/>
                </a:solidFill>
                <a:effectLst/>
              </a:rPr>
              <a:t> </a:t>
            </a:r>
            <a:r>
              <a:rPr lang="en-US" sz="2800" dirty="0" err="1">
                <a:solidFill>
                  <a:schemeClr val="bg1"/>
                </a:solidFill>
                <a:effectLst/>
              </a:rPr>
              <a:t>quả</a:t>
            </a:r>
            <a:r>
              <a:rPr lang="en-US" sz="2800" dirty="0">
                <a:solidFill>
                  <a:schemeClr val="bg1"/>
                </a:solidFill>
                <a:effectLst/>
              </a:rPr>
              <a:t>?</a:t>
            </a:r>
            <a:endParaRPr lang="en-US" sz="2800" dirty="0">
              <a:solidFill>
                <a:schemeClr val="bg1"/>
              </a:solidFill>
            </a:endParaRPr>
          </a:p>
        </p:txBody>
      </p:sp>
      <p:sp>
        <p:nvSpPr>
          <p:cNvPr id="9" name="Cloud 8">
            <a:extLst>
              <a:ext uri="{FF2B5EF4-FFF2-40B4-BE49-F238E27FC236}">
                <a16:creationId xmlns:a16="http://schemas.microsoft.com/office/drawing/2014/main" xmlns="" id="{6A834864-3884-4566-8C8E-D94A23322F85}"/>
              </a:ext>
            </a:extLst>
          </p:cNvPr>
          <p:cNvSpPr/>
          <p:nvPr/>
        </p:nvSpPr>
        <p:spPr>
          <a:xfrm>
            <a:off x="3051110" y="5225143"/>
            <a:ext cx="6283390" cy="1436914"/>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solidFill>
                  <a:schemeClr val="bg1"/>
                </a:solidFill>
                <a:effectLst/>
              </a:rPr>
              <a:t>Em</a:t>
            </a:r>
            <a:r>
              <a:rPr lang="en-US" sz="2800" dirty="0">
                <a:solidFill>
                  <a:schemeClr val="bg1"/>
                </a:solidFill>
                <a:effectLst/>
              </a:rPr>
              <a:t> </a:t>
            </a:r>
            <a:r>
              <a:rPr lang="en-US" sz="2800" dirty="0" err="1">
                <a:solidFill>
                  <a:schemeClr val="bg1"/>
                </a:solidFill>
                <a:effectLst/>
              </a:rPr>
              <a:t>đã</a:t>
            </a:r>
            <a:r>
              <a:rPr lang="en-US" sz="2800" dirty="0">
                <a:solidFill>
                  <a:schemeClr val="bg1"/>
                </a:solidFill>
                <a:effectLst/>
              </a:rPr>
              <a:t> </a:t>
            </a:r>
            <a:r>
              <a:rPr lang="en-US" sz="2800" dirty="0" err="1">
                <a:solidFill>
                  <a:schemeClr val="bg1"/>
                </a:solidFill>
                <a:effectLst/>
              </a:rPr>
              <a:t>từng</a:t>
            </a:r>
            <a:r>
              <a:rPr lang="en-US" sz="2800" dirty="0">
                <a:solidFill>
                  <a:schemeClr val="bg1"/>
                </a:solidFill>
                <a:effectLst/>
              </a:rPr>
              <a:t> </a:t>
            </a:r>
            <a:r>
              <a:rPr lang="en-US" sz="2800" dirty="0" err="1">
                <a:solidFill>
                  <a:schemeClr val="bg1"/>
                </a:solidFill>
                <a:effectLst/>
              </a:rPr>
              <a:t>ăn</a:t>
            </a:r>
            <a:r>
              <a:rPr lang="en-US" sz="2800" dirty="0">
                <a:solidFill>
                  <a:schemeClr val="bg1"/>
                </a:solidFill>
                <a:effectLst/>
              </a:rPr>
              <a:t> </a:t>
            </a:r>
            <a:r>
              <a:rPr lang="en-US" sz="2800" dirty="0" err="1">
                <a:solidFill>
                  <a:schemeClr val="bg1"/>
                </a:solidFill>
                <a:effectLst/>
              </a:rPr>
              <a:t>loại</a:t>
            </a:r>
            <a:r>
              <a:rPr lang="en-US" sz="2800" dirty="0">
                <a:solidFill>
                  <a:schemeClr val="bg1"/>
                </a:solidFill>
                <a:effectLst/>
              </a:rPr>
              <a:t> </a:t>
            </a:r>
            <a:r>
              <a:rPr lang="en-US" sz="2800" dirty="0" err="1">
                <a:solidFill>
                  <a:schemeClr val="bg1"/>
                </a:solidFill>
                <a:effectLst/>
              </a:rPr>
              <a:t>quả</a:t>
            </a:r>
            <a:r>
              <a:rPr lang="en-US" sz="2800" dirty="0">
                <a:solidFill>
                  <a:schemeClr val="bg1"/>
                </a:solidFill>
                <a:effectLst/>
              </a:rPr>
              <a:t> </a:t>
            </a:r>
            <a:r>
              <a:rPr lang="en-US" sz="2800" dirty="0" err="1">
                <a:solidFill>
                  <a:schemeClr val="bg1"/>
                </a:solidFill>
                <a:effectLst/>
              </a:rPr>
              <a:t>nào</a:t>
            </a:r>
            <a:r>
              <a:rPr lang="en-US" sz="2800" dirty="0">
                <a:solidFill>
                  <a:schemeClr val="bg1"/>
                </a:solidFill>
                <a:effectLst/>
              </a:rPr>
              <a:t> </a:t>
            </a:r>
            <a:r>
              <a:rPr lang="en-US" sz="2800" dirty="0" err="1">
                <a:solidFill>
                  <a:schemeClr val="bg1"/>
                </a:solidFill>
                <a:effectLst/>
              </a:rPr>
              <a:t>trong</a:t>
            </a:r>
            <a:r>
              <a:rPr lang="en-US" sz="2800" dirty="0">
                <a:solidFill>
                  <a:schemeClr val="bg1"/>
                </a:solidFill>
                <a:effectLst/>
              </a:rPr>
              <a:t> </a:t>
            </a:r>
            <a:r>
              <a:rPr lang="en-US" sz="2800" dirty="0" err="1">
                <a:solidFill>
                  <a:schemeClr val="bg1"/>
                </a:solidFill>
                <a:effectLst/>
              </a:rPr>
              <a:t>mâm</a:t>
            </a:r>
            <a:r>
              <a:rPr lang="en-US" sz="2800" dirty="0">
                <a:solidFill>
                  <a:schemeClr val="bg1"/>
                </a:solidFill>
                <a:effectLst/>
              </a:rPr>
              <a:t> </a:t>
            </a:r>
            <a:r>
              <a:rPr lang="en-US" sz="2800" dirty="0" err="1">
                <a:solidFill>
                  <a:schemeClr val="bg1"/>
                </a:solidFill>
                <a:effectLst/>
              </a:rPr>
              <a:t>ngũ</a:t>
            </a:r>
            <a:r>
              <a:rPr lang="en-US" sz="2800" dirty="0">
                <a:solidFill>
                  <a:schemeClr val="bg1"/>
                </a:solidFill>
                <a:effectLst/>
              </a:rPr>
              <a:t> </a:t>
            </a:r>
            <a:r>
              <a:rPr lang="en-US" sz="2800" dirty="0" err="1">
                <a:solidFill>
                  <a:schemeClr val="bg1"/>
                </a:solidFill>
                <a:effectLst/>
              </a:rPr>
              <a:t>quả</a:t>
            </a:r>
            <a:r>
              <a:rPr lang="en-US" sz="2800" dirty="0">
                <a:solidFill>
                  <a:schemeClr val="bg1"/>
                </a:solidFill>
                <a:effectLst/>
              </a:rPr>
              <a:t>?</a:t>
            </a:r>
            <a:endParaRPr lang="en-US" sz="2800" dirty="0">
              <a:solidFill>
                <a:schemeClr val="bg1"/>
              </a:solidFill>
            </a:endParaRPr>
          </a:p>
        </p:txBody>
      </p:sp>
      <p:sp>
        <p:nvSpPr>
          <p:cNvPr id="10" name="Cloud 9">
            <a:extLst>
              <a:ext uri="{FF2B5EF4-FFF2-40B4-BE49-F238E27FC236}">
                <a16:creationId xmlns:a16="http://schemas.microsoft.com/office/drawing/2014/main" xmlns="" id="{36100A85-B313-41EF-B9FF-6E528E196A8E}"/>
              </a:ext>
            </a:extLst>
          </p:cNvPr>
          <p:cNvSpPr/>
          <p:nvPr/>
        </p:nvSpPr>
        <p:spPr>
          <a:xfrm>
            <a:off x="3051110" y="5225143"/>
            <a:ext cx="6283390" cy="1436914"/>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300" dirty="0" err="1">
                <a:latin typeface="Times New Roman" panose="02020603050405020304" pitchFamily="18" charset="0"/>
                <a:cs typeface="Times New Roman" panose="02020603050405020304" pitchFamily="18" charset="0"/>
              </a:rPr>
              <a:t>Mùi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vị</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của</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nó</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thế</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nào</a:t>
            </a:r>
            <a:r>
              <a:rPr lang="en-US" sz="3300" dirty="0">
                <a:latin typeface="Times New Roman" panose="02020603050405020304" pitchFamily="18" charset="0"/>
                <a:cs typeface="Times New Roman" panose="02020603050405020304" pitchFamily="18" charset="0"/>
              </a:rPr>
              <a:t>? </a:t>
            </a:r>
            <a:endParaRPr lang="en-US" sz="33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112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xit" presetSubtype="0" fill="hold" grpId="1" nodeType="clickEffect">
                                  <p:stCondLst>
                                    <p:cond delay="0"/>
                                  </p:stCondLst>
                                  <p:childTnLst>
                                    <p:animEffect transition="out" filter="fade">
                                      <p:cBhvr>
                                        <p:cTn id="21" dur="1000"/>
                                        <p:tgtEl>
                                          <p:spTgt spid="7"/>
                                        </p:tgtEl>
                                      </p:cBhvr>
                                    </p:animEffect>
                                    <p:anim calcmode="lin" valueType="num">
                                      <p:cBhvr>
                                        <p:cTn id="22" dur="1000"/>
                                        <p:tgtEl>
                                          <p:spTgt spid="7"/>
                                        </p:tgtEl>
                                        <p:attrNameLst>
                                          <p:attrName>ppt_x</p:attrName>
                                        </p:attrNameLst>
                                      </p:cBhvr>
                                      <p:tavLst>
                                        <p:tav tm="0">
                                          <p:val>
                                            <p:strVal val="ppt_x"/>
                                          </p:val>
                                        </p:tav>
                                        <p:tav tm="100000">
                                          <p:val>
                                            <p:strVal val="ppt_x"/>
                                          </p:val>
                                        </p:tav>
                                      </p:tavLst>
                                    </p:anim>
                                    <p:anim calcmode="lin" valueType="num">
                                      <p:cBhvr>
                                        <p:cTn id="23" dur="1000"/>
                                        <p:tgtEl>
                                          <p:spTgt spid="7"/>
                                        </p:tgtEl>
                                        <p:attrNameLst>
                                          <p:attrName>ppt_y</p:attrName>
                                        </p:attrNameLst>
                                      </p:cBhvr>
                                      <p:tavLst>
                                        <p:tav tm="0">
                                          <p:val>
                                            <p:strVal val="ppt_y"/>
                                          </p:val>
                                        </p:tav>
                                        <p:tav tm="100000">
                                          <p:val>
                                            <p:strVal val="ppt_y+.1"/>
                                          </p:val>
                                        </p:tav>
                                      </p:tavLst>
                                    </p:anim>
                                    <p:set>
                                      <p:cBhvr>
                                        <p:cTn id="24" dur="1" fill="hold">
                                          <p:stCondLst>
                                            <p:cond delay="9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xit" presetSubtype="0" fill="hold" grpId="1" nodeType="clickEffect">
                                  <p:stCondLst>
                                    <p:cond delay="0"/>
                                  </p:stCondLst>
                                  <p:childTnLst>
                                    <p:animEffect transition="out" filter="fade">
                                      <p:cBhvr>
                                        <p:cTn id="33" dur="1000"/>
                                        <p:tgtEl>
                                          <p:spTgt spid="9"/>
                                        </p:tgtEl>
                                      </p:cBhvr>
                                    </p:animEffect>
                                    <p:anim calcmode="lin" valueType="num">
                                      <p:cBhvr>
                                        <p:cTn id="34" dur="1000"/>
                                        <p:tgtEl>
                                          <p:spTgt spid="9"/>
                                        </p:tgtEl>
                                        <p:attrNameLst>
                                          <p:attrName>ppt_x</p:attrName>
                                        </p:attrNameLst>
                                      </p:cBhvr>
                                      <p:tavLst>
                                        <p:tav tm="0">
                                          <p:val>
                                            <p:strVal val="ppt_x"/>
                                          </p:val>
                                        </p:tav>
                                        <p:tav tm="100000">
                                          <p:val>
                                            <p:strVal val="ppt_x"/>
                                          </p:val>
                                        </p:tav>
                                      </p:tavLst>
                                    </p:anim>
                                    <p:anim calcmode="lin" valueType="num">
                                      <p:cBhvr>
                                        <p:cTn id="35" dur="1000"/>
                                        <p:tgtEl>
                                          <p:spTgt spid="9"/>
                                        </p:tgtEl>
                                        <p:attrNameLst>
                                          <p:attrName>ppt_y</p:attrName>
                                        </p:attrNameLst>
                                      </p:cBhvr>
                                      <p:tavLst>
                                        <p:tav tm="0">
                                          <p:val>
                                            <p:strVal val="ppt_y"/>
                                          </p:val>
                                        </p:tav>
                                        <p:tav tm="100000">
                                          <p:val>
                                            <p:strVal val="ppt_y+.1"/>
                                          </p:val>
                                        </p:tav>
                                      </p:tavLst>
                                    </p:anim>
                                    <p:set>
                                      <p:cBhvr>
                                        <p:cTn id="36" dur="1" fill="hold">
                                          <p:stCondLst>
                                            <p:cond delay="999"/>
                                          </p:stCondLst>
                                        </p:cTn>
                                        <p:tgtEl>
                                          <p:spTgt spid="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7" grpId="1" animBg="1"/>
      <p:bldP spid="9" grpId="0" animBg="1"/>
      <p:bldP spid="9" grpId="1"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BEACC3C3-8383-4318-8B14-AB1B9C17E325}"/>
              </a:ext>
            </a:extLst>
          </p:cNvPr>
          <p:cNvSpPr/>
          <p:nvPr/>
        </p:nvSpPr>
        <p:spPr>
          <a:xfrm>
            <a:off x="653143" y="186613"/>
            <a:ext cx="9965094" cy="7371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000" dirty="0">
                <a:latin typeface="+mj-lt"/>
                <a:cs typeface="Calibri" panose="020F0502020204030204" pitchFamily="34" charset="0"/>
              </a:rPr>
              <a:t>Các loại quả </a:t>
            </a:r>
            <a:r>
              <a:rPr lang="en-US" sz="3000" dirty="0" err="1">
                <a:latin typeface="+mj-lt"/>
                <a:cs typeface="Calibri" panose="020F0502020204030204" pitchFamily="34" charset="0"/>
              </a:rPr>
              <a:t>trong</a:t>
            </a:r>
            <a:r>
              <a:rPr lang="en-US" sz="3000" dirty="0">
                <a:latin typeface="+mj-lt"/>
                <a:cs typeface="Calibri" panose="020F0502020204030204" pitchFamily="34" charset="0"/>
              </a:rPr>
              <a:t> </a:t>
            </a:r>
            <a:r>
              <a:rPr lang="en-US" sz="3000" dirty="0" err="1">
                <a:latin typeface="+mj-lt"/>
                <a:cs typeface="Calibri" panose="020F0502020204030204" pitchFamily="34" charset="0"/>
              </a:rPr>
              <a:t>mâm</a:t>
            </a:r>
            <a:r>
              <a:rPr lang="en-US" sz="3000" dirty="0">
                <a:latin typeface="+mj-lt"/>
                <a:cs typeface="Calibri" panose="020F0502020204030204" pitchFamily="34" charset="0"/>
              </a:rPr>
              <a:t> </a:t>
            </a:r>
            <a:r>
              <a:rPr lang="en-US" sz="3000" dirty="0" err="1">
                <a:latin typeface="+mj-lt"/>
                <a:cs typeface="Calibri" panose="020F0502020204030204" pitchFamily="34" charset="0"/>
              </a:rPr>
              <a:t>ngũ</a:t>
            </a:r>
            <a:r>
              <a:rPr lang="en-US" sz="3000" dirty="0">
                <a:latin typeface="+mj-lt"/>
                <a:cs typeface="Calibri" panose="020F0502020204030204" pitchFamily="34" charset="0"/>
              </a:rPr>
              <a:t> </a:t>
            </a:r>
            <a:r>
              <a:rPr lang="en-US" sz="3000" dirty="0" err="1">
                <a:latin typeface="+mj-lt"/>
                <a:cs typeface="Calibri" panose="020F0502020204030204" pitchFamily="34" charset="0"/>
              </a:rPr>
              <a:t>quả</a:t>
            </a:r>
            <a:r>
              <a:rPr lang="en-US" sz="3000" dirty="0">
                <a:latin typeface="+mj-lt"/>
                <a:cs typeface="Calibri" panose="020F0502020204030204" pitchFamily="34" charset="0"/>
              </a:rPr>
              <a:t> </a:t>
            </a:r>
            <a:r>
              <a:rPr lang="en-US" sz="3000" dirty="0" err="1">
                <a:latin typeface="+mj-lt"/>
                <a:cs typeface="Calibri" panose="020F0502020204030204" pitchFamily="34" charset="0"/>
              </a:rPr>
              <a:t>thường</a:t>
            </a:r>
            <a:r>
              <a:rPr lang="vi-VN" sz="3000" dirty="0">
                <a:latin typeface="+mj-lt"/>
                <a:cs typeface="Calibri" panose="020F0502020204030204" pitchFamily="34" charset="0"/>
              </a:rPr>
              <a:t> được bày thế nào? </a:t>
            </a:r>
            <a:endParaRPr kumimoji="0" lang="en-US" sz="3000" b="0" i="0" u="none" strike="noStrike" kern="1200" cap="none" spc="0" normalizeH="0" baseline="0" noProof="0" dirty="0">
              <a:ln>
                <a:noFill/>
              </a:ln>
              <a:solidFill>
                <a:prstClr val="white"/>
              </a:solidFill>
              <a:effectLst/>
              <a:uLnTx/>
              <a:uFillTx/>
              <a:latin typeface="+mj-lt"/>
              <a:cs typeface="Calibri" panose="020F0502020204030204" pitchFamily="34" charset="0"/>
            </a:endParaRPr>
          </a:p>
        </p:txBody>
      </p:sp>
      <p:pic>
        <p:nvPicPr>
          <p:cNvPr id="4" name="Picture 3">
            <a:extLst>
              <a:ext uri="{FF2B5EF4-FFF2-40B4-BE49-F238E27FC236}">
                <a16:creationId xmlns:a16="http://schemas.microsoft.com/office/drawing/2014/main" xmlns="" id="{653E3506-DE14-4758-B2D5-81CAEDDE11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6269" y="1086725"/>
            <a:ext cx="6419461" cy="3989128"/>
          </a:xfrm>
          <a:prstGeom prst="rect">
            <a:avLst/>
          </a:prstGeom>
        </p:spPr>
      </p:pic>
      <p:sp>
        <p:nvSpPr>
          <p:cNvPr id="7" name="Rectangle 6">
            <a:extLst>
              <a:ext uri="{FF2B5EF4-FFF2-40B4-BE49-F238E27FC236}">
                <a16:creationId xmlns:a16="http://schemas.microsoft.com/office/drawing/2014/main" xmlns="" id="{1E84CCCA-00A2-40BF-8CC6-F9D6D594318B}"/>
              </a:ext>
            </a:extLst>
          </p:cNvPr>
          <p:cNvSpPr/>
          <p:nvPr/>
        </p:nvSpPr>
        <p:spPr>
          <a:xfrm>
            <a:off x="783771" y="5075853"/>
            <a:ext cx="10356980" cy="173112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vi-VN" sz="2900" dirty="0">
                <a:solidFill>
                  <a:srgbClr val="000000"/>
                </a:solidFill>
                <a:effectLst/>
                <a:latin typeface="+mj-lt"/>
                <a:cs typeface="Calibri" panose="020F0502020204030204" pitchFamily="34" charset="0"/>
              </a:rPr>
              <a:t>Ngoài việc bày nguyên cả quả thì trong mâm cỗ Trung thu, các loại quả còn được cắt tỉa thành những hình đẹp mắt như con chó bông làm từ múi bưởi, con nhím làm từ quả nho, bông hoa từ các loại quả khác,...</a:t>
            </a:r>
            <a:endParaRPr lang="en-US" sz="2900" dirty="0">
              <a:latin typeface="+mj-lt"/>
              <a:cs typeface="Calibri" panose="020F0502020204030204" pitchFamily="34" charset="0"/>
            </a:endParaRPr>
          </a:p>
        </p:txBody>
      </p:sp>
    </p:spTree>
    <p:extLst>
      <p:ext uri="{BB962C8B-B14F-4D97-AF65-F5344CB8AC3E}">
        <p14:creationId xmlns:p14="http://schemas.microsoft.com/office/powerpoint/2010/main" val="201144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a:solidFill>
                  <a:schemeClr val="bg1"/>
                </a:solidFill>
                <a:latin typeface="Times New Roman" panose="02020603050405020304" pitchFamily="18" charset="0"/>
                <a:cs typeface="Times New Roman" panose="02020603050405020304" pitchFamily="18" charset="0"/>
              </a:rPr>
              <a:t>Mở</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rộng</a:t>
            </a:r>
            <a:endParaRPr lang="en-US" sz="7200" b="1" dirty="0">
              <a:solidFill>
                <a:schemeClr val="bg1"/>
              </a:solidFill>
              <a:latin typeface="Times New Roman" panose="02020603050405020304" pitchFamily="18" charset="0"/>
              <a:cs typeface="Times New Roman" panose="02020603050405020304" pitchFamily="18" charset="0"/>
            </a:endParaRPr>
          </a:p>
          <a:p>
            <a:pPr algn="ctr"/>
            <a:r>
              <a:rPr lang="en-US" sz="7200" b="1" dirty="0" err="1">
                <a:solidFill>
                  <a:schemeClr val="bg1"/>
                </a:solidFill>
                <a:latin typeface="Times New Roman" panose="02020603050405020304" pitchFamily="18" charset="0"/>
                <a:cs typeface="Times New Roman" panose="02020603050405020304" pitchFamily="18" charset="0"/>
              </a:rPr>
              <a:t>Tổng</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kết</a:t>
            </a:r>
            <a:r>
              <a:rPr lang="en-US" sz="7200" b="1" dirty="0">
                <a:solidFill>
                  <a:schemeClr val="bg1"/>
                </a:solidFill>
                <a:latin typeface="Times New Roman" panose="02020603050405020304" pitchFamily="18" charset="0"/>
                <a:cs typeface="Times New Roman" panose="02020603050405020304" pitchFamily="18" charset="0"/>
              </a:rPr>
              <a:t> </a:t>
            </a:r>
          </a:p>
        </p:txBody>
      </p:sp>
      <p:sp>
        <p:nvSpPr>
          <p:cNvPr id="3" name="Oval 2"/>
          <p:cNvSpPr/>
          <p:nvPr/>
        </p:nvSpPr>
        <p:spPr>
          <a:xfrm>
            <a:off x="2752138"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0951876"/>
      </p:ext>
    </p:extLst>
  </p:cSld>
  <p:clrMapOvr>
    <a:masterClrMapping/>
  </p:clrMapOvr>
  <mc:AlternateContent xmlns:mc="http://schemas.openxmlformats.org/markup-compatibility/2006" xmlns:p14="http://schemas.microsoft.com/office/powerpoint/2010/main">
    <mc:Choice Requires="p14">
      <p:transition p14:dur="100">
        <p:cut/>
        <p:sndAc>
          <p:stSnd>
            <p:snd r:embed="rId2" name="applause.wav"/>
          </p:stSnd>
        </p:sndAc>
      </p:transition>
    </mc:Choice>
    <mc:Fallback xmlns="">
      <p:transition>
        <p:cut/>
        <p:sndAc>
          <p:stSnd>
            <p:snd r:embed="rId7" name="applause.wav"/>
          </p:stSnd>
        </p:sndAc>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6EBCC25A-C4AE-4786-9613-62CD574E7607}"/>
              </a:ext>
            </a:extLst>
          </p:cNvPr>
          <p:cNvSpPr/>
          <p:nvPr/>
        </p:nvSpPr>
        <p:spPr>
          <a:xfrm>
            <a:off x="1604864" y="195943"/>
            <a:ext cx="8789437" cy="8770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err="1">
                <a:solidFill>
                  <a:prstClr val="white"/>
                </a:solidFill>
                <a:latin typeface="Times New Roman" panose="02020603050405020304" pitchFamily="18" charset="0"/>
                <a:cs typeface="Times New Roman" panose="02020603050405020304" pitchFamily="18" charset="0"/>
              </a:rPr>
              <a:t>Thực</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hành</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làm</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đèn</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lồng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đón</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tết</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Trung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thu</a:t>
            </a:r>
            <a:r>
              <a:rPr lang="en-US" sz="3200" dirty="0">
                <a:solidFill>
                  <a:prstClr val="white"/>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37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5244" b="10434"/>
          <a:stretch>
            <a:fillRect/>
          </a:stretch>
        </p:blipFill>
        <p:spPr bwMode="auto">
          <a:xfrm>
            <a:off x="0" y="0"/>
            <a:ext cx="12199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rcRect t="35313" b="20813"/>
          <a:stretch>
            <a:fillRect/>
          </a:stretch>
        </p:blipFill>
        <p:spPr bwMode="auto">
          <a:xfrm>
            <a:off x="-7938" y="-136525"/>
            <a:ext cx="12207876"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a:spLocks noChangeArrowheads="1"/>
          </p:cNvSpPr>
          <p:nvPr/>
        </p:nvSpPr>
        <p:spPr bwMode="auto">
          <a:xfrm>
            <a:off x="527050" y="4214813"/>
            <a:ext cx="106029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gn="ctr" eaLnBrk="1" hangingPunct="1"/>
            <a:r>
              <a:rPr lang="en-US" altLang="zh-CN" sz="7200" b="1" dirty="0">
                <a:latin typeface="Times New Roman" panose="02020603050405020304" pitchFamily="18" charset="0"/>
                <a:ea typeface="字魂17号-萌趣果冻体"/>
                <a:cs typeface="Times New Roman" panose="02020603050405020304" pitchFamily="18" charset="0"/>
              </a:rPr>
              <a:t>Xin </a:t>
            </a:r>
            <a:r>
              <a:rPr lang="en-US" altLang="zh-CN" sz="7200" b="1" dirty="0" err="1">
                <a:latin typeface="Times New Roman" panose="02020603050405020304" pitchFamily="18" charset="0"/>
                <a:ea typeface="字魂17号-萌趣果冻体"/>
                <a:cs typeface="Times New Roman" panose="02020603050405020304" pitchFamily="18" charset="0"/>
              </a:rPr>
              <a:t>chào</a:t>
            </a:r>
            <a:r>
              <a:rPr lang="en-US" altLang="zh-CN" sz="7200" b="1" dirty="0">
                <a:latin typeface="Times New Roman" panose="02020603050405020304" pitchFamily="18" charset="0"/>
                <a:ea typeface="字魂17号-萌趣果冻体"/>
                <a:cs typeface="Times New Roman" panose="02020603050405020304" pitchFamily="18" charset="0"/>
              </a:rPr>
              <a:t> </a:t>
            </a:r>
            <a:r>
              <a:rPr lang="en-US" altLang="zh-CN" sz="7200" b="1" dirty="0" err="1">
                <a:latin typeface="Times New Roman" panose="02020603050405020304" pitchFamily="18" charset="0"/>
                <a:ea typeface="字魂17号-萌趣果冻体"/>
                <a:cs typeface="Times New Roman" panose="02020603050405020304" pitchFamily="18" charset="0"/>
              </a:rPr>
              <a:t>tất</a:t>
            </a:r>
            <a:r>
              <a:rPr lang="en-US" altLang="zh-CN" sz="7200" b="1" dirty="0">
                <a:latin typeface="Times New Roman" panose="02020603050405020304" pitchFamily="18" charset="0"/>
                <a:ea typeface="字魂17号-萌趣果冻体"/>
                <a:cs typeface="Times New Roman" panose="02020603050405020304" pitchFamily="18" charset="0"/>
              </a:rPr>
              <a:t> </a:t>
            </a:r>
            <a:r>
              <a:rPr lang="en-US" altLang="zh-CN" sz="7200" b="1" dirty="0" err="1">
                <a:latin typeface="Times New Roman" panose="02020603050405020304" pitchFamily="18" charset="0"/>
                <a:ea typeface="字魂17号-萌趣果冻体"/>
                <a:cs typeface="Times New Roman" panose="02020603050405020304" pitchFamily="18" charset="0"/>
              </a:rPr>
              <a:t>cả</a:t>
            </a:r>
            <a:r>
              <a:rPr lang="en-US" altLang="zh-CN" sz="7200" b="1" dirty="0">
                <a:latin typeface="Times New Roman" panose="02020603050405020304" pitchFamily="18" charset="0"/>
                <a:ea typeface="字魂17号-萌趣果冻体"/>
                <a:cs typeface="Times New Roman" panose="02020603050405020304" pitchFamily="18" charset="0"/>
              </a:rPr>
              <a:t> </a:t>
            </a:r>
            <a:r>
              <a:rPr lang="en-US" altLang="zh-CN" sz="7200" b="1" dirty="0" err="1">
                <a:latin typeface="Times New Roman" panose="02020603050405020304" pitchFamily="18" charset="0"/>
                <a:ea typeface="字魂17号-萌趣果冻体"/>
                <a:cs typeface="Times New Roman" panose="02020603050405020304" pitchFamily="18" charset="0"/>
              </a:rPr>
              <a:t>các</a:t>
            </a:r>
            <a:r>
              <a:rPr lang="en-US" altLang="zh-CN" sz="7200" b="1" dirty="0">
                <a:latin typeface="Times New Roman" panose="02020603050405020304" pitchFamily="18" charset="0"/>
                <a:ea typeface="字魂17号-萌趣果冻体"/>
                <a:cs typeface="Times New Roman" panose="02020603050405020304" pitchFamily="18" charset="0"/>
              </a:rPr>
              <a:t> con!</a:t>
            </a:r>
            <a:endParaRPr lang="zh-CN" altLang="en-US" sz="7200" b="1" dirty="0">
              <a:latin typeface="Times New Roman" panose="02020603050405020304" pitchFamily="18" charset="0"/>
              <a:ea typeface="字魂17号-萌趣果冻体"/>
              <a:cs typeface="Times New Roman" panose="02020603050405020304" pitchFamily="18" charset="0"/>
            </a:endParaRPr>
          </a:p>
        </p:txBody>
      </p:sp>
      <p:pic>
        <p:nvPicPr>
          <p:cNvPr id="6" name="Picture 2" descr="Kết nối tri thức với cuộc số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685505"/>
      </p:ext>
    </p:extLst>
  </p:cSld>
  <p:clrMapOvr>
    <a:masterClrMapping/>
  </p:clrMapOvr>
  <mc:AlternateContent xmlns:mc="http://schemas.openxmlformats.org/markup-compatibility/2006" xmlns:p14="http://schemas.microsoft.com/office/powerpoint/2010/main">
    <mc:Choice Requires="p14">
      <p:transition p14:dur="100">
        <p:cut/>
        <p:sndAc>
          <p:stSnd>
            <p:snd r:embed="rId2" name="applause.wav"/>
          </p:stSnd>
        </p:sndAc>
      </p:transition>
    </mc:Choice>
    <mc:Fallback xmlns="">
      <p:transition>
        <p:cut/>
        <p:sndAc>
          <p:stSnd>
            <p:snd r:embed="rId6" name="applause.wav"/>
          </p:st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941983" y="2279375"/>
            <a:ext cx="795204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a:solidFill>
                  <a:schemeClr val="bg1"/>
                </a:solidFill>
                <a:latin typeface="Times New Roman" panose="02020603050405020304" pitchFamily="18" charset="0"/>
                <a:cs typeface="Times New Roman" panose="02020603050405020304" pitchFamily="18" charset="0"/>
              </a:rPr>
              <a:t>HĐ</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về</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nhà</a:t>
            </a:r>
            <a:endParaRPr lang="en-US" sz="7200" b="1" dirty="0">
              <a:solidFill>
                <a:schemeClr val="bg1"/>
              </a:solidFill>
              <a:latin typeface="Times New Roman" panose="02020603050405020304" pitchFamily="18" charset="0"/>
              <a:cs typeface="Times New Roman" panose="02020603050405020304" pitchFamily="18" charset="0"/>
            </a:endParaRPr>
          </a:p>
        </p:txBody>
      </p:sp>
      <p:sp>
        <p:nvSpPr>
          <p:cNvPr id="3" name="Oval 2"/>
          <p:cNvSpPr/>
          <p:nvPr/>
        </p:nvSpPr>
        <p:spPr>
          <a:xfrm>
            <a:off x="1582737" y="2519211"/>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500141"/>
      </p:ext>
    </p:extLst>
  </p:cSld>
  <p:clrMapOvr>
    <a:masterClrMapping/>
  </p:clrMapOvr>
  <mc:AlternateContent xmlns:mc="http://schemas.openxmlformats.org/markup-compatibility/2006" xmlns:p14="http://schemas.microsoft.com/office/powerpoint/2010/main">
    <mc:Choice Requires="p14">
      <p:transition p14:dur="100">
        <p:cut/>
        <p:sndAc>
          <p:stSnd>
            <p:snd r:embed="rId2" name="applause.wav"/>
          </p:stSnd>
        </p:sndAc>
      </p:transition>
    </mc:Choice>
    <mc:Fallback xmlns="">
      <p:transition>
        <p:cut/>
        <p:sndAc>
          <p:stSnd>
            <p:snd r:embed="rId7" name="applause.wav"/>
          </p:stSnd>
        </p:sndAc>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5AD3E89-574F-4BFF-82D2-CF99A8D816FE}"/>
              </a:ext>
            </a:extLst>
          </p:cNvPr>
          <p:cNvSpPr txBox="1"/>
          <p:nvPr/>
        </p:nvSpPr>
        <p:spPr>
          <a:xfrm>
            <a:off x="2724151" y="447675"/>
            <a:ext cx="6915150" cy="1200329"/>
          </a:xfrm>
          <a:prstGeom prst="rect">
            <a:avLst/>
          </a:prstGeom>
          <a:noFill/>
        </p:spPr>
        <p:txBody>
          <a:bodyPr wrap="square" rtlCol="0">
            <a:spAutoFit/>
          </a:bodyPr>
          <a:lstStyle/>
          <a:p>
            <a:pPr lvl="0" algn="ctr">
              <a:defRPr/>
            </a:pPr>
            <a:r>
              <a:rPr lang="en-US" sz="3600" dirty="0" err="1">
                <a:solidFill>
                  <a:prstClr val="black"/>
                </a:solidFill>
                <a:latin typeface="Times New Roman" panose="02020603050405020304" pitchFamily="18" charset="0"/>
                <a:cs typeface="Times New Roman" panose="02020603050405020304" pitchFamily="18" charset="0"/>
              </a:rPr>
              <a:t>Thực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hiện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một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việc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để</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chuẩn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bị</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Tết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Trung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cùng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gia</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đình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mình</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6CA54DE9-A0D6-4D93-B2FC-CAA10628374A}"/>
              </a:ext>
            </a:extLst>
          </p:cNvPr>
          <p:cNvPicPr>
            <a:picLocks noChangeAspect="1"/>
          </p:cNvPicPr>
          <p:nvPr/>
        </p:nvPicPr>
        <p:blipFill>
          <a:blip r:embed="rId4"/>
          <a:stretch>
            <a:fillRect/>
          </a:stretch>
        </p:blipFill>
        <p:spPr>
          <a:xfrm>
            <a:off x="2864498" y="2102304"/>
            <a:ext cx="7053943" cy="3542716"/>
          </a:xfrm>
          <a:prstGeom prst="rect">
            <a:avLst/>
          </a:prstGeom>
        </p:spPr>
      </p:pic>
    </p:spTree>
    <p:extLst>
      <p:ext uri="{BB962C8B-B14F-4D97-AF65-F5344CB8AC3E}">
        <p14:creationId xmlns:p14="http://schemas.microsoft.com/office/powerpoint/2010/main" val="112292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rcRect l="10271" t="27847" r="5032" b="7510"/>
          <a:stretch>
            <a:fillRect/>
          </a:stretch>
        </p:blipFill>
        <p:spPr bwMode="auto">
          <a:xfrm>
            <a:off x="-141288" y="536575"/>
            <a:ext cx="13023851" cy="621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Box 9"/>
          <p:cNvSpPr txBox="1">
            <a:spLocks noChangeArrowheads="1"/>
          </p:cNvSpPr>
          <p:nvPr/>
        </p:nvSpPr>
        <p:spPr bwMode="auto">
          <a:xfrm>
            <a:off x="3517105" y="3886886"/>
            <a:ext cx="57070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b="1">
                <a:solidFill>
                  <a:schemeClr val="tx1"/>
                </a:solidFill>
                <a:latin typeface=".VnAvant" panose="020B7200000000000000" pitchFamily="34" charset="0"/>
                <a:ea typeface="SimSun" panose="02010600030101010101" pitchFamily="2" charset="-122"/>
              </a:defRPr>
            </a:lvl1pPr>
            <a:lvl2pPr marL="742950" indent="-285750" defTabSz="457200">
              <a:defRPr b="1">
                <a:solidFill>
                  <a:schemeClr val="tx1"/>
                </a:solidFill>
                <a:latin typeface=".VnAvant" panose="020B7200000000000000" pitchFamily="34" charset="0"/>
                <a:ea typeface="SimSun" panose="02010600030101010101" pitchFamily="2" charset="-122"/>
              </a:defRPr>
            </a:lvl2pPr>
            <a:lvl3pPr marL="1143000" indent="-228600" defTabSz="457200">
              <a:defRPr b="1">
                <a:solidFill>
                  <a:schemeClr val="tx1"/>
                </a:solidFill>
                <a:latin typeface=".VnAvant" panose="020B7200000000000000" pitchFamily="34" charset="0"/>
                <a:ea typeface="SimSun" panose="02010600030101010101" pitchFamily="2" charset="-122"/>
              </a:defRPr>
            </a:lvl3pPr>
            <a:lvl4pPr marL="1600200" indent="-228600" defTabSz="457200">
              <a:defRPr b="1">
                <a:solidFill>
                  <a:schemeClr val="tx1"/>
                </a:solidFill>
                <a:latin typeface=".VnAvant" panose="020B7200000000000000" pitchFamily="34" charset="0"/>
                <a:ea typeface="SimSun" panose="02010600030101010101" pitchFamily="2" charset="-122"/>
              </a:defRPr>
            </a:lvl4pPr>
            <a:lvl5pPr marL="2057400" indent="-228600" defTabSz="457200">
              <a:defRPr b="1">
                <a:solidFill>
                  <a:schemeClr val="tx1"/>
                </a:solidFill>
                <a:latin typeface=".VnAvant" panose="020B7200000000000000" pitchFamily="34" charset="0"/>
                <a:ea typeface="SimSun" panose="02010600030101010101" pitchFamily="2" charset="-122"/>
              </a:defRPr>
            </a:lvl5pPr>
            <a:lvl6pPr marL="25146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6pPr>
            <a:lvl7pPr marL="29718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7pPr>
            <a:lvl8pPr marL="34290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8pPr>
            <a:lvl9pPr marL="38862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9pPr>
          </a:lstStyle>
          <a:p>
            <a:pPr eaLnBrk="1" hangingPunct="1"/>
            <a:r>
              <a:rPr lang="en-US" sz="6600" dirty="0" err="1">
                <a:solidFill>
                  <a:schemeClr val="bg1"/>
                </a:solidFill>
                <a:latin typeface="Times New Roman" panose="02020603050405020304" pitchFamily="18" charset="0"/>
                <a:cs typeface="Times New Roman" panose="02020603050405020304" pitchFamily="18" charset="0"/>
              </a:rPr>
              <a:t>HẸN</a:t>
            </a:r>
            <a:r>
              <a:rPr lang="en-US" sz="6600" dirty="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GẶP</a:t>
            </a:r>
            <a:r>
              <a:rPr lang="en-US" sz="6600" dirty="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LẠI</a:t>
            </a:r>
            <a:endParaRPr lang="en-US" sz="6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95287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105" t="2331" r="1" b="53511"/>
          <a:stretch>
            <a:fillRect/>
          </a:stretch>
        </p:blipFill>
        <p:spPr>
          <a:xfrm>
            <a:off x="0" y="0"/>
            <a:ext cx="12192000" cy="6852456"/>
          </a:xfrm>
          <a:prstGeom prst="rect">
            <a:avLst/>
          </a:prstGeom>
          <a:ln>
            <a:noFill/>
          </a:ln>
          <a:effectLst>
            <a:softEdge rad="112500"/>
          </a:effectLst>
        </p:spPr>
      </p:pic>
      <p:sp>
        <p:nvSpPr>
          <p:cNvPr id="24" name="Rectangle 23"/>
          <p:cNvSpPr/>
          <p:nvPr/>
        </p:nvSpPr>
        <p:spPr>
          <a:xfrm>
            <a:off x="2341699" y="1928040"/>
            <a:ext cx="77147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Trò</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Chơi</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Kéo</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Co</a:t>
            </a: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6261202" y="-609600"/>
            <a:ext cx="609600" cy="609600"/>
          </a:xfrm>
          <a:prstGeom prst="rect">
            <a:avLst/>
          </a:prstGeom>
        </p:spPr>
      </p:pic>
      <p:pic>
        <p:nvPicPr>
          <p:cNvPr id="29" name="9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a:fillRect/>
          </a:stretch>
        </p:blipFill>
        <p:spPr>
          <a:xfrm>
            <a:off x="-68240" y="0"/>
            <a:ext cx="12260240" cy="6852456"/>
          </a:xfrm>
          <a:prstGeom prst="rect">
            <a:avLst/>
          </a:prstGeom>
          <a:ln>
            <a:noFill/>
          </a:ln>
          <a:effectLst>
            <a:softEdge rad="112500"/>
          </a:effectLst>
        </p:spPr>
      </p:pic>
      <p:pic>
        <p:nvPicPr>
          <p:cNvPr id="26"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3327" y="4453039"/>
            <a:ext cx="8042674" cy="2286098"/>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6261202" y="-609600"/>
            <a:ext cx="609600" cy="609600"/>
          </a:xfrm>
          <a:prstGeom prst="rect">
            <a:avLst/>
          </a:prstGeom>
        </p:spPr>
      </p:pic>
      <p:sp>
        <p:nvSpPr>
          <p:cNvPr id="2" name="Rounded Rectangle 1"/>
          <p:cNvSpPr/>
          <p:nvPr/>
        </p:nvSpPr>
        <p:spPr>
          <a:xfrm>
            <a:off x="503295" y="281089"/>
            <a:ext cx="11182350" cy="3867150"/>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Cách</a:t>
            </a:r>
            <a:r>
              <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chơi</a:t>
            </a:r>
            <a:endPar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sinh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để</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kéo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Mỗi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gian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quy</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định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Trường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hợp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hai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coi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như</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hòa</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tính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Kết</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thúc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trò</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với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chiến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533401" y="2436406"/>
            <a:ext cx="5353380"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A.Tết</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trông</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trăng</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5" name="C"/>
          <p:cNvSpPr/>
          <p:nvPr/>
        </p:nvSpPr>
        <p:spPr>
          <a:xfrm>
            <a:off x="6094470" y="2436406"/>
            <a:ext cx="5552756"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C.Tết</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nguyên</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đán</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6" name="B"/>
          <p:cNvSpPr/>
          <p:nvPr/>
        </p:nvSpPr>
        <p:spPr>
          <a:xfrm>
            <a:off x="533401" y="34318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B.Tết</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thiếu</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nhi</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7" name="D"/>
          <p:cNvSpPr/>
          <p:nvPr/>
        </p:nvSpPr>
        <p:spPr>
          <a:xfrm>
            <a:off x="6176780" y="3431827"/>
            <a:ext cx="547044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D.Tết</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hàn</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thực</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71" name="Rectangle 70"/>
          <p:cNvSpPr/>
          <p:nvPr/>
        </p:nvSpPr>
        <p:spPr>
          <a:xfrm>
            <a:off x="1392501" y="764249"/>
            <a:ext cx="9371348" cy="769441"/>
          </a:xfrm>
          <a:prstGeom prst="rect">
            <a:avLst/>
          </a:prstGeom>
          <a:noFill/>
        </p:spPr>
        <p:txBody>
          <a:bodyPr wrap="none" lIns="91440" tIns="45720" rIns="91440" bIns="45720">
            <a:spAutoFit/>
          </a:bodyPr>
          <a:lstStyle/>
          <a:p>
            <a:pPr lvl="0" algn="ctr">
              <a:defRPr/>
            </a:pPr>
            <a:r>
              <a:rPr lang="en-US" sz="4400" dirty="0" err="1">
                <a:ln w="0"/>
                <a:solidFill>
                  <a:srgbClr val="002060"/>
                </a:solidFill>
                <a:latin typeface="Times New Roman" panose="02020603050405020304" pitchFamily="18" charset="0"/>
                <a:cs typeface="Times New Roman" panose="02020603050405020304" pitchFamily="18" charset="0"/>
              </a:rPr>
              <a:t>Tết</a:t>
            </a:r>
            <a:r>
              <a:rPr lang="en-US" sz="4400" dirty="0">
                <a:ln w="0"/>
                <a:solidFill>
                  <a:srgbClr val="002060"/>
                </a:solidFill>
                <a:latin typeface="Times New Roman" panose="02020603050405020304" pitchFamily="18" charset="0"/>
                <a:cs typeface="Times New Roman" panose="02020603050405020304" pitchFamily="18" charset="0"/>
              </a:rPr>
              <a:t> </a:t>
            </a:r>
            <a:r>
              <a:rPr lang="en-US" sz="4400" dirty="0" err="1">
                <a:ln w="0"/>
                <a:solidFill>
                  <a:srgbClr val="002060"/>
                </a:solidFill>
                <a:latin typeface="Times New Roman" panose="02020603050405020304" pitchFamily="18" charset="0"/>
                <a:cs typeface="Times New Roman" panose="02020603050405020304" pitchFamily="18" charset="0"/>
              </a:rPr>
              <a:t>Trung</a:t>
            </a:r>
            <a:r>
              <a:rPr lang="en-US" sz="4400" dirty="0">
                <a:ln w="0"/>
                <a:solidFill>
                  <a:srgbClr val="002060"/>
                </a:solidFill>
                <a:latin typeface="Times New Roman" panose="02020603050405020304" pitchFamily="18" charset="0"/>
                <a:cs typeface="Times New Roman" panose="02020603050405020304" pitchFamily="18" charset="0"/>
              </a:rPr>
              <a:t> Thu </a:t>
            </a:r>
            <a:r>
              <a:rPr lang="en-US" sz="4400" dirty="0" err="1">
                <a:ln w="0"/>
                <a:solidFill>
                  <a:srgbClr val="002060"/>
                </a:solidFill>
                <a:latin typeface="Times New Roman" panose="02020603050405020304" pitchFamily="18" charset="0"/>
                <a:cs typeface="Times New Roman" panose="02020603050405020304" pitchFamily="18" charset="0"/>
              </a:rPr>
              <a:t>còn</a:t>
            </a:r>
            <a:r>
              <a:rPr lang="en-US" sz="4400" dirty="0">
                <a:ln w="0"/>
                <a:solidFill>
                  <a:srgbClr val="002060"/>
                </a:solidFill>
                <a:latin typeface="Times New Roman" panose="02020603050405020304" pitchFamily="18" charset="0"/>
                <a:cs typeface="Times New Roman" panose="02020603050405020304" pitchFamily="18" charset="0"/>
              </a:rPr>
              <a:t> </a:t>
            </a:r>
            <a:r>
              <a:rPr lang="en-US" sz="4400" dirty="0" err="1">
                <a:ln w="0"/>
                <a:solidFill>
                  <a:srgbClr val="002060"/>
                </a:solidFill>
                <a:latin typeface="Times New Roman" panose="02020603050405020304" pitchFamily="18" charset="0"/>
                <a:cs typeface="Times New Roman" panose="02020603050405020304" pitchFamily="18" charset="0"/>
              </a:rPr>
              <a:t>có</a:t>
            </a:r>
            <a:r>
              <a:rPr lang="en-US" sz="4400" dirty="0">
                <a:ln w="0"/>
                <a:solidFill>
                  <a:srgbClr val="002060"/>
                </a:solidFill>
                <a:latin typeface="Times New Roman" panose="02020603050405020304" pitchFamily="18" charset="0"/>
                <a:cs typeface="Times New Roman" panose="02020603050405020304" pitchFamily="18" charset="0"/>
              </a:rPr>
              <a:t> </a:t>
            </a:r>
            <a:r>
              <a:rPr lang="en-US" sz="4400" dirty="0" err="1">
                <a:ln w="0"/>
                <a:solidFill>
                  <a:srgbClr val="002060"/>
                </a:solidFill>
                <a:latin typeface="Times New Roman" panose="02020603050405020304" pitchFamily="18" charset="0"/>
                <a:cs typeface="Times New Roman" panose="02020603050405020304" pitchFamily="18" charset="0"/>
              </a:rPr>
              <a:t>tên</a:t>
            </a:r>
            <a:r>
              <a:rPr lang="en-US" sz="4400" dirty="0">
                <a:ln w="0"/>
                <a:solidFill>
                  <a:srgbClr val="002060"/>
                </a:solidFill>
                <a:latin typeface="Times New Roman" panose="02020603050405020304" pitchFamily="18" charset="0"/>
                <a:cs typeface="Times New Roman" panose="02020603050405020304" pitchFamily="18" charset="0"/>
              </a:rPr>
              <a:t> </a:t>
            </a:r>
            <a:r>
              <a:rPr lang="en-US" sz="4400" dirty="0" err="1">
                <a:ln w="0"/>
                <a:solidFill>
                  <a:srgbClr val="002060"/>
                </a:solidFill>
                <a:latin typeface="Times New Roman" panose="02020603050405020304" pitchFamily="18" charset="0"/>
                <a:cs typeface="Times New Roman" panose="02020603050405020304" pitchFamily="18" charset="0"/>
              </a:rPr>
              <a:t>gọi</a:t>
            </a:r>
            <a:r>
              <a:rPr lang="en-US" sz="4400" dirty="0">
                <a:ln w="0"/>
                <a:solidFill>
                  <a:srgbClr val="002060"/>
                </a:solidFill>
                <a:latin typeface="Times New Roman" panose="02020603050405020304" pitchFamily="18" charset="0"/>
                <a:cs typeface="Times New Roman" panose="02020603050405020304" pitchFamily="18" charset="0"/>
              </a:rPr>
              <a:t> </a:t>
            </a:r>
            <a:r>
              <a:rPr lang="en-US" sz="4400" dirty="0" err="1">
                <a:ln w="0"/>
                <a:solidFill>
                  <a:srgbClr val="002060"/>
                </a:solidFill>
                <a:latin typeface="Times New Roman" panose="02020603050405020304" pitchFamily="18" charset="0"/>
                <a:cs typeface="Times New Roman" panose="02020603050405020304" pitchFamily="18" charset="0"/>
              </a:rPr>
              <a:t>khác</a:t>
            </a:r>
            <a:r>
              <a:rPr lang="en-US" sz="4400" dirty="0">
                <a:ln w="0"/>
                <a:solidFill>
                  <a:srgbClr val="002060"/>
                </a:solidFill>
                <a:latin typeface="Times New Roman" panose="02020603050405020304" pitchFamily="18" charset="0"/>
                <a:cs typeface="Times New Roman" panose="02020603050405020304" pitchFamily="18" charset="0"/>
              </a:rPr>
              <a:t> </a:t>
            </a:r>
            <a:r>
              <a:rPr lang="en-US" sz="4400" dirty="0" err="1">
                <a:ln w="0"/>
                <a:solidFill>
                  <a:srgbClr val="002060"/>
                </a:solidFill>
                <a:latin typeface="Times New Roman" panose="02020603050405020304" pitchFamily="18" charset="0"/>
                <a:cs typeface="Times New Roman" panose="02020603050405020304" pitchFamily="18" charset="0"/>
              </a:rPr>
              <a:t>là</a:t>
            </a:r>
            <a:r>
              <a:rPr lang="en-US" sz="4400" dirty="0">
                <a:ln w="0"/>
                <a:solidFill>
                  <a:srgbClr val="002060"/>
                </a:solidFill>
                <a:latin typeface="Times New Roman" panose="02020603050405020304" pitchFamily="18" charset="0"/>
                <a:cs typeface="Times New Roman" panose="02020603050405020304" pitchFamily="18" charset="0"/>
              </a:rPr>
              <a:t> </a:t>
            </a:r>
            <a:r>
              <a:rPr lang="en-US" sz="4400" dirty="0" err="1">
                <a:ln w="0"/>
                <a:solidFill>
                  <a:srgbClr val="002060"/>
                </a:solidFill>
                <a:latin typeface="Times New Roman" panose="02020603050405020304" pitchFamily="18" charset="0"/>
                <a:cs typeface="Times New Roman" panose="02020603050405020304" pitchFamily="18" charset="0"/>
              </a:rPr>
              <a:t>gì</a:t>
            </a:r>
            <a:r>
              <a:rPr lang="en-US" sz="4400" dirty="0">
                <a:ln w="0"/>
                <a:solidFill>
                  <a:srgbClr val="002060"/>
                </a:solidFill>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endParaRP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542568" y="3464950"/>
            <a:ext cx="5353380" cy="80414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B. </a:t>
            </a:r>
            <a:r>
              <a:rPr lang="en-US" sz="3600" b="1" dirty="0" err="1">
                <a:solidFill>
                  <a:srgbClr val="FFFF00"/>
                </a:solidFill>
                <a:latin typeface="Times New Roman" panose="02020603050405020304" pitchFamily="18" charset="0"/>
                <a:cs typeface="Times New Roman" panose="02020603050405020304" pitchFamily="18" charset="0"/>
              </a:rPr>
              <a:t>Trung</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Quốc</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5" name="C"/>
          <p:cNvSpPr/>
          <p:nvPr/>
        </p:nvSpPr>
        <p:spPr>
          <a:xfrm>
            <a:off x="6094470" y="2436406"/>
            <a:ext cx="5552756" cy="820261"/>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C.Việt</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Nam</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6" name="B"/>
          <p:cNvSpPr/>
          <p:nvPr/>
        </p:nvSpPr>
        <p:spPr>
          <a:xfrm>
            <a:off x="584350" y="24695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A.</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mn-ea"/>
              </a:rPr>
              <a:t>Hàn</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mn-ea"/>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mn-ea"/>
              </a:rPr>
              <a:t>Quốc</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7" name="D"/>
          <p:cNvSpPr/>
          <p:nvPr/>
        </p:nvSpPr>
        <p:spPr>
          <a:xfrm>
            <a:off x="6176780" y="3431827"/>
            <a:ext cx="547044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D.Nhật</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Bản</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71" name="Rectangle 70"/>
          <p:cNvSpPr/>
          <p:nvPr/>
        </p:nvSpPr>
        <p:spPr>
          <a:xfrm>
            <a:off x="1850158" y="764249"/>
            <a:ext cx="8456033" cy="769441"/>
          </a:xfrm>
          <a:prstGeom prst="rect">
            <a:avLst/>
          </a:prstGeom>
          <a:noFill/>
        </p:spPr>
        <p:txBody>
          <a:bodyPr wrap="none" lIns="91440" tIns="45720" rIns="91440" bIns="45720">
            <a:spAutoFit/>
          </a:bodyPr>
          <a:lstStyle/>
          <a:p>
            <a:pPr lvl="0" algn="ctr">
              <a:defRPr/>
            </a:pPr>
            <a:r>
              <a:rPr lang="en-US" sz="4400">
                <a:ln w="0"/>
                <a:solidFill>
                  <a:srgbClr val="002060"/>
                </a:solidFill>
                <a:latin typeface="Times New Roman" panose="02020603050405020304" pitchFamily="18" charset="0"/>
                <a:cs typeface="Times New Roman" panose="02020603050405020304" pitchFamily="18" charset="0"/>
              </a:rPr>
              <a:t>Tết Trung Thu có nguồn gốc từ đâu?</a:t>
            </a:r>
            <a:endPar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endParaRP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6078174" y="2420927"/>
            <a:ext cx="5353380"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600" b="1" dirty="0">
                <a:solidFill>
                  <a:srgbClr val="FFFF00"/>
                </a:solidFill>
                <a:latin typeface="Times New Roman" panose="02020603050405020304" pitchFamily="18" charset="0"/>
                <a:cs typeface="Times New Roman" panose="02020603050405020304" pitchFamily="18" charset="0"/>
              </a:rPr>
              <a:t>C. </a:t>
            </a:r>
            <a:r>
              <a:rPr lang="en-US" sz="3600" b="1" dirty="0" err="1">
                <a:solidFill>
                  <a:srgbClr val="FFFF00"/>
                </a:solidFill>
                <a:latin typeface="Times New Roman" panose="02020603050405020304" pitchFamily="18" charset="0"/>
                <a:cs typeface="Times New Roman" panose="02020603050405020304" pitchFamily="18" charset="0"/>
              </a:rPr>
              <a:t>Chú</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Cuội</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và</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chị</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Hằng</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5" name="C"/>
          <p:cNvSpPr/>
          <p:nvPr/>
        </p:nvSpPr>
        <p:spPr>
          <a:xfrm>
            <a:off x="6209236" y="3431826"/>
            <a:ext cx="5222318"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D.</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Chú</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Tễu</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và</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chị</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Hằng</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6" name="B"/>
          <p:cNvSpPr/>
          <p:nvPr/>
        </p:nvSpPr>
        <p:spPr>
          <a:xfrm>
            <a:off x="584350" y="24695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300" b="1" dirty="0">
                <a:solidFill>
                  <a:srgbClr val="FFFF00"/>
                </a:solidFill>
                <a:latin typeface="Times New Roman" panose="02020603050405020304" pitchFamily="18" charset="0"/>
                <a:cs typeface="Times New Roman" panose="02020603050405020304" pitchFamily="18" charset="0"/>
              </a:rPr>
              <a:t>A. </a:t>
            </a:r>
            <a:r>
              <a:rPr lang="en-US" sz="3300" b="1" dirty="0" err="1">
                <a:solidFill>
                  <a:srgbClr val="FFFF00"/>
                </a:solidFill>
                <a:latin typeface="Times New Roman" panose="02020603050405020304" pitchFamily="18" charset="0"/>
                <a:cs typeface="Times New Roman" panose="02020603050405020304" pitchFamily="18" charset="0"/>
              </a:rPr>
              <a:t>Chị</a:t>
            </a:r>
            <a:r>
              <a:rPr lang="en-US" sz="3300" b="1" dirty="0">
                <a:solidFill>
                  <a:srgbClr val="FFFF00"/>
                </a:solidFill>
                <a:latin typeface="Times New Roman" panose="02020603050405020304" pitchFamily="18" charset="0"/>
                <a:cs typeface="Times New Roman" panose="02020603050405020304" pitchFamily="18" charset="0"/>
              </a:rPr>
              <a:t> </a:t>
            </a:r>
            <a:r>
              <a:rPr lang="en-US" sz="3300" b="1" dirty="0" err="1">
                <a:solidFill>
                  <a:srgbClr val="FFFF00"/>
                </a:solidFill>
                <a:latin typeface="Times New Roman" panose="02020603050405020304" pitchFamily="18" charset="0"/>
                <a:cs typeface="Times New Roman" panose="02020603050405020304" pitchFamily="18" charset="0"/>
              </a:rPr>
              <a:t>Hằng</a:t>
            </a:r>
            <a:r>
              <a:rPr lang="en-US" sz="3300" b="1" dirty="0">
                <a:solidFill>
                  <a:srgbClr val="FFFF00"/>
                </a:solidFill>
                <a:latin typeface="Times New Roman" panose="02020603050405020304" pitchFamily="18" charset="0"/>
                <a:cs typeface="Times New Roman" panose="02020603050405020304" pitchFamily="18" charset="0"/>
              </a:rPr>
              <a:t> </a:t>
            </a:r>
            <a:r>
              <a:rPr lang="en-US" sz="3300" b="1" dirty="0" err="1">
                <a:solidFill>
                  <a:srgbClr val="FFFF00"/>
                </a:solidFill>
                <a:latin typeface="Times New Roman" panose="02020603050405020304" pitchFamily="18" charset="0"/>
                <a:cs typeface="Times New Roman" panose="02020603050405020304" pitchFamily="18" charset="0"/>
              </a:rPr>
              <a:t>và</a:t>
            </a:r>
            <a:r>
              <a:rPr lang="en-US" sz="3300" b="1" dirty="0">
                <a:solidFill>
                  <a:srgbClr val="FFFF00"/>
                </a:solidFill>
                <a:latin typeface="Times New Roman" panose="02020603050405020304" pitchFamily="18" charset="0"/>
                <a:cs typeface="Times New Roman" panose="02020603050405020304" pitchFamily="18" charset="0"/>
              </a:rPr>
              <a:t> </a:t>
            </a:r>
            <a:r>
              <a:rPr lang="en-US" sz="3300" b="1" dirty="0" err="1">
                <a:solidFill>
                  <a:srgbClr val="FFFF00"/>
                </a:solidFill>
                <a:latin typeface="Times New Roman" panose="02020603050405020304" pitchFamily="18" charset="0"/>
                <a:cs typeface="Times New Roman" panose="02020603050405020304" pitchFamily="18" charset="0"/>
              </a:rPr>
              <a:t>Thỏ</a:t>
            </a:r>
            <a:r>
              <a:rPr lang="en-US" sz="3300" b="1" dirty="0">
                <a:solidFill>
                  <a:srgbClr val="FFFF00"/>
                </a:solidFill>
                <a:latin typeface="Times New Roman" panose="02020603050405020304" pitchFamily="18" charset="0"/>
                <a:cs typeface="Times New Roman" panose="02020603050405020304" pitchFamily="18" charset="0"/>
              </a:rPr>
              <a:t> </a:t>
            </a:r>
            <a:r>
              <a:rPr lang="en-US" sz="3300" b="1" dirty="0" err="1">
                <a:solidFill>
                  <a:srgbClr val="FFFF00"/>
                </a:solidFill>
                <a:latin typeface="Times New Roman" panose="02020603050405020304" pitchFamily="18" charset="0"/>
                <a:cs typeface="Times New Roman" panose="02020603050405020304" pitchFamily="18" charset="0"/>
              </a:rPr>
              <a:t>ngọc</a:t>
            </a:r>
            <a:endParaRPr kumimoji="0" lang="en-US" sz="33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7" name="D"/>
          <p:cNvSpPr/>
          <p:nvPr/>
        </p:nvSpPr>
        <p:spPr>
          <a:xfrm>
            <a:off x="584351" y="3431827"/>
            <a:ext cx="533290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3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B</a:t>
            </a:r>
            <a:r>
              <a:rPr lang="en-US" sz="3300" b="1" dirty="0">
                <a:solidFill>
                  <a:srgbClr val="FFFF00"/>
                </a:solidFill>
                <a:latin typeface="Times New Roman" panose="02020603050405020304" pitchFamily="18" charset="0"/>
                <a:cs typeface="Times New Roman" panose="02020603050405020304" pitchFamily="18" charset="0"/>
              </a:rPr>
              <a:t>. </a:t>
            </a:r>
            <a:r>
              <a:rPr lang="en-US" sz="3300" b="1" dirty="0" err="1">
                <a:solidFill>
                  <a:srgbClr val="FFFF00"/>
                </a:solidFill>
                <a:latin typeface="Times New Roman" panose="02020603050405020304" pitchFamily="18" charset="0"/>
                <a:cs typeface="Times New Roman" panose="02020603050405020304" pitchFamily="18" charset="0"/>
              </a:rPr>
              <a:t>Chú</a:t>
            </a:r>
            <a:r>
              <a:rPr lang="en-US" sz="3300" b="1" dirty="0">
                <a:solidFill>
                  <a:srgbClr val="FFFF00"/>
                </a:solidFill>
                <a:latin typeface="Times New Roman" panose="02020603050405020304" pitchFamily="18" charset="0"/>
                <a:cs typeface="Times New Roman" panose="02020603050405020304" pitchFamily="18" charset="0"/>
              </a:rPr>
              <a:t> </a:t>
            </a:r>
            <a:r>
              <a:rPr lang="en-US" sz="3300" b="1" dirty="0" err="1">
                <a:solidFill>
                  <a:srgbClr val="FFFF00"/>
                </a:solidFill>
                <a:latin typeface="Times New Roman" panose="02020603050405020304" pitchFamily="18" charset="0"/>
                <a:cs typeface="Times New Roman" panose="02020603050405020304" pitchFamily="18" charset="0"/>
              </a:rPr>
              <a:t>Cuội</a:t>
            </a:r>
            <a:r>
              <a:rPr lang="en-US" sz="3300" b="1" dirty="0">
                <a:solidFill>
                  <a:srgbClr val="FFFF00"/>
                </a:solidFill>
                <a:latin typeface="Times New Roman" panose="02020603050405020304" pitchFamily="18" charset="0"/>
                <a:cs typeface="Times New Roman" panose="02020603050405020304" pitchFamily="18" charset="0"/>
              </a:rPr>
              <a:t> </a:t>
            </a:r>
            <a:r>
              <a:rPr lang="en-US" sz="3300" b="1" dirty="0" err="1">
                <a:solidFill>
                  <a:srgbClr val="FFFF00"/>
                </a:solidFill>
                <a:latin typeface="Times New Roman" panose="02020603050405020304" pitchFamily="18" charset="0"/>
                <a:cs typeface="Times New Roman" panose="02020603050405020304" pitchFamily="18" charset="0"/>
              </a:rPr>
              <a:t>và</a:t>
            </a:r>
            <a:r>
              <a:rPr lang="en-US" sz="3300" b="1" dirty="0">
                <a:solidFill>
                  <a:srgbClr val="FFFF00"/>
                </a:solidFill>
                <a:latin typeface="Times New Roman" panose="02020603050405020304" pitchFamily="18" charset="0"/>
                <a:cs typeface="Times New Roman" panose="02020603050405020304" pitchFamily="18" charset="0"/>
              </a:rPr>
              <a:t> </a:t>
            </a:r>
            <a:r>
              <a:rPr lang="en-US" sz="3300" b="1" dirty="0" err="1">
                <a:solidFill>
                  <a:srgbClr val="FFFF00"/>
                </a:solidFill>
                <a:latin typeface="Times New Roman" panose="02020603050405020304" pitchFamily="18" charset="0"/>
                <a:cs typeface="Times New Roman" panose="02020603050405020304" pitchFamily="18" charset="0"/>
              </a:rPr>
              <a:t>Thỏ</a:t>
            </a:r>
            <a:r>
              <a:rPr lang="en-US" sz="3300" b="1" dirty="0">
                <a:solidFill>
                  <a:srgbClr val="FFFF00"/>
                </a:solidFill>
                <a:latin typeface="Times New Roman" panose="02020603050405020304" pitchFamily="18" charset="0"/>
                <a:cs typeface="Times New Roman" panose="02020603050405020304" pitchFamily="18" charset="0"/>
              </a:rPr>
              <a:t> </a:t>
            </a:r>
            <a:r>
              <a:rPr lang="en-US" sz="3300" b="1" dirty="0" err="1">
                <a:solidFill>
                  <a:srgbClr val="FFFF00"/>
                </a:solidFill>
                <a:latin typeface="Times New Roman" panose="02020603050405020304" pitchFamily="18" charset="0"/>
                <a:cs typeface="Times New Roman" panose="02020603050405020304" pitchFamily="18" charset="0"/>
              </a:rPr>
              <a:t>Ngọc</a:t>
            </a:r>
            <a:endParaRPr kumimoji="0" lang="en-US" sz="33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71" name="Rectangle 70"/>
          <p:cNvSpPr/>
          <p:nvPr/>
        </p:nvSpPr>
        <p:spPr>
          <a:xfrm>
            <a:off x="2057682" y="764249"/>
            <a:ext cx="8040984" cy="1446550"/>
          </a:xfrm>
          <a:prstGeom prst="rect">
            <a:avLst/>
          </a:prstGeom>
          <a:noFill/>
        </p:spPr>
        <p:txBody>
          <a:bodyPr wrap="none" lIns="91440" tIns="45720" rIns="91440" bIns="45720">
            <a:spAutoFit/>
          </a:bodyPr>
          <a:lstStyle/>
          <a:p>
            <a:pPr lvl="0" algn="ctr">
              <a:defRPr/>
            </a:pPr>
            <a:r>
              <a:rPr lang="vi-VN" sz="4400" dirty="0">
                <a:ln w="0"/>
                <a:solidFill>
                  <a:srgbClr val="002060"/>
                </a:solidFill>
                <a:latin typeface="Times New Roman" panose="02020603050405020304" pitchFamily="18" charset="0"/>
                <a:cs typeface="Times New Roman" panose="02020603050405020304" pitchFamily="18" charset="0"/>
              </a:rPr>
              <a:t>Hai nhân vật được nhắc đến nhiều </a:t>
            </a:r>
            <a:endParaRPr lang="en-US" sz="4400" dirty="0">
              <a:ln w="0"/>
              <a:solidFill>
                <a:srgbClr val="002060"/>
              </a:solidFill>
              <a:latin typeface="Times New Roman" panose="02020603050405020304" pitchFamily="18" charset="0"/>
              <a:cs typeface="Times New Roman" panose="02020603050405020304" pitchFamily="18" charset="0"/>
            </a:endParaRPr>
          </a:p>
          <a:p>
            <a:pPr lvl="0" algn="ctr">
              <a:defRPr/>
            </a:pPr>
            <a:r>
              <a:rPr lang="vi-VN" sz="4400" dirty="0">
                <a:ln w="0"/>
                <a:solidFill>
                  <a:srgbClr val="002060"/>
                </a:solidFill>
                <a:latin typeface="Times New Roman" panose="02020603050405020304" pitchFamily="18" charset="0"/>
                <a:cs typeface="Times New Roman" panose="02020603050405020304" pitchFamily="18" charset="0"/>
              </a:rPr>
              <a:t>trong ngày Tết Trung Thu là ai?</a:t>
            </a:r>
            <a:endPar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endParaRP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5C5ADEC-6990-4A60-A911-AF43793CC623}"/>
              </a:ext>
            </a:extLst>
          </p:cNvPr>
          <p:cNvSpPr txBox="1"/>
          <p:nvPr/>
        </p:nvSpPr>
        <p:spPr>
          <a:xfrm>
            <a:off x="3457212" y="1980373"/>
            <a:ext cx="66301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Chủ</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đề</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Khám</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phá</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bản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thân</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B02159CF-4103-4BB3-8ACC-8620386BE786}"/>
              </a:ext>
            </a:extLst>
          </p:cNvPr>
          <p:cNvSpPr/>
          <p:nvPr/>
        </p:nvSpPr>
        <p:spPr>
          <a:xfrm>
            <a:off x="3053249" y="3429000"/>
            <a:ext cx="7438063" cy="923330"/>
          </a:xfrm>
          <a:prstGeom prst="rect">
            <a:avLst/>
          </a:prstGeom>
          <a:noFill/>
        </p:spPr>
        <p:txBody>
          <a:bodyPr wrap="none" lIns="91440" tIns="45720" rIns="91440" bIns="45720">
            <a:spAutoFit/>
          </a:bodyPr>
          <a:lstStyle/>
          <a:p>
            <a:pPr algn="ctr"/>
            <a:r>
              <a:rPr lang="en-US" sz="54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Bài</a:t>
            </a: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5: </a:t>
            </a:r>
            <a:r>
              <a:rPr lang="en-US" sz="54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Vui</a:t>
            </a: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54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Tết</a:t>
            </a: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54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Trung</a:t>
            </a: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54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thu</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9830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B8EC15B-2351-4D7E-8AEC-DE4C0639432E}"/>
              </a:ext>
            </a:extLst>
          </p:cNvPr>
          <p:cNvSpPr txBox="1"/>
          <p:nvPr/>
        </p:nvSpPr>
        <p:spPr>
          <a:xfrm>
            <a:off x="3486150" y="1809750"/>
            <a:ext cx="5362575"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Mục</a:t>
            </a:r>
            <a:r>
              <a:rPr kumimoji="0" lang="en-US" sz="50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tiêu</a:t>
            </a:r>
            <a:r>
              <a:rPr kumimoji="0" lang="en-US" sz="50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bài</a:t>
            </a:r>
            <a:r>
              <a:rPr kumimoji="0" lang="en-US" sz="50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học</a:t>
            </a:r>
            <a:endParaRPr kumimoji="0" lang="en-US" sz="50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639A2585-1C89-4F4F-B097-51C171329DC5}"/>
              </a:ext>
            </a:extLst>
          </p:cNvPr>
          <p:cNvSpPr txBox="1"/>
          <p:nvPr/>
        </p:nvSpPr>
        <p:spPr>
          <a:xfrm>
            <a:off x="1716833" y="2869006"/>
            <a:ext cx="8322906" cy="1231106"/>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3700" dirty="0">
                <a:solidFill>
                  <a:srgbClr val="FF0000"/>
                </a:solidFill>
                <a:latin typeface="+mj-lt"/>
                <a:cs typeface="Arial" panose="020B0604020202020204" pitchFamily="34" charset="0"/>
              </a:rPr>
              <a:t>Thể hiện được sự khéo tay, cẩn thận khi tham gia tết Trung thu.</a:t>
            </a:r>
            <a:endParaRPr kumimoji="0" lang="en-US" sz="3700" b="0" i="0" u="none" strike="noStrike" kern="1200" cap="none" spc="0" normalizeH="0" baseline="0" noProof="0" dirty="0">
              <a:ln>
                <a:noFill/>
              </a:ln>
              <a:solidFill>
                <a:srgbClr val="FF0000"/>
              </a:solidFill>
              <a:effectLst/>
              <a:uLnTx/>
              <a:uFillTx/>
              <a:latin typeface="+mj-lt"/>
              <a:cs typeface="Arial" panose="020B0604020202020204" pitchFamily="34" charset="0"/>
            </a:endParaRPr>
          </a:p>
        </p:txBody>
      </p:sp>
    </p:spTree>
    <p:extLst>
      <p:ext uri="{BB962C8B-B14F-4D97-AF65-F5344CB8AC3E}">
        <p14:creationId xmlns:p14="http://schemas.microsoft.com/office/powerpoint/2010/main" val="133429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85</TotalTime>
  <Words>515</Words>
  <Application>Microsoft Office PowerPoint</Application>
  <PresentationFormat>Custom</PresentationFormat>
  <Paragraphs>108</Paragraphs>
  <Slides>22</Slides>
  <Notes>10</Notes>
  <HiddenSlides>0</HiddenSlides>
  <MMClips>5</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cp:lastModifiedBy>
  <cp:revision>16</cp:revision>
  <dcterms:created xsi:type="dcterms:W3CDTF">2021-06-09T04:20:56Z</dcterms:created>
  <dcterms:modified xsi:type="dcterms:W3CDTF">2021-09-04T17:48:59Z</dcterms:modified>
</cp:coreProperties>
</file>