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7"/>
  </p:notesMasterIdLst>
  <p:sldIdLst>
    <p:sldId id="256" r:id="rId2"/>
    <p:sldId id="258" r:id="rId3"/>
    <p:sldId id="261" r:id="rId4"/>
    <p:sldId id="257" r:id="rId5"/>
    <p:sldId id="259" r:id="rId6"/>
    <p:sldId id="260" r:id="rId7"/>
    <p:sldId id="262" r:id="rId8"/>
    <p:sldId id="267" r:id="rId9"/>
    <p:sldId id="268" r:id="rId10"/>
    <p:sldId id="269" r:id="rId11"/>
    <p:sldId id="263" r:id="rId12"/>
    <p:sldId id="264" r:id="rId13"/>
    <p:sldId id="265" r:id="rId14"/>
    <p:sldId id="270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24" autoAdjust="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19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B8009-27CD-49C9-908A-6588523264E5}" type="datetimeFigureOut">
              <a:rPr lang="en-US" smtClean="0"/>
              <a:pPr/>
              <a:t>25/02/2021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2A591-7298-49F1-B132-74E3B4366C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07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2A591-7298-49F1-B132-74E3B4366C6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2A591-7298-49F1-B132-74E3B4366C6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2A591-7298-49F1-B132-74E3B4366C6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2A591-7298-49F1-B132-74E3B4366C6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7193-FCE2-4479-BFFF-5FE0A56C1A6B}" type="datetime1">
              <a:rPr lang="en-US" smtClean="0"/>
              <a:pPr/>
              <a:t>25/02/2021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7ACA1-B368-4BA8-90EB-FC66CBD50688}" type="datetime1">
              <a:rPr lang="en-US" smtClean="0"/>
              <a:pPr/>
              <a:t>25/02/2021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D9986-4A69-47A4-89D2-9FB68BE97A59}" type="datetime1">
              <a:rPr lang="en-US" smtClean="0"/>
              <a:pPr/>
              <a:t>25/02/2021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1E50-8030-4028-8028-AEF50EE3CAEF}" type="datetime1">
              <a:rPr lang="en-US" smtClean="0"/>
              <a:pPr/>
              <a:t>25/02/2021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4ACA0-24B5-4275-9335-D188AC7D4A25}" type="datetime1">
              <a:rPr lang="en-US" smtClean="0"/>
              <a:pPr/>
              <a:t>25/02/2021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7434-ED64-43DF-8ECB-73149D252F9E}" type="datetime1">
              <a:rPr lang="en-US" smtClean="0"/>
              <a:pPr/>
              <a:t>25/02/2021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9F15-DFE8-4AA4-81CC-F16DEF209DEA}" type="datetime1">
              <a:rPr lang="en-US" smtClean="0"/>
              <a:pPr/>
              <a:t>25/02/2021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64D6-FB48-40D4-9FE3-9C8FC5EE5745}" type="datetime1">
              <a:rPr lang="en-US" smtClean="0"/>
              <a:pPr/>
              <a:t>25/02/2021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6179-1089-4CB8-9792-76890A6D475F}" type="datetime1">
              <a:rPr lang="en-US" smtClean="0"/>
              <a:pPr/>
              <a:t>25/02/2021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7A16-F63E-4118-B435-9E6C30DB2647}" type="datetime1">
              <a:rPr lang="en-US" smtClean="0"/>
              <a:pPr/>
              <a:t>25/02/2021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F06A6-6E1D-44EA-AC87-AF54781D9D25}" type="datetime1">
              <a:rPr lang="en-US" smtClean="0"/>
              <a:pPr/>
              <a:t>25/02/2021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146ADFE5-7D16-4322-AC62-B13326B17906}" type="datetime1">
              <a:rPr lang="en-US" smtClean="0"/>
              <a:pPr/>
              <a:t>25/02/2021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r>
              <a:rPr lang="vi-VN" dirty="0" smtClean="0"/>
              <a:t>GV: Vũ Thị Thư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7FFCD6D7-6B64-4BAF-ACAA-B73C7B9D15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81200" y="1"/>
            <a:ext cx="69342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cuu" pitchFamily="2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48200"/>
            <a:ext cx="2049228" cy="1905001"/>
          </a:xfrm>
          <a:prstGeom prst="rect">
            <a:avLst/>
          </a:prstGeom>
          <a:noFill/>
        </p:spPr>
      </p:pic>
      <p:pic>
        <p:nvPicPr>
          <p:cNvPr id="2061" name="Picture 13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01159" y="1"/>
            <a:ext cx="1442839" cy="1219199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>
          <a:xfrm>
            <a:off x="1524000" y="1649272"/>
            <a:ext cx="6553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/>
              </a:rPr>
              <a:t>HD HỌC TIN HỌC</a:t>
            </a:r>
            <a:endParaRPr lang="en-US" sz="5400" b="1" kern="10" dirty="0">
              <a:ln w="9525">
                <a:round/>
                <a:headEnd/>
                <a:tailEnd/>
              </a:ln>
              <a:solidFill>
                <a:srgbClr val="FF0000"/>
              </a:solidFill>
              <a:latin typeface="Times New Roman" pitchFamily="18" charset="0"/>
              <a:cs typeface="Times New Roman"/>
            </a:endParaRPr>
          </a:p>
        </p:txBody>
      </p:sp>
      <p:pic>
        <p:nvPicPr>
          <p:cNvPr id="33" name="Picture 15" descr="Picture1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 flipV="1">
            <a:off x="5687325" y="3401324"/>
            <a:ext cx="6858002" cy="5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15" descr="Picture1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 flipV="1">
            <a:off x="-3401326" y="3401328"/>
            <a:ext cx="6858002" cy="5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24" descr="Picture1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V="1">
            <a:off x="0" y="6785118"/>
            <a:ext cx="9144000" cy="7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24" descr="Picture1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V="1">
            <a:off x="0" y="0"/>
            <a:ext cx="8564563" cy="6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505200"/>
            <a:ext cx="9144000" cy="22098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2: </a:t>
            </a:r>
            <a:r>
              <a:rPr lang="en-US" sz="4600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 THAO TÁC VỚI THƯ MỤC </a:t>
            </a:r>
            <a:r>
              <a:rPr lang="en-US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spc="50" dirty="0" err="1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2)</a:t>
            </a:r>
            <a:endParaRPr lang="en-US" b="1" spc="50" dirty="0">
              <a:ln w="11430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1"/>
            <a:ext cx="69342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cuu" pitchFamily="2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48200"/>
            <a:ext cx="2049228" cy="1905001"/>
          </a:xfrm>
          <a:prstGeom prst="rect">
            <a:avLst/>
          </a:prstGeom>
          <a:noFill/>
        </p:spPr>
      </p:pic>
      <p:sp>
        <p:nvSpPr>
          <p:cNvPr id="9" name="Text Box 31"/>
          <p:cNvSpPr txBox="1">
            <a:spLocks noChangeArrowheads="1"/>
          </p:cNvSpPr>
          <p:nvPr/>
        </p:nvSpPr>
        <p:spPr bwMode="auto">
          <a:xfrm>
            <a:off x="1219200" y="0"/>
            <a:ext cx="632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Thứ</a:t>
            </a:r>
            <a:r>
              <a:rPr lang="en-US" altLang="vi-VN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ba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ngày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</a:rPr>
              <a:t> 17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tháng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</a:rPr>
              <a:t> 9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năm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</a:rPr>
              <a:t> 2019   </a:t>
            </a:r>
            <a:endParaRPr lang="en-US" altLang="vi-VN" sz="24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7" name="Picture 6" descr="Captureff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7600" y="1219200"/>
            <a:ext cx="1905266" cy="24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33909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762000"/>
            <a:ext cx="5562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(Delete)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25"/>
          <p:cNvSpPr>
            <a:spLocks noGrp="1"/>
          </p:cNvSpPr>
          <p:nvPr>
            <p:ph idx="1"/>
          </p:nvPr>
        </p:nvSpPr>
        <p:spPr>
          <a:xfrm>
            <a:off x="381000" y="1905000"/>
            <a:ext cx="5334000" cy="3886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Delete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Enter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 descr="Untitled 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5080" y="990600"/>
            <a:ext cx="3010320" cy="49251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-76200"/>
            <a:ext cx="8458200" cy="685800"/>
          </a:xfrm>
        </p:spPr>
        <p:txBody>
          <a:bodyPr>
            <a:noAutofit/>
          </a:bodyPr>
          <a:lstStyle/>
          <a:p>
            <a:r>
              <a:rPr lang="en-US" sz="4000" b="1" u="sng" dirty="0" err="1" smtClean="0">
                <a:solidFill>
                  <a:srgbClr val="FF0000"/>
                </a:solidFill>
              </a:rPr>
              <a:t>Thực</a:t>
            </a:r>
            <a:r>
              <a:rPr lang="en-US" sz="4000" b="1" u="sng" dirty="0" smtClean="0">
                <a:solidFill>
                  <a:srgbClr val="FF0000"/>
                </a:solidFill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</a:rPr>
              <a:t>hành</a:t>
            </a:r>
            <a:r>
              <a:rPr lang="en-US" sz="4000" b="1" u="sng" dirty="0" smtClean="0">
                <a:solidFill>
                  <a:srgbClr val="FF0000"/>
                </a:solidFill>
              </a:rPr>
              <a:t>:</a:t>
            </a:r>
            <a:endParaRPr lang="en-US" sz="4000" b="1" u="sng" dirty="0">
              <a:solidFill>
                <a:srgbClr val="FF0000"/>
              </a:solidFill>
            </a:endParaRPr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304800" y="914400"/>
            <a:ext cx="8839200" cy="4876800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Mở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b="1" dirty="0" smtClean="0"/>
              <a:t>LOP41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: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b="1" dirty="0" smtClean="0"/>
              <a:t>LOP41</a:t>
            </a:r>
            <a:r>
              <a:rPr lang="en-US" dirty="0" smtClean="0"/>
              <a:t>,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mực</a:t>
            </a:r>
            <a:r>
              <a:rPr lang="en-US" dirty="0" smtClean="0"/>
              <a:t> </a:t>
            </a:r>
            <a:r>
              <a:rPr lang="en-US" b="1" dirty="0" smtClean="0"/>
              <a:t>TO4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Copy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muc</a:t>
            </a:r>
            <a:r>
              <a:rPr lang="en-US" dirty="0" smtClean="0"/>
              <a:t>: </a:t>
            </a:r>
            <a:r>
              <a:rPr lang="en-US" b="1" dirty="0" smtClean="0"/>
              <a:t>AN, BINH, KHIEM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b="1" dirty="0" smtClean="0"/>
              <a:t>TO1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b="1" dirty="0" smtClean="0"/>
              <a:t>TO4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b="1" dirty="0" smtClean="0"/>
              <a:t>AN, BINH, KHIEM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b="1" dirty="0" smtClean="0"/>
              <a:t>LAN, NGỌC, TUAN</a:t>
            </a:r>
            <a:endParaRPr lang="en-US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838200"/>
            <a:ext cx="8458200" cy="685800"/>
          </a:xfrm>
        </p:spPr>
        <p:txBody>
          <a:bodyPr>
            <a:normAutofit/>
          </a:bodyPr>
          <a:lstStyle/>
          <a:p>
            <a:pPr algn="l"/>
            <a:r>
              <a:rPr lang="en-US" sz="3600" b="1" u="sng" dirty="0" err="1" smtClean="0">
                <a:solidFill>
                  <a:srgbClr val="FF0000"/>
                </a:solidFill>
              </a:rPr>
              <a:t>Thực</a:t>
            </a:r>
            <a:r>
              <a:rPr lang="en-US" sz="3600" b="1" u="sng" dirty="0" smtClean="0">
                <a:solidFill>
                  <a:srgbClr val="FF0000"/>
                </a:solidFill>
              </a:rPr>
              <a:t> </a:t>
            </a:r>
            <a:r>
              <a:rPr lang="en-US" sz="3600" b="1" u="sng" dirty="0" err="1" smtClean="0">
                <a:solidFill>
                  <a:srgbClr val="FF0000"/>
                </a:solidFill>
              </a:rPr>
              <a:t>hành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267200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b="1" dirty="0" smtClean="0"/>
              <a:t>LOP41</a:t>
            </a:r>
            <a:r>
              <a:rPr lang="en-US" dirty="0" smtClean="0"/>
              <a:t>,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b="1" dirty="0" err="1" smtClean="0"/>
              <a:t>Sơn</a:t>
            </a:r>
            <a:r>
              <a:rPr lang="en-US" b="1" dirty="0" smtClean="0"/>
              <a:t> Ca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* </a:t>
            </a:r>
            <a:r>
              <a:rPr lang="en-US" b="1" dirty="0" err="1" smtClean="0">
                <a:solidFill>
                  <a:srgbClr val="FF0000"/>
                </a:solidFill>
              </a:rPr>
              <a:t>Điền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từ</a:t>
            </a:r>
            <a:r>
              <a:rPr lang="en-US" b="1" dirty="0" smtClean="0">
                <a:solidFill>
                  <a:srgbClr val="FF0000"/>
                </a:solidFill>
              </a:rPr>
              <a:t> (</a:t>
            </a:r>
            <a:r>
              <a:rPr lang="en-US" b="1" dirty="0" err="1" smtClean="0">
                <a:solidFill>
                  <a:srgbClr val="FF0000"/>
                </a:solidFill>
              </a:rPr>
              <a:t>Nhóm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đôi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ba</a:t>
            </a:r>
            <a:r>
              <a:rPr lang="en-US" b="1" dirty="0">
                <a:solidFill>
                  <a:srgbClr val="FF0000"/>
                </a:solidFill>
              </a:rPr>
              <a:t>)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0070C0"/>
                </a:solidFill>
              </a:rPr>
              <a:t>   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thao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sao</a:t>
            </a:r>
            <a:r>
              <a:rPr lang="en-US" dirty="0" smtClean="0"/>
              <a:t> </a:t>
            </a:r>
            <a:r>
              <a:rPr lang="en-US" dirty="0" err="1" smtClean="0"/>
              <a:t>chép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Sơn</a:t>
            </a:r>
            <a:r>
              <a:rPr lang="en-US" dirty="0" smtClean="0"/>
              <a:t> </a:t>
            </a:r>
            <a:r>
              <a:rPr lang="en-US" dirty="0" err="1" smtClean="0"/>
              <a:t>Ca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LOP41 sang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LOP42</a:t>
            </a:r>
          </a:p>
          <a:p>
            <a:pPr marL="971550" lvl="1" indent="-514350"/>
            <a:r>
              <a:rPr lang="en-US" dirty="0" err="1" smtClean="0"/>
              <a:t>Bước</a:t>
            </a:r>
            <a:r>
              <a:rPr lang="en-US" dirty="0" smtClean="0"/>
              <a:t> 1: </a:t>
            </a:r>
            <a:r>
              <a:rPr lang="en-US" dirty="0" err="1" smtClean="0"/>
              <a:t>Mở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LOP41, </a:t>
            </a:r>
            <a:r>
              <a:rPr lang="en-US" dirty="0" err="1" smtClean="0"/>
              <a:t>nháy</a:t>
            </a:r>
            <a:r>
              <a:rPr lang="en-US" dirty="0" smtClean="0"/>
              <a:t> .. …………….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……….</a:t>
            </a:r>
            <a:r>
              <a:rPr lang="en-US" dirty="0" err="1" smtClean="0"/>
              <a:t>rồi</a:t>
            </a:r>
            <a:r>
              <a:rPr lang="en-US" dirty="0" smtClean="0"/>
              <a:t> </a:t>
            </a: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……………</a:t>
            </a:r>
          </a:p>
          <a:p>
            <a:pPr marL="971550" lvl="1" indent="-514350"/>
            <a:r>
              <a:rPr lang="en-US" dirty="0" err="1" smtClean="0"/>
              <a:t>Bước</a:t>
            </a:r>
            <a:r>
              <a:rPr lang="en-US" dirty="0" smtClean="0"/>
              <a:t> 2: </a:t>
            </a:r>
            <a:r>
              <a:rPr lang="en-US" dirty="0" err="1" smtClean="0"/>
              <a:t>Mở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…………, </a:t>
            </a:r>
            <a:r>
              <a:rPr lang="en-US" dirty="0" err="1" smtClean="0"/>
              <a:t>nháy</a:t>
            </a:r>
            <a:r>
              <a:rPr lang="en-US" dirty="0" smtClean="0"/>
              <a:t> </a:t>
            </a:r>
            <a:r>
              <a:rPr lang="en-US" dirty="0" err="1" smtClean="0"/>
              <a:t>nút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chuột</a:t>
            </a:r>
            <a:r>
              <a:rPr lang="en-US" dirty="0" smtClean="0"/>
              <a:t>, </a:t>
            </a:r>
            <a:r>
              <a:rPr lang="en-US" dirty="0" err="1" smtClean="0"/>
              <a:t>chọn</a:t>
            </a:r>
            <a:r>
              <a:rPr lang="en-US" dirty="0" smtClean="0"/>
              <a:t> …</a:t>
            </a:r>
            <a:r>
              <a:rPr lang="en-US" dirty="0" smtClean="0">
                <a:solidFill>
                  <a:srgbClr val="0070C0"/>
                </a:solidFill>
              </a:rPr>
              <a:t>………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30867" y="4267200"/>
            <a:ext cx="10743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</a:rPr>
              <a:t>LOP41</a:t>
            </a:r>
            <a:endParaRPr lang="en-US" sz="2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24600" y="3810000"/>
            <a:ext cx="23622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</a:rPr>
              <a:t>nút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</a:rPr>
              <a:t>phải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Times New Roman" pitchFamily="18" charset="0"/>
              </a:rPr>
              <a:t>chuột</a:t>
            </a:r>
            <a:endParaRPr lang="en-US" sz="2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81600" y="4191000"/>
            <a:ext cx="1116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</a:rPr>
              <a:t>Copp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</a:rPr>
              <a:t>y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43400" y="4800600"/>
            <a:ext cx="10743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</a:rPr>
              <a:t>LOP42</a:t>
            </a:r>
            <a:endParaRPr lang="en-US" sz="2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97391" y="5181600"/>
            <a:ext cx="9412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Paste</a:t>
            </a: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uiExpand="1" build="p"/>
      <p:bldP spid="9" grpId="0"/>
      <p:bldP spid="11" grpId="0"/>
      <p:bldP spid="12" grpId="0"/>
      <p:bldP spid="13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 bwMode="auto">
          <a:xfrm>
            <a:off x="387350" y="533400"/>
            <a:ext cx="739140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en-US" sz="2800" b="1" dirty="0" smtClean="0">
                <a:latin typeface="Times New Roman" pitchFamily="18" charset="0"/>
              </a:rPr>
              <a:t>C- HOẠT </a:t>
            </a:r>
            <a:r>
              <a:rPr lang="en-US" sz="2800" b="1" dirty="0">
                <a:latin typeface="Times New Roman" pitchFamily="18" charset="0"/>
              </a:rPr>
              <a:t>ĐỘNG ỨNG DỤNG MỞ  RỘNG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381000" y="1905000"/>
            <a:ext cx="8763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en-US" sz="2800" dirty="0" smtClean="0">
                <a:latin typeface="Times New Roman" pitchFamily="18" charset="0"/>
              </a:rPr>
              <a:t>1- </a:t>
            </a:r>
            <a:r>
              <a:rPr lang="en-US" sz="2800" dirty="0" err="1" smtClean="0">
                <a:latin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sắp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xếp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</a:t>
            </a:r>
            <a:r>
              <a:rPr lang="vi-VN" sz="2800" dirty="0">
                <a:latin typeface="Times New Roman" pitchFamily="18" charset="0"/>
              </a:rPr>
              <a:t>ư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Giải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trí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Toán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Tiếng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Việt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Âm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nhạc</a:t>
            </a:r>
            <a:r>
              <a:rPr lang="en-US" sz="2800" dirty="0">
                <a:latin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ảnh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sao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lí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dễ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kiếm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nhất</a:t>
            </a:r>
            <a:r>
              <a:rPr lang="en-US" sz="2800" dirty="0">
                <a:latin typeface="Times New Roman" pitchFamily="18" charset="0"/>
              </a:rPr>
              <a:t>.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387350" y="3276600"/>
            <a:ext cx="8763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en-US" sz="3200" b="1" dirty="0" smtClean="0">
                <a:latin typeface="Times New Roman" pitchFamily="18" charset="0"/>
              </a:rPr>
              <a:t>2- </a:t>
            </a:r>
            <a:r>
              <a:rPr lang="en-US" sz="3200" b="1" dirty="0" err="1" smtClean="0">
                <a:latin typeface="Times New Roman" pitchFamily="18" charset="0"/>
              </a:rPr>
              <a:t>Em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thực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hiện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yêu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cầu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sau</a:t>
            </a:r>
            <a:r>
              <a:rPr lang="en-US" sz="3200" b="1" dirty="0">
                <a:latin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en-US" sz="2800" dirty="0">
                <a:latin typeface="Times New Roman" pitchFamily="18" charset="0"/>
              </a:rPr>
              <a:t>a-</a:t>
            </a:r>
            <a:r>
              <a:rPr lang="en-US" sz="2800" dirty="0" err="1">
                <a:latin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</a:t>
            </a:r>
            <a:r>
              <a:rPr lang="vi-VN" sz="2800" dirty="0">
                <a:latin typeface="Times New Roman" pitchFamily="18" charset="0"/>
              </a:rPr>
              <a:t>ư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tên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</a:rPr>
              <a:t>Tập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</a:rPr>
              <a:t>.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en-US" sz="2800" dirty="0">
                <a:latin typeface="Times New Roman" pitchFamily="18" charset="0"/>
              </a:rPr>
              <a:t>b-</a:t>
            </a:r>
            <a:r>
              <a:rPr lang="en-US" sz="2800" dirty="0" err="1">
                <a:latin typeface="Times New Roman" pitchFamily="18" charset="0"/>
              </a:rPr>
              <a:t>Nháy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chuột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</a:t>
            </a:r>
            <a:r>
              <a:rPr lang="vi-VN" sz="2800" dirty="0">
                <a:latin typeface="Times New Roman" pitchFamily="18" charset="0"/>
              </a:rPr>
              <a:t>ư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vừa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rồi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nhấn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phím</a:t>
            </a:r>
            <a:r>
              <a:rPr lang="en-US" sz="2800" dirty="0">
                <a:latin typeface="Times New Roman" pitchFamily="18" charset="0"/>
              </a:rPr>
              <a:t> F2.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</a:pPr>
            <a:r>
              <a:rPr lang="en-US" sz="2800" dirty="0">
                <a:latin typeface="Times New Roman" pitchFamily="18" charset="0"/>
              </a:rPr>
              <a:t>c-</a:t>
            </a:r>
            <a:r>
              <a:rPr lang="en-US" sz="2800" dirty="0" err="1">
                <a:latin typeface="Times New Roman" pitchFamily="18" charset="0"/>
              </a:rPr>
              <a:t>Đổi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tên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</a:t>
            </a:r>
            <a:r>
              <a:rPr lang="vi-VN" sz="2800" dirty="0">
                <a:latin typeface="Times New Roman" pitchFamily="18" charset="0"/>
              </a:rPr>
              <a:t>ư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</a:rPr>
              <a:t>Tâp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</a:rPr>
              <a:t>vẽ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</a:rPr>
              <a:t>Bài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</a:rPr>
              <a:t>tập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rồi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nhấn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phím</a:t>
            </a:r>
            <a:r>
              <a:rPr lang="en-US" sz="2800" dirty="0">
                <a:latin typeface="Times New Roman" pitchFamily="18" charset="0"/>
              </a:rPr>
              <a:t> Enter.</a:t>
            </a:r>
          </a:p>
        </p:txBody>
      </p:sp>
    </p:spTree>
    <p:extLst>
      <p:ext uri="{BB962C8B-B14F-4D97-AF65-F5344CB8AC3E}">
        <p14:creationId xmlns:p14="http://schemas.microsoft.com/office/powerpoint/2010/main" val="309319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09800" y="76200"/>
            <a:ext cx="3657600" cy="685800"/>
          </a:xfrm>
        </p:spPr>
        <p:txBody>
          <a:bodyPr>
            <a:noAutofit/>
          </a:bodyPr>
          <a:lstStyle/>
          <a:p>
            <a:r>
              <a:rPr lang="en-US" b="1" u="sng" dirty="0" err="1" smtClean="0">
                <a:solidFill>
                  <a:srgbClr val="FF0000"/>
                </a:solidFill>
              </a:rPr>
              <a:t>Ghi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nhớ</a:t>
            </a:r>
            <a:r>
              <a:rPr lang="en-US" b="1" u="sng" dirty="0" smtClean="0">
                <a:solidFill>
                  <a:srgbClr val="FF0000"/>
                </a:solidFill>
              </a:rPr>
              <a:t>: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304800" y="914400"/>
            <a:ext cx="8839200" cy="4191000"/>
          </a:xfrm>
        </p:spPr>
        <p:txBody>
          <a:bodyPr>
            <a:normAutofit/>
          </a:bodyPr>
          <a:lstStyle/>
          <a:p>
            <a:pPr marL="514350" indent="-514350"/>
            <a:r>
              <a:rPr lang="en-US" sz="2800" dirty="0" err="1" smtClean="0"/>
              <a:t>Khi</a:t>
            </a:r>
            <a:r>
              <a:rPr lang="en-US" sz="2800" dirty="0" smtClean="0"/>
              <a:t> </a:t>
            </a:r>
            <a:r>
              <a:rPr lang="en-US" sz="2800" dirty="0" err="1" smtClean="0"/>
              <a:t>sao</a:t>
            </a:r>
            <a:r>
              <a:rPr lang="en-US" sz="2800" dirty="0" smtClean="0"/>
              <a:t> </a:t>
            </a:r>
            <a:r>
              <a:rPr lang="en-US" sz="2800" dirty="0" err="1" smtClean="0"/>
              <a:t>chép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,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đã</a:t>
            </a:r>
            <a:r>
              <a:rPr lang="en-US" sz="2800" dirty="0" smtClean="0"/>
              <a:t> </a:t>
            </a:r>
            <a:r>
              <a:rPr lang="en-US" sz="2800" dirty="0" err="1" smtClean="0"/>
              <a:t>đồng</a:t>
            </a:r>
            <a:r>
              <a:rPr lang="en-US" sz="2800" dirty="0" smtClean="0"/>
              <a:t> </a:t>
            </a:r>
            <a:r>
              <a:rPr lang="en-US" sz="2800" dirty="0" err="1" smtClean="0"/>
              <a:t>thời</a:t>
            </a:r>
            <a:r>
              <a:rPr lang="en-US" sz="2800" dirty="0" smtClean="0"/>
              <a:t> </a:t>
            </a:r>
            <a:r>
              <a:rPr lang="en-US" sz="2800" dirty="0" err="1" smtClean="0"/>
              <a:t>sao</a:t>
            </a:r>
            <a:r>
              <a:rPr lang="en-US" sz="2800" dirty="0" smtClean="0"/>
              <a:t> </a:t>
            </a:r>
            <a:r>
              <a:rPr lang="en-US" sz="2800" dirty="0" err="1" smtClean="0"/>
              <a:t>chép</a:t>
            </a:r>
            <a:r>
              <a:rPr lang="en-US" sz="2800" dirty="0" smtClean="0"/>
              <a:t> </a:t>
            </a:r>
            <a:r>
              <a:rPr lang="en-US" sz="2800" dirty="0" err="1" smtClean="0"/>
              <a:t>tất</a:t>
            </a:r>
            <a:r>
              <a:rPr lang="en-US" sz="2800" dirty="0" smtClean="0"/>
              <a:t> </a:t>
            </a:r>
            <a:r>
              <a:rPr lang="en-US" sz="2800" dirty="0" err="1" smtClean="0"/>
              <a:t>cả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con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</a:t>
            </a:r>
            <a:r>
              <a:rPr lang="en-US" sz="2800" dirty="0" err="1" smtClean="0"/>
              <a:t>đó</a:t>
            </a:r>
            <a:endParaRPr lang="en-US" sz="2800" dirty="0" smtClean="0"/>
          </a:p>
          <a:p>
            <a:pPr marL="514350" indent="-514350"/>
            <a:r>
              <a:rPr lang="en-US" sz="2800" dirty="0" err="1" smtClean="0"/>
              <a:t>Khi</a:t>
            </a:r>
            <a:r>
              <a:rPr lang="en-US" sz="2800" dirty="0" smtClean="0"/>
              <a:t> </a:t>
            </a:r>
            <a:r>
              <a:rPr lang="en-US" sz="2800" dirty="0" err="1" smtClean="0"/>
              <a:t>xóa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,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đã</a:t>
            </a:r>
            <a:r>
              <a:rPr lang="en-US" sz="2800" dirty="0" smtClean="0"/>
              <a:t> </a:t>
            </a:r>
            <a:r>
              <a:rPr lang="en-US" sz="2800" dirty="0" err="1" smtClean="0"/>
              <a:t>đồng</a:t>
            </a:r>
            <a:r>
              <a:rPr lang="en-US" sz="2800" dirty="0" smtClean="0"/>
              <a:t> </a:t>
            </a:r>
            <a:r>
              <a:rPr lang="en-US" sz="2800" dirty="0" err="1" smtClean="0"/>
              <a:t>thời</a:t>
            </a:r>
            <a:r>
              <a:rPr lang="en-US" sz="2800" dirty="0" smtClean="0"/>
              <a:t> </a:t>
            </a:r>
            <a:r>
              <a:rPr lang="en-US" sz="2800" dirty="0" err="1" smtClean="0"/>
              <a:t>xóa</a:t>
            </a:r>
            <a:r>
              <a:rPr lang="en-US" sz="2800" dirty="0" smtClean="0"/>
              <a:t> </a:t>
            </a:r>
            <a:r>
              <a:rPr lang="en-US" sz="2800" dirty="0" err="1" smtClean="0"/>
              <a:t>tất</a:t>
            </a:r>
            <a:r>
              <a:rPr lang="en-US" sz="2800" dirty="0" smtClean="0"/>
              <a:t> </a:t>
            </a:r>
            <a:r>
              <a:rPr lang="en-US" sz="2800" dirty="0" err="1" smtClean="0"/>
              <a:t>cả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con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</a:t>
            </a:r>
            <a:r>
              <a:rPr lang="en-US" sz="2800" dirty="0" err="1" smtClean="0"/>
              <a:t>đó</a:t>
            </a:r>
            <a:endParaRPr lang="en-US" sz="2800" dirty="0" smtClean="0"/>
          </a:p>
          <a:p>
            <a:pPr marL="514350" indent="-514350" algn="ctr">
              <a:buNone/>
            </a:pPr>
            <a:r>
              <a:rPr lang="en-US" sz="3600" b="1" u="sng" dirty="0" err="1" smtClean="0"/>
              <a:t>Chú</a:t>
            </a:r>
            <a:r>
              <a:rPr lang="en-US" sz="3600" b="1" u="sng" dirty="0" smtClean="0"/>
              <a:t> ý:</a:t>
            </a:r>
          </a:p>
          <a:p>
            <a:pPr marL="514350" lvl="0" indent="-514350">
              <a:defRPr/>
            </a:pPr>
            <a:r>
              <a:rPr lang="en-US" sz="2800" dirty="0" err="1" smtClean="0"/>
              <a:t>Khi</a:t>
            </a:r>
            <a:r>
              <a:rPr lang="en-US" sz="2800" dirty="0" smtClean="0"/>
              <a:t> </a:t>
            </a:r>
            <a:r>
              <a:rPr lang="en-US" sz="2800" dirty="0" err="1" smtClean="0"/>
              <a:t>sao</a:t>
            </a:r>
            <a:r>
              <a:rPr lang="en-US" sz="2800" dirty="0" smtClean="0"/>
              <a:t> </a:t>
            </a:r>
            <a:r>
              <a:rPr lang="en-US" sz="2800" dirty="0" err="1" smtClean="0"/>
              <a:t>chép</a:t>
            </a:r>
            <a:r>
              <a:rPr lang="en-US" sz="2800" dirty="0" smtClean="0"/>
              <a:t>, </a:t>
            </a:r>
            <a:r>
              <a:rPr lang="en-US" sz="2800" dirty="0" err="1" smtClean="0"/>
              <a:t>xóa</a:t>
            </a:r>
            <a:r>
              <a:rPr lang="en-US" sz="2800" dirty="0" smtClean="0"/>
              <a:t>, </a:t>
            </a:r>
            <a:r>
              <a:rPr lang="en-US" sz="2800" dirty="0" err="1" smtClean="0"/>
              <a:t>đổi</a:t>
            </a:r>
            <a:r>
              <a:rPr lang="en-US" sz="2800" dirty="0" smtClean="0"/>
              <a:t> </a:t>
            </a:r>
            <a:r>
              <a:rPr lang="en-US" sz="2800" dirty="0" err="1" smtClean="0"/>
              <a:t>tên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</a:t>
            </a:r>
            <a:r>
              <a:rPr lang="en-US" sz="2800" dirty="0" err="1" smtClean="0"/>
              <a:t>phải</a:t>
            </a:r>
            <a:r>
              <a:rPr lang="en-US" sz="2800" dirty="0" smtClean="0"/>
              <a:t> </a:t>
            </a:r>
            <a:r>
              <a:rPr lang="en-US" sz="2800" dirty="0" err="1" smtClean="0"/>
              <a:t>chắc</a:t>
            </a:r>
            <a:r>
              <a:rPr lang="en-US" sz="2800" dirty="0" smtClean="0"/>
              <a:t> </a:t>
            </a:r>
            <a:r>
              <a:rPr lang="en-US" sz="2800" dirty="0" err="1" smtClean="0"/>
              <a:t>chắn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</a:t>
            </a:r>
            <a:r>
              <a:rPr lang="en-US" sz="2800" dirty="0" err="1" smtClean="0"/>
              <a:t>đó</a:t>
            </a:r>
            <a:r>
              <a:rPr lang="en-US" sz="2800" dirty="0" smtClean="0"/>
              <a:t> </a:t>
            </a:r>
            <a:r>
              <a:rPr lang="en-US" sz="2800" dirty="0" err="1" smtClean="0"/>
              <a:t>đang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đóng</a:t>
            </a:r>
            <a:endParaRPr lang="en-US" sz="2800" dirty="0" smtClean="0"/>
          </a:p>
          <a:p>
            <a:pPr marL="514350" lvl="0" indent="-514350">
              <a:defRPr/>
            </a:pPr>
            <a:r>
              <a:rPr lang="en-US" sz="2800" dirty="0" err="1" smtClean="0"/>
              <a:t>Không</a:t>
            </a:r>
            <a:r>
              <a:rPr lang="en-US" sz="2800" dirty="0" smtClean="0"/>
              <a:t> </a:t>
            </a:r>
            <a:r>
              <a:rPr lang="en-US" sz="2800" dirty="0" err="1" smtClean="0"/>
              <a:t>tự</a:t>
            </a:r>
            <a:r>
              <a:rPr lang="en-US" sz="2800" dirty="0" smtClean="0"/>
              <a:t> ý </a:t>
            </a:r>
            <a:r>
              <a:rPr lang="en-US" sz="2800" dirty="0" err="1" smtClean="0"/>
              <a:t>xóa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</a:t>
            </a:r>
            <a:r>
              <a:rPr lang="en-US" sz="2800" dirty="0" err="1" smtClean="0"/>
              <a:t>không</a:t>
            </a:r>
            <a:r>
              <a:rPr lang="en-US" sz="2800" dirty="0" smtClean="0"/>
              <a:t> </a:t>
            </a:r>
            <a:r>
              <a:rPr lang="en-US" sz="2800" dirty="0" err="1" smtClean="0"/>
              <a:t>phải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mình</a:t>
            </a:r>
            <a:endParaRPr lang="en-US" sz="2800" dirty="0" smtClean="0"/>
          </a:p>
          <a:p>
            <a:pPr marL="514350" indent="-514350"/>
            <a:endParaRPr lang="en-US" sz="2800" dirty="0" smtClean="0"/>
          </a:p>
        </p:txBody>
      </p:sp>
      <p:sp>
        <p:nvSpPr>
          <p:cNvPr id="11" name="Content Placeholder 25"/>
          <p:cNvSpPr txBox="1">
            <a:spLocks/>
          </p:cNvSpPr>
          <p:nvPr/>
        </p:nvSpPr>
        <p:spPr>
          <a:xfrm>
            <a:off x="304800" y="3810000"/>
            <a:ext cx="88392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505200"/>
            <a:ext cx="9144000" cy="22098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2: </a:t>
            </a:r>
            <a:r>
              <a:rPr lang="en-US" sz="4600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 THAO TÁC VỚI THƯ MỤC </a:t>
            </a:r>
            <a:r>
              <a:rPr lang="en-US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(2 </a:t>
            </a:r>
            <a:r>
              <a:rPr lang="en-US" b="1" spc="50" dirty="0" err="1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b="1" spc="50" dirty="0">
              <a:ln w="11430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1"/>
            <a:ext cx="69342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cuu" pitchFamily="2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48200"/>
            <a:ext cx="2049228" cy="1905001"/>
          </a:xfrm>
          <a:prstGeom prst="rect">
            <a:avLst/>
          </a:prstGeom>
          <a:noFill/>
        </p:spPr>
      </p:pic>
      <p:sp>
        <p:nvSpPr>
          <p:cNvPr id="9" name="Text Box 31"/>
          <p:cNvSpPr txBox="1">
            <a:spLocks noChangeArrowheads="1"/>
          </p:cNvSpPr>
          <p:nvPr/>
        </p:nvSpPr>
        <p:spPr bwMode="auto">
          <a:xfrm>
            <a:off x="1219200" y="0"/>
            <a:ext cx="632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Thứ</a:t>
            </a:r>
            <a:r>
              <a:rPr lang="en-US" altLang="vi-VN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ngày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</a:rPr>
              <a:t> 15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tháng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</a:rPr>
              <a:t> 9 </a:t>
            </a:r>
            <a:r>
              <a:rPr lang="en-US" altLang="vi-VN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năm</a:t>
            </a:r>
            <a:r>
              <a:rPr lang="en-US" altLang="vi-VN" sz="2400" b="1" dirty="0" smtClean="0">
                <a:solidFill>
                  <a:srgbClr val="0000FF"/>
                </a:solidFill>
                <a:latin typeface="Times New Roman" pitchFamily="18" charset="0"/>
              </a:rPr>
              <a:t> 2019   </a:t>
            </a:r>
            <a:endParaRPr lang="en-US" altLang="vi-VN" sz="24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7" name="Picture 6" descr="Captureff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7600" y="1219200"/>
            <a:ext cx="1905266" cy="2457793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2400" y="1066800"/>
            <a:ext cx="5257800" cy="533400"/>
          </a:xfrm>
        </p:spPr>
        <p:txBody>
          <a:bodyPr>
            <a:noAutofit/>
          </a:bodyPr>
          <a:lstStyle/>
          <a:p>
            <a:pPr algn="l"/>
            <a:r>
              <a:rPr lang="en-US" sz="3200" u="sng" smtClean="0">
                <a:solidFill>
                  <a:srgbClr val="FF0000"/>
                </a:solidFill>
              </a:rPr>
              <a:t>1. Nhắc lại kiến thức</a:t>
            </a:r>
            <a:endParaRPr lang="en-US" sz="3200" u="sng">
              <a:solidFill>
                <a:srgbClr val="FF0000"/>
              </a:solidFill>
            </a:endParaRPr>
          </a:p>
        </p:txBody>
      </p:sp>
      <p:sp>
        <p:nvSpPr>
          <p:cNvPr id="7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362201"/>
            <a:ext cx="4040188" cy="37639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u="sng" smtClean="0">
                <a:solidFill>
                  <a:srgbClr val="0070C0"/>
                </a:solidFill>
              </a:rPr>
              <a:t>Tạo thư mục</a:t>
            </a:r>
          </a:p>
          <a:p>
            <a:r>
              <a:rPr lang="en-US" sz="2800" smtClean="0">
                <a:solidFill>
                  <a:srgbClr val="0070C0"/>
                </a:solidFill>
              </a:rPr>
              <a:t>Nháy </a:t>
            </a:r>
            <a:r>
              <a:rPr lang="en-US" sz="2800" err="1" smtClean="0">
                <a:solidFill>
                  <a:srgbClr val="0070C0"/>
                </a:solidFill>
              </a:rPr>
              <a:t>phải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chuột</a:t>
            </a:r>
            <a:endParaRPr lang="en-US" sz="2800" smtClean="0">
              <a:solidFill>
                <a:srgbClr val="0070C0"/>
              </a:solidFill>
            </a:endParaRPr>
          </a:p>
          <a:p>
            <a:r>
              <a:rPr lang="en-US" sz="2800" err="1" smtClean="0">
                <a:solidFill>
                  <a:srgbClr val="0070C0"/>
                </a:solidFill>
              </a:rPr>
              <a:t>Chọn</a:t>
            </a:r>
            <a:r>
              <a:rPr lang="en-US" sz="2800" smtClean="0">
                <a:solidFill>
                  <a:srgbClr val="0070C0"/>
                </a:solidFill>
              </a:rPr>
              <a:t> New </a:t>
            </a:r>
          </a:p>
          <a:p>
            <a:r>
              <a:rPr lang="en-US" sz="2800" err="1" smtClean="0">
                <a:solidFill>
                  <a:srgbClr val="0070C0"/>
                </a:solidFill>
              </a:rPr>
              <a:t>Chọn</a:t>
            </a:r>
            <a:r>
              <a:rPr lang="en-US" sz="2800" smtClean="0">
                <a:solidFill>
                  <a:srgbClr val="0070C0"/>
                </a:solidFill>
              </a:rPr>
              <a:t> Folder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4"/>
          </p:nvPr>
        </p:nvSpPr>
        <p:spPr>
          <a:xfrm>
            <a:off x="4645025" y="2438401"/>
            <a:ext cx="4041775" cy="36877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u="sng" smtClean="0">
                <a:solidFill>
                  <a:srgbClr val="0070C0"/>
                </a:solidFill>
              </a:rPr>
              <a:t>Mở thư mục</a:t>
            </a:r>
          </a:p>
          <a:p>
            <a:r>
              <a:rPr lang="en-US" sz="2800" smtClean="0">
                <a:solidFill>
                  <a:srgbClr val="0070C0"/>
                </a:solidFill>
              </a:rPr>
              <a:t>C1: </a:t>
            </a:r>
            <a:r>
              <a:rPr lang="en-US" sz="2800" err="1" smtClean="0">
                <a:solidFill>
                  <a:srgbClr val="0070C0"/>
                </a:solidFill>
              </a:rPr>
              <a:t>Chọn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thư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-&gt; </a:t>
            </a:r>
            <a:r>
              <a:rPr lang="en-US" sz="2800" err="1" smtClean="0">
                <a:solidFill>
                  <a:srgbClr val="0070C0"/>
                </a:solidFill>
              </a:rPr>
              <a:t>nháy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phải</a:t>
            </a:r>
            <a:r>
              <a:rPr lang="en-US" sz="2800" smtClean="0">
                <a:solidFill>
                  <a:srgbClr val="0070C0"/>
                </a:solidFill>
              </a:rPr>
              <a:t> -&gt;Open</a:t>
            </a:r>
          </a:p>
          <a:p>
            <a:r>
              <a:rPr lang="en-US" sz="2800" smtClean="0">
                <a:solidFill>
                  <a:srgbClr val="0070C0"/>
                </a:solidFill>
              </a:rPr>
              <a:t>C2: </a:t>
            </a:r>
            <a:r>
              <a:rPr lang="en-US" sz="2800" err="1" smtClean="0">
                <a:solidFill>
                  <a:srgbClr val="0070C0"/>
                </a:solidFill>
              </a:rPr>
              <a:t>Nháy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đúp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vào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thư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</a:p>
          <a:p>
            <a:endParaRPr lang="en-US" sz="2800">
              <a:solidFill>
                <a:srgbClr val="0070C0"/>
              </a:solidFill>
            </a:endParaRPr>
          </a:p>
        </p:txBody>
      </p:sp>
      <p:sp>
        <p:nvSpPr>
          <p:cNvPr id="18" name="Text Placeholder 14"/>
          <p:cNvSpPr txBox="1">
            <a:spLocks/>
          </p:cNvSpPr>
          <p:nvPr/>
        </p:nvSpPr>
        <p:spPr>
          <a:xfrm>
            <a:off x="304800" y="1676400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a.Tạo</a:t>
            </a: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/ </a:t>
            </a:r>
            <a:r>
              <a:rPr kumimoji="0" lang="en-US" sz="24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mở</a:t>
            </a:r>
            <a:r>
              <a:rPr kumimoji="0" lang="en-US" sz="2400" b="1" i="0" u="sng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4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thư</a:t>
            </a:r>
            <a:r>
              <a:rPr kumimoji="0" 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24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mục</a:t>
            </a: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1" name="Cloud Callout 20"/>
          <p:cNvSpPr/>
          <p:nvPr/>
        </p:nvSpPr>
        <p:spPr>
          <a:xfrm>
            <a:off x="304800" y="3810000"/>
            <a:ext cx="4114800" cy="2057400"/>
          </a:xfrm>
          <a:prstGeom prst="cloudCallout">
            <a:avLst>
              <a:gd name="adj1" fmla="val -17130"/>
              <a:gd name="adj2" fmla="val -97096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thao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tác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thư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2" name="Cloud Callout 21"/>
          <p:cNvSpPr/>
          <p:nvPr/>
        </p:nvSpPr>
        <p:spPr>
          <a:xfrm>
            <a:off x="5029200" y="3810000"/>
            <a:ext cx="4114800" cy="2057400"/>
          </a:xfrm>
          <a:prstGeom prst="cloudCallout">
            <a:avLst>
              <a:gd name="adj1" fmla="val -32616"/>
              <a:gd name="adj2" fmla="val -91035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thao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tác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mở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thư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7" grpId="0" uiExpand="1" build="p"/>
      <p:bldP spid="18" grpId="0"/>
      <p:bldP spid="21" grpId="0" animBg="1"/>
      <p:bldP spid="21" grpId="1" animBg="1"/>
      <p:bldP spid="22" grpId="0" animBg="1"/>
      <p:bldP spid="2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152400" y="2133600"/>
            <a:ext cx="6019800" cy="39925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800" smtClean="0">
                <a:solidFill>
                  <a:srgbClr val="0070C0"/>
                </a:solidFill>
              </a:rPr>
              <a:t>   </a:t>
            </a:r>
            <a:r>
              <a:rPr lang="en-US" sz="2800" err="1" smtClean="0">
                <a:solidFill>
                  <a:srgbClr val="0070C0"/>
                </a:solidFill>
              </a:rPr>
              <a:t>Thư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LOP41 </a:t>
            </a:r>
            <a:r>
              <a:rPr lang="en-US" sz="2800" err="1" smtClean="0">
                <a:solidFill>
                  <a:srgbClr val="0070C0"/>
                </a:solidFill>
              </a:rPr>
              <a:t>có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các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thư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con: …… ……  ….…</a:t>
            </a:r>
          </a:p>
          <a:p>
            <a:pPr>
              <a:buNone/>
            </a:pPr>
            <a:r>
              <a:rPr lang="en-US" sz="2800" smtClean="0">
                <a:solidFill>
                  <a:srgbClr val="0070C0"/>
                </a:solidFill>
              </a:rPr>
              <a:t>   </a:t>
            </a:r>
            <a:r>
              <a:rPr lang="en-US" sz="2800" err="1" smtClean="0">
                <a:solidFill>
                  <a:srgbClr val="0070C0"/>
                </a:solidFill>
              </a:rPr>
              <a:t>Thư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TO1 </a:t>
            </a:r>
            <a:r>
              <a:rPr lang="en-US" sz="2800" err="1" smtClean="0">
                <a:solidFill>
                  <a:srgbClr val="0070C0"/>
                </a:solidFill>
              </a:rPr>
              <a:t>có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các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thư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con: …….. …….. ………</a:t>
            </a:r>
          </a:p>
        </p:txBody>
      </p:sp>
      <p:pic>
        <p:nvPicPr>
          <p:cNvPr id="9" name="Picture 8" descr="Capture.PNG"/>
          <p:cNvPicPr>
            <a:picLocks noChangeAspect="1"/>
          </p:cNvPicPr>
          <p:nvPr/>
        </p:nvPicPr>
        <p:blipFill>
          <a:blip r:embed="rId3"/>
          <a:srcRect t="1019" b="2350"/>
          <a:stretch>
            <a:fillRect/>
          </a:stretch>
        </p:blipFill>
        <p:spPr>
          <a:xfrm>
            <a:off x="6096000" y="2133600"/>
            <a:ext cx="3048000" cy="409041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71600" y="2971800"/>
            <a:ext cx="26465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</a:rPr>
              <a:t>TO1, TO2, TO3</a:t>
            </a:r>
            <a:endParaRPr 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800" y="3962400"/>
            <a:ext cx="2778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</a:rPr>
              <a:t>AN,  BINH, KHIEM</a:t>
            </a:r>
            <a:endParaRPr lang="en-US" sz="2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447800"/>
            <a:ext cx="56749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</a:rPr>
              <a:t>b.Điền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</a:rPr>
              <a:t>từ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</a:rPr>
              <a:t>còn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</a:rPr>
              <a:t>thiếu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</a:rPr>
              <a:t>để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</a:rPr>
              <a:t>được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  <a:latin typeface="Times New Roman" pitchFamily="18" charset="0"/>
              </a:rPr>
              <a:t>đúng</a:t>
            </a:r>
            <a:endParaRPr lang="en-US" sz="2800" u="sng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838200"/>
            <a:ext cx="8458200" cy="914400"/>
          </a:xfrm>
        </p:spPr>
        <p:txBody>
          <a:bodyPr>
            <a:normAutofit/>
          </a:bodyPr>
          <a:lstStyle/>
          <a:p>
            <a:pPr algn="l"/>
            <a:r>
              <a:rPr lang="en-US" sz="2800" u="sng" smtClean="0">
                <a:solidFill>
                  <a:srgbClr val="FF0000"/>
                </a:solidFill>
              </a:rPr>
              <a:t>c. Đánh </a:t>
            </a:r>
            <a:r>
              <a:rPr lang="en-US" sz="2800" u="sng" err="1" smtClean="0">
                <a:solidFill>
                  <a:srgbClr val="FF0000"/>
                </a:solidFill>
              </a:rPr>
              <a:t>dấu</a:t>
            </a:r>
            <a:r>
              <a:rPr lang="en-US" sz="2800" u="sng" smtClean="0">
                <a:solidFill>
                  <a:srgbClr val="FF0000"/>
                </a:solidFill>
              </a:rPr>
              <a:t>     </a:t>
            </a:r>
            <a:r>
              <a:rPr lang="en-US" sz="2800" u="sng" err="1" smtClean="0">
                <a:solidFill>
                  <a:srgbClr val="FF0000"/>
                </a:solidFill>
              </a:rPr>
              <a:t>vào</a:t>
            </a:r>
            <a:r>
              <a:rPr lang="en-US" sz="2800" u="sng" smtClean="0">
                <a:solidFill>
                  <a:srgbClr val="FF0000"/>
                </a:solidFill>
              </a:rPr>
              <a:t>      ở </a:t>
            </a:r>
            <a:r>
              <a:rPr lang="en-US" sz="2800" u="sng" err="1" smtClean="0">
                <a:solidFill>
                  <a:srgbClr val="FF0000"/>
                </a:solidFill>
              </a:rPr>
              <a:t>sau</a:t>
            </a:r>
            <a:r>
              <a:rPr lang="en-US" sz="2800" u="sng" smtClean="0">
                <a:solidFill>
                  <a:srgbClr val="FF0000"/>
                </a:solidFill>
              </a:rPr>
              <a:t> </a:t>
            </a:r>
            <a:r>
              <a:rPr lang="en-US" sz="2800" u="sng" err="1" smtClean="0">
                <a:solidFill>
                  <a:srgbClr val="FF0000"/>
                </a:solidFill>
              </a:rPr>
              <a:t>câu</a:t>
            </a:r>
            <a:r>
              <a:rPr lang="en-US" sz="2800" u="sng" smtClean="0">
                <a:solidFill>
                  <a:srgbClr val="FF0000"/>
                </a:solidFill>
              </a:rPr>
              <a:t> </a:t>
            </a:r>
            <a:r>
              <a:rPr lang="en-US" sz="2800" u="sng" err="1" smtClean="0">
                <a:solidFill>
                  <a:srgbClr val="FF0000"/>
                </a:solidFill>
              </a:rPr>
              <a:t>đúng</a:t>
            </a:r>
            <a:r>
              <a:rPr lang="en-US" sz="2800" u="sng" smtClean="0">
                <a:solidFill>
                  <a:srgbClr val="FF0000"/>
                </a:solidFill>
              </a:rPr>
              <a:t> </a:t>
            </a:r>
            <a:endParaRPr lang="en-US" sz="2800" u="sng">
              <a:solidFill>
                <a:srgbClr val="FF0000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3735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n-US" sz="2800" smtClean="0">
                <a:solidFill>
                  <a:srgbClr val="0070C0"/>
                </a:solidFill>
              </a:rPr>
              <a:t>   </a:t>
            </a:r>
            <a:r>
              <a:rPr lang="en-US" sz="2800" err="1" smtClean="0">
                <a:solidFill>
                  <a:srgbClr val="0070C0"/>
                </a:solidFill>
              </a:rPr>
              <a:t>Để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mở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thư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LOP41 </a:t>
            </a:r>
            <a:r>
              <a:rPr lang="en-US" sz="2800" err="1" smtClean="0">
                <a:solidFill>
                  <a:srgbClr val="0070C0"/>
                </a:solidFill>
              </a:rPr>
              <a:t>em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phải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thực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hiện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thao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tác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nào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sau</a:t>
            </a:r>
            <a:r>
              <a:rPr lang="en-US" sz="280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đây</a:t>
            </a:r>
            <a:r>
              <a:rPr lang="en-US" sz="2800" smtClean="0">
                <a:solidFill>
                  <a:srgbClr val="0070C0"/>
                </a:solidFill>
              </a:rPr>
              <a:t>:</a:t>
            </a:r>
          </a:p>
          <a:p>
            <a:pPr>
              <a:spcAft>
                <a:spcPts val="600"/>
              </a:spcAft>
            </a:pPr>
            <a:r>
              <a:rPr lang="en-US" sz="2400" err="1" smtClean="0">
                <a:solidFill>
                  <a:srgbClr val="0070C0"/>
                </a:solidFill>
              </a:rPr>
              <a:t>Nháy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nút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phải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chuột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vào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thư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mục</a:t>
            </a:r>
            <a:r>
              <a:rPr lang="en-US" sz="2400" smtClean="0">
                <a:solidFill>
                  <a:srgbClr val="0070C0"/>
                </a:solidFill>
              </a:rPr>
              <a:t> LOP41, </a:t>
            </a:r>
            <a:r>
              <a:rPr lang="en-US" sz="2400" err="1" smtClean="0">
                <a:solidFill>
                  <a:srgbClr val="0070C0"/>
                </a:solidFill>
              </a:rPr>
              <a:t>chọn</a:t>
            </a:r>
            <a:r>
              <a:rPr lang="en-US" sz="2400" smtClean="0">
                <a:solidFill>
                  <a:srgbClr val="0070C0"/>
                </a:solidFill>
              </a:rPr>
              <a:t> Open</a:t>
            </a:r>
          </a:p>
          <a:p>
            <a:pPr>
              <a:spcAft>
                <a:spcPts val="600"/>
              </a:spcAft>
            </a:pPr>
            <a:r>
              <a:rPr lang="en-US" sz="2400" err="1" smtClean="0">
                <a:solidFill>
                  <a:srgbClr val="0070C0"/>
                </a:solidFill>
              </a:rPr>
              <a:t>Nháy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nút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phải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chuột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vào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thư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mục</a:t>
            </a:r>
            <a:r>
              <a:rPr lang="en-US" sz="2400" smtClean="0">
                <a:solidFill>
                  <a:srgbClr val="0070C0"/>
                </a:solidFill>
              </a:rPr>
              <a:t> LOP41, </a:t>
            </a:r>
            <a:r>
              <a:rPr lang="en-US" sz="2400" err="1" smtClean="0">
                <a:solidFill>
                  <a:srgbClr val="0070C0"/>
                </a:solidFill>
              </a:rPr>
              <a:t>chọn</a:t>
            </a:r>
            <a:r>
              <a:rPr lang="en-US" sz="2400" smtClean="0">
                <a:solidFill>
                  <a:srgbClr val="0070C0"/>
                </a:solidFill>
              </a:rPr>
              <a:t> New</a:t>
            </a:r>
          </a:p>
          <a:p>
            <a:pPr>
              <a:spcAft>
                <a:spcPts val="600"/>
              </a:spcAft>
            </a:pPr>
            <a:r>
              <a:rPr lang="en-US" sz="2400" err="1" smtClean="0">
                <a:solidFill>
                  <a:srgbClr val="0070C0"/>
                </a:solidFill>
              </a:rPr>
              <a:t>Nháy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nút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phải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chuột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vào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thư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mục</a:t>
            </a:r>
            <a:r>
              <a:rPr lang="en-US" sz="2400" smtClean="0">
                <a:solidFill>
                  <a:srgbClr val="0070C0"/>
                </a:solidFill>
              </a:rPr>
              <a:t> LOP41</a:t>
            </a:r>
          </a:p>
          <a:p>
            <a:pPr>
              <a:spcAft>
                <a:spcPts val="600"/>
              </a:spcAft>
            </a:pPr>
            <a:r>
              <a:rPr lang="en-US" sz="2400" err="1" smtClean="0">
                <a:solidFill>
                  <a:srgbClr val="0070C0"/>
                </a:solidFill>
              </a:rPr>
              <a:t>Nháy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đúp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chuột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vào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thư</a:t>
            </a:r>
            <a:r>
              <a:rPr lang="en-US" sz="2400" smtClean="0">
                <a:solidFill>
                  <a:srgbClr val="0070C0"/>
                </a:solidFill>
              </a:rPr>
              <a:t> </a:t>
            </a:r>
            <a:r>
              <a:rPr lang="en-US" sz="2400" err="1" smtClean="0">
                <a:solidFill>
                  <a:srgbClr val="0070C0"/>
                </a:solidFill>
              </a:rPr>
              <a:t>mục</a:t>
            </a:r>
            <a:r>
              <a:rPr lang="en-US" sz="2400" smtClean="0">
                <a:solidFill>
                  <a:srgbClr val="0070C0"/>
                </a:solidFill>
              </a:rPr>
              <a:t> LOP41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352800" y="1066800"/>
            <a:ext cx="4572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286000" y="1143000"/>
            <a:ext cx="304800" cy="304800"/>
            <a:chOff x="2362200" y="3048000"/>
            <a:chExt cx="304800" cy="304800"/>
          </a:xfrm>
        </p:grpSpPr>
        <p:cxnSp>
          <p:nvCxnSpPr>
            <p:cNvPr id="15" name="Straight Connector 14"/>
            <p:cNvCxnSpPr/>
            <p:nvPr/>
          </p:nvCxnSpPr>
          <p:spPr>
            <a:xfrm rot="5400000" flipH="1" flipV="1">
              <a:off x="2362200" y="3048000"/>
              <a:ext cx="304800" cy="30480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2362200" y="3048000"/>
              <a:ext cx="304800" cy="30480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9" name="Rounded Rectangle 18"/>
          <p:cNvSpPr/>
          <p:nvPr/>
        </p:nvSpPr>
        <p:spPr>
          <a:xfrm>
            <a:off x="7924800" y="2743200"/>
            <a:ext cx="4572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924800" y="3200400"/>
            <a:ext cx="4572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7924800" y="4343400"/>
            <a:ext cx="4572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7924800" y="3810000"/>
            <a:ext cx="4572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8001000" y="2819400"/>
            <a:ext cx="304800" cy="304800"/>
            <a:chOff x="2362200" y="3048000"/>
            <a:chExt cx="304800" cy="304800"/>
          </a:xfrm>
        </p:grpSpPr>
        <p:cxnSp>
          <p:nvCxnSpPr>
            <p:cNvPr id="27" name="Straight Connector 26"/>
            <p:cNvCxnSpPr/>
            <p:nvPr/>
          </p:nvCxnSpPr>
          <p:spPr>
            <a:xfrm rot="5400000" flipH="1" flipV="1">
              <a:off x="2362200" y="3048000"/>
              <a:ext cx="304800" cy="30480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2362200" y="3048000"/>
              <a:ext cx="304800" cy="30480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8001000" y="4419600"/>
            <a:ext cx="304800" cy="304800"/>
            <a:chOff x="2362200" y="3048000"/>
            <a:chExt cx="304800" cy="304800"/>
          </a:xfrm>
        </p:grpSpPr>
        <p:cxnSp>
          <p:nvCxnSpPr>
            <p:cNvPr id="33" name="Straight Connector 32"/>
            <p:cNvCxnSpPr/>
            <p:nvPr/>
          </p:nvCxnSpPr>
          <p:spPr>
            <a:xfrm rot="5400000" flipH="1" flipV="1">
              <a:off x="2362200" y="3048000"/>
              <a:ext cx="304800" cy="30480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2362200" y="3048000"/>
              <a:ext cx="304800" cy="304800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19" grpId="0" animBg="1"/>
      <p:bldP spid="20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838200"/>
            <a:ext cx="8458200" cy="685800"/>
          </a:xfrm>
        </p:spPr>
        <p:txBody>
          <a:bodyPr>
            <a:normAutofit/>
          </a:bodyPr>
          <a:lstStyle/>
          <a:p>
            <a:pPr algn="l"/>
            <a:r>
              <a:rPr lang="en-US" sz="3200" u="sng" smtClean="0">
                <a:solidFill>
                  <a:srgbClr val="FF0000"/>
                </a:solidFill>
              </a:rPr>
              <a:t>2. Sao chép (Copy) thư mục</a:t>
            </a:r>
            <a:endParaRPr lang="en-US" sz="3200" u="sng">
              <a:solidFill>
                <a:srgbClr val="FF0000"/>
              </a:solidFill>
            </a:endParaRPr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228600" y="1524000"/>
            <a:ext cx="5105400" cy="4953000"/>
          </a:xfrm>
        </p:spPr>
        <p:txBody>
          <a:bodyPr/>
          <a:lstStyle/>
          <a:p>
            <a:pPr>
              <a:buNone/>
            </a:pPr>
            <a:r>
              <a:rPr lang="en-US" smtClean="0">
                <a:solidFill>
                  <a:srgbClr val="0070C0"/>
                </a:solidFill>
              </a:rPr>
              <a:t>   Các thao tác sao chép thư mục</a:t>
            </a:r>
          </a:p>
          <a:p>
            <a:r>
              <a:rPr lang="en-US" smtClean="0">
                <a:solidFill>
                  <a:srgbClr val="0070C0"/>
                </a:solidFill>
              </a:rPr>
              <a:t>Bước 1: Nháy phải chuột vào thư mục cần sao chép, chọn Copy</a:t>
            </a:r>
          </a:p>
          <a:p>
            <a:r>
              <a:rPr lang="en-US" smtClean="0">
                <a:solidFill>
                  <a:srgbClr val="0070C0"/>
                </a:solidFill>
              </a:rPr>
              <a:t>Bước 2: Mở thư mục sẽ chứa, nháy phải chuột, chọn Paste</a:t>
            </a:r>
            <a:endParaRPr lang="en-US">
              <a:solidFill>
                <a:srgbClr val="0070C0"/>
              </a:solidFill>
            </a:endParaRPr>
          </a:p>
        </p:txBody>
      </p:sp>
      <p:pic>
        <p:nvPicPr>
          <p:cNvPr id="30" name="Picture 29" descr="Untitled.png"/>
          <p:cNvPicPr>
            <a:picLocks noChangeAspect="1"/>
          </p:cNvPicPr>
          <p:nvPr/>
        </p:nvPicPr>
        <p:blipFill>
          <a:blip r:embed="rId4"/>
          <a:srcRect b="10438"/>
          <a:stretch>
            <a:fillRect/>
          </a:stretch>
        </p:blipFill>
        <p:spPr>
          <a:xfrm>
            <a:off x="5715000" y="1143000"/>
            <a:ext cx="3077005" cy="4419600"/>
          </a:xfrm>
          <a:prstGeom prst="rect">
            <a:avLst/>
          </a:prstGeom>
        </p:spPr>
      </p:pic>
      <p:pic>
        <p:nvPicPr>
          <p:cNvPr id="31" name="Picture 30" descr="Untitled 2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91200" y="2819400"/>
            <a:ext cx="2400635" cy="28102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10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838200"/>
            <a:ext cx="8458200" cy="685800"/>
          </a:xfrm>
        </p:spPr>
        <p:txBody>
          <a:bodyPr>
            <a:normAutofit/>
          </a:bodyPr>
          <a:lstStyle/>
          <a:p>
            <a:pPr algn="l"/>
            <a:r>
              <a:rPr lang="en-US" sz="3200" u="sng" smtClean="0">
                <a:solidFill>
                  <a:srgbClr val="FF0000"/>
                </a:solidFill>
              </a:rPr>
              <a:t>3. Đổi tên (Rename) thư mục</a:t>
            </a:r>
            <a:endParaRPr lang="en-US" sz="3200" u="sng">
              <a:solidFill>
                <a:srgbClr val="FF0000"/>
              </a:solidFill>
            </a:endParaRPr>
          </a:p>
        </p:txBody>
      </p:sp>
      <p:sp>
        <p:nvSpPr>
          <p:cNvPr id="9" name="Content Placeholder 25"/>
          <p:cNvSpPr>
            <a:spLocks noGrp="1"/>
          </p:cNvSpPr>
          <p:nvPr>
            <p:ph idx="1"/>
          </p:nvPr>
        </p:nvSpPr>
        <p:spPr>
          <a:xfrm>
            <a:off x="381000" y="1524000"/>
            <a:ext cx="5029200" cy="4800600"/>
          </a:xfrm>
        </p:spPr>
        <p:txBody>
          <a:bodyPr/>
          <a:lstStyle/>
          <a:p>
            <a:pPr>
              <a:buNone/>
            </a:pPr>
            <a:r>
              <a:rPr lang="en-US" smtClean="0">
                <a:solidFill>
                  <a:srgbClr val="0070C0"/>
                </a:solidFill>
              </a:rPr>
              <a:t>   Các thao tác đổi tên thư mục:</a:t>
            </a:r>
          </a:p>
          <a:p>
            <a:r>
              <a:rPr lang="en-US" smtClean="0">
                <a:solidFill>
                  <a:srgbClr val="0070C0"/>
                </a:solidFill>
              </a:rPr>
              <a:t>Bước 1: Nháy phải chuột vào thư mục cần đổi tên, chọn Rename</a:t>
            </a:r>
          </a:p>
          <a:p>
            <a:r>
              <a:rPr lang="en-US" smtClean="0">
                <a:solidFill>
                  <a:srgbClr val="0070C0"/>
                </a:solidFill>
              </a:rPr>
              <a:t>Bước 2: Gõ tên mới cho thư mục</a:t>
            </a:r>
          </a:p>
          <a:p>
            <a:r>
              <a:rPr lang="en-US" smtClean="0">
                <a:solidFill>
                  <a:srgbClr val="0070C0"/>
                </a:solidFill>
              </a:rPr>
              <a:t>Bước 3: Nhấn Enter</a:t>
            </a:r>
            <a:endParaRPr lang="en-US">
              <a:solidFill>
                <a:srgbClr val="0070C0"/>
              </a:solidFill>
            </a:endParaRPr>
          </a:p>
        </p:txBody>
      </p:sp>
      <p:pic>
        <p:nvPicPr>
          <p:cNvPr id="11" name="Picture 10" descr="Untitled 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1219200"/>
            <a:ext cx="2991268" cy="48965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1"/>
            <a:ext cx="7391400" cy="914400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MONHOC?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2667000"/>
            <a:ext cx="92964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MONHOC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monhoc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02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7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605</TotalTime>
  <Words>662</Words>
  <Application>Microsoft Office PowerPoint</Application>
  <PresentationFormat>On-screen Show (4:3)</PresentationFormat>
  <Paragraphs>76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BÀI 2: CÁC THAO TÁC VỚI THƯ MỤC (2 tiết)</vt:lpstr>
      <vt:lpstr>1. Nhắc lại kiến thức</vt:lpstr>
      <vt:lpstr>PowerPoint Presentation</vt:lpstr>
      <vt:lpstr>c. Đánh dấu     vào      ở sau câu đúng </vt:lpstr>
      <vt:lpstr>2. Sao chép (Copy) thư mục</vt:lpstr>
      <vt:lpstr>3. Đổi tên (Rename) thư mục</vt:lpstr>
      <vt:lpstr>Củng cố:</vt:lpstr>
      <vt:lpstr>PowerPoint Presentation</vt:lpstr>
      <vt:lpstr>BÀI 2: CÁC THAO TÁC VỚI THƯ MỤC (tiết 2)</vt:lpstr>
      <vt:lpstr>A. Hoạt động cơ bản: 4. Nhắc lại thao tác Xóa(Delete) thư mục</vt:lpstr>
      <vt:lpstr>Thực hành:</vt:lpstr>
      <vt:lpstr>Thực hành</vt:lpstr>
      <vt:lpstr>PowerPoint Presentation</vt:lpstr>
      <vt:lpstr>Ghi nhớ: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3: THƯ ĐIỆN TỬ</dc:title>
  <dc:creator>User</dc:creator>
  <cp:lastModifiedBy>SKY</cp:lastModifiedBy>
  <cp:revision>66</cp:revision>
  <dcterms:created xsi:type="dcterms:W3CDTF">2017-09-12T01:40:07Z</dcterms:created>
  <dcterms:modified xsi:type="dcterms:W3CDTF">2021-02-25T13:57:08Z</dcterms:modified>
</cp:coreProperties>
</file>