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</p:sldMasterIdLst>
  <p:notesMasterIdLst>
    <p:notesMasterId r:id="rId18"/>
  </p:notesMasterIdLst>
  <p:sldIdLst>
    <p:sldId id="257" r:id="rId4"/>
    <p:sldId id="275" r:id="rId5"/>
    <p:sldId id="274" r:id="rId6"/>
    <p:sldId id="260" r:id="rId7"/>
    <p:sldId id="293" r:id="rId8"/>
    <p:sldId id="276" r:id="rId9"/>
    <p:sldId id="262" r:id="rId10"/>
    <p:sldId id="294" r:id="rId11"/>
    <p:sldId id="279" r:id="rId12"/>
    <p:sldId id="278" r:id="rId13"/>
    <p:sldId id="295" r:id="rId14"/>
    <p:sldId id="296" r:id="rId15"/>
    <p:sldId id="297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94473" autoAdjust="0"/>
  </p:normalViewPr>
  <p:slideViewPr>
    <p:cSldViewPr snapToGrid="0">
      <p:cViewPr>
        <p:scale>
          <a:sx n="76" d="100"/>
          <a:sy n="76" d="100"/>
        </p:scale>
        <p:origin x="-50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5B7C-0019-4849-BF1C-6711B9A9E4B6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C151E-C1A8-4531-A636-7388C374D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2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C682E2-A4A0-430E-ACFE-A110A6B445C3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154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C682E2-A4A0-430E-ACFE-A110A6B445C3}" type="slidenum">
              <a:rPr lang="en-US" altLang="en-US" sz="1200">
                <a:solidFill>
                  <a:srgbClr val="000000"/>
                </a:solidFill>
              </a:rPr>
              <a:pPr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154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D5662-A1DA-4FD6-A27F-DB335FCA35BA}" type="slidenum">
              <a:rPr lang="en-US" altLang="en-US" sz="1200">
                <a:solidFill>
                  <a:srgbClr val="000000"/>
                </a:solidFill>
              </a:rPr>
              <a:pPr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46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D5662-A1DA-4FD6-A27F-DB335FCA35BA}" type="slidenum">
              <a:rPr lang="en-US" altLang="en-US" sz="1200">
                <a:solidFill>
                  <a:srgbClr val="000000"/>
                </a:solidFill>
              </a:rPr>
              <a:pPr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46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D5662-A1DA-4FD6-A27F-DB335FCA35BA}" type="slidenum">
              <a:rPr lang="en-US" altLang="en-US" sz="1200">
                <a:solidFill>
                  <a:srgbClr val="000000"/>
                </a:solidFill>
              </a:rPr>
              <a:pPr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46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D5662-A1DA-4FD6-A27F-DB335FCA35BA}" type="slidenum">
              <a:rPr lang="en-US" altLang="en-US" sz="1200">
                <a:solidFill>
                  <a:srgbClr val="000000"/>
                </a:solidFill>
              </a:rPr>
              <a:pPr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46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0D5662-A1DA-4FD6-A27F-DB335FCA35BA}" type="slidenum">
              <a:rPr lang="en-US" altLang="en-US" sz="1200">
                <a:solidFill>
                  <a:srgbClr val="000000"/>
                </a:solidFill>
              </a:rPr>
              <a:pPr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46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E4342-5F96-45FF-9F30-7462B37A76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93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807E-C806-4F85-A45E-7283BEBCB6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3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495C7-D9AC-4E89-817A-FDAB5D330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36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FB393-FF13-4C3F-AC01-A0389DD427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16518-621E-462A-9F84-A01B748BED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4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2EEB1-0838-484C-815B-43E6ADB51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8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3490E-40C8-4308-854E-641B6DC3F5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62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0B160-7F05-4E10-A4A4-E6A704C70A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45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85214-DB79-45D6-9577-35322EB645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82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36624-D12E-4A87-AD49-068C750335F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12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9C6F33-B67F-4FD6-B90E-85C69E9965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36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617EF-77F9-4CA6-9C00-D6CD660D65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99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DF567-49F0-423E-8E65-8B071D4C02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7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89941-41AB-47F0-8E37-BDD7E60EB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92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1E18C-4ACE-4B43-AA2F-9BE6045D20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22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3E99480B-7704-4037-9A99-D0C4F5FFCD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01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2A59E-835C-4010-BF04-5B6012DF33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36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D6A05-A998-4866-9582-0EE597F1DF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98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2386C-E43A-498F-9F87-96582A9A82A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44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46480-9F80-40F2-8861-3B651D9F03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32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055A7-FFBE-4FA8-B14C-4D7A3839F63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916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A42C4-56ED-4207-8D66-99986F1DCA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8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F031E-B27C-4B38-9F45-D42167FC62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0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7A482-1FCD-4917-A3BC-9EE4E5FBF3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37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8016B-57AE-4C51-8315-7EDEAE499F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23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3D8DB-5C93-4D4E-AB6A-7E0AD842C39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89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8F134-F4D5-4C1B-ABA6-74698BEF52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98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F9769-903D-42B4-BB9E-4FF7DC6F78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01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66602-3B7A-452E-AABE-B432C22C95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7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C4F4E-93F6-4C42-BEA9-7FEE6E016B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2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1D695-C5FF-40C5-9D90-BD8FC7B4F0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0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7E71A-45D2-4F67-B635-4C36896C15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1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A3322-97CA-4587-B64B-55893E4B3A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0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9EFBD-5FE4-4DE8-BFA1-CD30C54795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7E33F-D839-4214-ADD3-5767299BBF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4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1C41E3-994B-4807-B19A-5D34C62E7AE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1DB25526-4000-449C-B7FB-C841D16E56E3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0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EFF59A52-F374-4000-BB68-727C90D212B0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1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PC\Desktop\Microsoft%20Word%202010.lnk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Th&#7855;m\nhac\V.A%20&#8211;%20Hope%20You.mp3" TargetMode="External"/><Relationship Id="rId6" Type="http://schemas.openxmlformats.org/officeDocument/2006/relationships/image" Target="../media/image17.gif"/><Relationship Id="rId5" Type="http://schemas.openxmlformats.org/officeDocument/2006/relationships/hyperlink" Target="../../../../Program%20Files/Microsoft%20Office/OFFICE11/WINWORD.EXE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file:///C:\Users\PC\Desktop\Microsoft%20Word%202010.lnk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C\Desktop\Microsoft%20Word%202010.ln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rogram%20Files/Microsoft%20Office/OFFICE11/WINWORD.EX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665635" y="1568288"/>
            <a:ext cx="6875585" cy="154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3600" b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3" name="TextBox 11"/>
          <p:cNvSpPr txBox="1">
            <a:spLocks noChangeArrowheads="1"/>
          </p:cNvSpPr>
          <p:nvPr/>
        </p:nvSpPr>
        <p:spPr bwMode="auto">
          <a:xfrm>
            <a:off x="3614738" y="5690396"/>
            <a:ext cx="518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: 2019 - 2020</a:t>
            </a:r>
          </a:p>
        </p:txBody>
      </p:sp>
      <p:sp>
        <p:nvSpPr>
          <p:cNvPr id="2058" name="WordArt 215"/>
          <p:cNvSpPr>
            <a:spLocks noChangeArrowheads="1" noChangeShapeType="1" noTextEdit="1"/>
          </p:cNvSpPr>
          <p:nvPr/>
        </p:nvSpPr>
        <p:spPr bwMode="auto">
          <a:xfrm>
            <a:off x="2514600" y="1924053"/>
            <a:ext cx="7162800" cy="5521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66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CCFF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9" descr="1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39" y="3117688"/>
            <a:ext cx="2727704" cy="186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7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m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78" y="304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435832" y="569267"/>
            <a:ext cx="504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C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HOẠT ĐỘNG NHÓM ĐÔI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3870" y="1255123"/>
            <a:ext cx="5977719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với bạn rồi thực hiện gõ nội dung sau vào trang soạn thảo: 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 so 1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mai xinh xinh.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lan lung linh.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bay xa xa.</a:t>
            </a:r>
          </a:p>
          <a:p>
            <a:pPr lvl="0"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 ve trong veo.</a:t>
            </a:r>
          </a:p>
        </p:txBody>
      </p:sp>
      <p:pic>
        <p:nvPicPr>
          <p:cNvPr id="7" name="Picture 11" descr="w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0960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V.A – Hope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04563" y="367145"/>
            <a:ext cx="519546" cy="519546"/>
          </a:xfrm>
          <a:prstGeom prst="rect">
            <a:avLst/>
          </a:prstGeom>
        </p:spPr>
      </p:pic>
      <p:sp>
        <p:nvSpPr>
          <p:cNvPr id="2" name="Sun 1">
            <a:hlinkClick r:id="rId8" action="ppaction://hlinkfile"/>
          </p:cNvPr>
          <p:cNvSpPr/>
          <p:nvPr/>
        </p:nvSpPr>
        <p:spPr>
          <a:xfrm>
            <a:off x="7555523" y="5486400"/>
            <a:ext cx="518746" cy="44840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1585912" y="154079"/>
            <a:ext cx="441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</a:rPr>
              <a:t>3) </a:t>
            </a:r>
            <a:r>
              <a:rPr lang="en-US" altLang="en-US" b="1" u="sng" dirty="0" err="1">
                <a:solidFill>
                  <a:srgbClr val="0000FF"/>
                </a:solidFill>
              </a:rPr>
              <a:t>Lưu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văn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bản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5912" y="75370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E:\icon mặt cười\images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565" y="13533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6733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1524000" y="100291"/>
            <a:ext cx="441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</a:rPr>
              <a:t>3) </a:t>
            </a:r>
            <a:r>
              <a:rPr lang="en-US" altLang="en-US" b="1" u="sng" dirty="0" err="1">
                <a:solidFill>
                  <a:srgbClr val="0000FF"/>
                </a:solidFill>
              </a:rPr>
              <a:t>Lưu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văn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bản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627694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2" y="1078971"/>
            <a:ext cx="8382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1560577"/>
            <a:ext cx="923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miley Face 2">
            <a:hlinkClick r:id="rId6" action="ppaction://hlinkfile"/>
          </p:cNvPr>
          <p:cNvSpPr/>
          <p:nvPr/>
        </p:nvSpPr>
        <p:spPr>
          <a:xfrm>
            <a:off x="9709638" y="5758963"/>
            <a:ext cx="562708" cy="382745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39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1524000" y="120369"/>
            <a:ext cx="441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</a:rPr>
              <a:t>3) </a:t>
            </a:r>
            <a:r>
              <a:rPr lang="en-US" altLang="en-US" b="1" u="sng" dirty="0" err="1">
                <a:solidFill>
                  <a:srgbClr val="0000FF"/>
                </a:solidFill>
              </a:rPr>
              <a:t>Lưu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văn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bản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Smiley Face 2">
            <a:hlinkClick r:id="rId3" action="ppaction://hlinkfile"/>
          </p:cNvPr>
          <p:cNvSpPr/>
          <p:nvPr/>
        </p:nvSpPr>
        <p:spPr>
          <a:xfrm>
            <a:off x="9709638" y="5758963"/>
            <a:ext cx="562708" cy="382745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76" y="1286792"/>
            <a:ext cx="5872139" cy="466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5937251" y="643589"/>
            <a:ext cx="3859823" cy="587360"/>
          </a:xfrm>
          <a:prstGeom prst="borderCallout1">
            <a:avLst>
              <a:gd name="adj1" fmla="val 112298"/>
              <a:gd name="adj2" fmla="val 45464"/>
              <a:gd name="adj3" fmla="val 176707"/>
              <a:gd name="adj4" fmla="val -346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trữ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5451045" y="3440368"/>
            <a:ext cx="3859823" cy="587360"/>
          </a:xfrm>
          <a:prstGeom prst="borderCallout1">
            <a:avLst>
              <a:gd name="adj1" fmla="val 112298"/>
              <a:gd name="adj2" fmla="val 45464"/>
              <a:gd name="adj3" fmla="val 176707"/>
              <a:gd name="adj4" fmla="val -346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299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4607" y="107577"/>
            <a:ext cx="760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70C0"/>
                </a:solidFill>
              </a:rPr>
              <a:t>4</a:t>
            </a:r>
            <a:r>
              <a:rPr lang="vi-VN" sz="2800" b="1" smtClean="0">
                <a:solidFill>
                  <a:srgbClr val="0070C0"/>
                </a:solidFill>
              </a:rPr>
              <a:t>. </a:t>
            </a:r>
            <a:r>
              <a:rPr lang="vi-VN" sz="2800" b="1">
                <a:solidFill>
                  <a:srgbClr val="0070C0"/>
                </a:solidFill>
              </a:rPr>
              <a:t>Gõ chữ cái tiếng việt theo kiểu gõ Telex</a:t>
            </a:r>
            <a:endParaRPr lang="en-US" sz="28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3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2182" y="2084134"/>
            <a:ext cx="4876800" cy="923925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CC9900">
                  <a:gamma/>
                  <a:tint val="0"/>
                  <a:invGamma/>
                </a:srgbClr>
              </a:gs>
              <a:gs pos="100000">
                <a:srgbClr val="CC9900"/>
              </a:gs>
            </a:gsLst>
            <a:lin ang="5400000" scaled="1"/>
          </a:gradFill>
          <a:ln w="127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600" b="1">
                <a:solidFill>
                  <a:srgbClr val="3366CC"/>
                </a:solidFill>
                <a:latin typeface=".VnTime" pitchFamily="34" charset="0"/>
              </a:defRPr>
            </a:lvl1pPr>
            <a:lvl2pPr marL="742950" indent="-285750">
              <a:defRPr sz="2600" b="1">
                <a:solidFill>
                  <a:srgbClr val="3366CC"/>
                </a:solidFill>
                <a:latin typeface=".VnTime" pitchFamily="34" charset="0"/>
              </a:defRPr>
            </a:lvl2pPr>
            <a:lvl3pPr marL="11430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3pPr>
            <a:lvl4pPr marL="16002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4pPr>
            <a:lvl5pPr marL="2057400" indent="-228600">
              <a:defRPr sz="2600" b="1">
                <a:solidFill>
                  <a:srgbClr val="3366CC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>
                <a:solidFill>
                  <a:srgbClr val="3366CC"/>
                </a:solidFill>
                <a:latin typeface=".VnTime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5400" b="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Khởi</a:t>
            </a:r>
            <a:r>
              <a:rPr lang="en-US" altLang="en-US" sz="5400" b="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5400" b="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động</a:t>
            </a:r>
            <a:endParaRPr lang="en-US" altLang="en-US" sz="5400" b="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5434016"/>
            <a:ext cx="1244600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828800" y="2464191"/>
            <a:ext cx="3810000" cy="1600200"/>
          </a:xfrm>
          <a:prstGeom prst="wedgeEllipseCallout">
            <a:avLst>
              <a:gd name="adj1" fmla="val -4973"/>
              <a:gd name="adj2" fmla="val 86238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soạn thảo văn bản bao giờ chưa?</a:t>
            </a:r>
          </a:p>
        </p:txBody>
      </p:sp>
      <p:pic>
        <p:nvPicPr>
          <p:cNvPr id="6" name="Picture 4" descr="ch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3"/>
            <a:ext cx="22860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G00029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29200"/>
            <a:ext cx="145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162800" y="6019800"/>
            <a:ext cx="1295400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600" b="1" kern="0">
              <a:solidFill>
                <a:srgbClr val="3366CC"/>
              </a:solidFill>
              <a:latin typeface=".VnTime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213476" y="2300027"/>
            <a:ext cx="4098925" cy="26161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kern="0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en-US" sz="2800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ngày các em viết bài trên lớp, làm bài tập, viết thư... là các em đã soạn thảo rồi đấy!.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4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5638800" y="3149991"/>
            <a:ext cx="457200" cy="76200"/>
          </a:xfrm>
          <a:prstGeom prst="line">
            <a:avLst/>
          </a:prstGeom>
          <a:noFill/>
          <a:ln w="57150">
            <a:solidFill>
              <a:srgbClr val="D3481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2600" b="1" kern="0">
              <a:solidFill>
                <a:srgbClr val="3366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1670050" y="22274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err="1">
                <a:solidFill>
                  <a:srgbClr val="0070C0"/>
                </a:solidFill>
              </a:rPr>
              <a:t>Thứ</a:t>
            </a:r>
            <a:r>
              <a:rPr lang="en-US" altLang="en-US" b="1">
                <a:solidFill>
                  <a:srgbClr val="0070C0"/>
                </a:solidFill>
              </a:rPr>
              <a:t>   </a:t>
            </a:r>
            <a:r>
              <a:rPr lang="en-US" altLang="en-US" b="1" err="1">
                <a:solidFill>
                  <a:srgbClr val="0070C0"/>
                </a:solidFill>
              </a:rPr>
              <a:t>ngày</a:t>
            </a:r>
            <a:r>
              <a:rPr lang="en-US" altLang="en-US" b="1">
                <a:solidFill>
                  <a:srgbClr val="0070C0"/>
                </a:solidFill>
              </a:rPr>
              <a:t>  </a:t>
            </a:r>
            <a:r>
              <a:rPr lang="en-US" altLang="en-US" b="1" err="1">
                <a:solidFill>
                  <a:srgbClr val="0070C0"/>
                </a:solidFill>
              </a:rPr>
              <a:t>tháng</a:t>
            </a:r>
            <a:r>
              <a:rPr lang="en-US" altLang="en-US" b="1">
                <a:solidFill>
                  <a:srgbClr val="0070C0"/>
                </a:solidFill>
              </a:rPr>
              <a:t>  </a:t>
            </a:r>
            <a:r>
              <a:rPr lang="en-US" altLang="en-US" b="1" dirty="0" err="1">
                <a:solidFill>
                  <a:srgbClr val="0070C0"/>
                </a:solidFill>
              </a:rPr>
              <a:t>năm</a:t>
            </a:r>
            <a:r>
              <a:rPr lang="en-US" altLang="en-US" b="1" dirty="0">
                <a:solidFill>
                  <a:srgbClr val="0070C0"/>
                </a:solidFill>
              </a:rPr>
              <a:t> 2020</a:t>
            </a:r>
          </a:p>
        </p:txBody>
      </p:sp>
      <p:sp>
        <p:nvSpPr>
          <p:cNvPr id="10" name="Rectangle 61"/>
          <p:cNvSpPr>
            <a:spLocks noChangeArrowheads="1"/>
          </p:cNvSpPr>
          <p:nvPr/>
        </p:nvSpPr>
        <p:spPr bwMode="auto">
          <a:xfrm>
            <a:off x="1701698" y="1219201"/>
            <a:ext cx="8915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srgbClr val="FF0000"/>
                </a:solidFill>
              </a:rPr>
              <a:t>Chủ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đề</a:t>
            </a:r>
            <a:r>
              <a:rPr lang="en-US" altLang="en-US" b="1" u="sng" dirty="0">
                <a:solidFill>
                  <a:srgbClr val="FF0000"/>
                </a:solidFill>
              </a:rPr>
              <a:t> 3</a:t>
            </a:r>
            <a:r>
              <a:rPr lang="en-US" altLang="en-US" b="1" dirty="0">
                <a:solidFill>
                  <a:srgbClr val="FF0000"/>
                </a:solidFill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</a:rPr>
              <a:t>Soạn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thảo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văn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bản</a:t>
            </a:r>
            <a:endParaRPr lang="en-US" altLang="en-US" b="1" dirty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1</a:t>
            </a:r>
            <a:r>
              <a:rPr lang="en-US" altLang="en-US" b="1" dirty="0">
                <a:solidFill>
                  <a:srgbClr val="FF0000"/>
                </a:solidFill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đầu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soạn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thảo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err="1">
                <a:solidFill>
                  <a:srgbClr val="FF0000"/>
                </a:solidFill>
              </a:rPr>
              <a:t>văn</a:t>
            </a:r>
            <a:r>
              <a:rPr lang="en-US" altLang="en-US" b="1">
                <a:solidFill>
                  <a:srgbClr val="FF0000"/>
                </a:solidFill>
              </a:rPr>
              <a:t> bản</a:t>
            </a:r>
            <a:endParaRPr lang="vi-VN" altLang="en-US" b="1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en-US" b="1" u="sng">
                <a:solidFill>
                  <a:srgbClr val="FF0000"/>
                </a:solidFill>
              </a:rPr>
              <a:t>Bài 2:</a:t>
            </a:r>
            <a:r>
              <a:rPr lang="vi-VN" altLang="en-US" b="1">
                <a:solidFill>
                  <a:srgbClr val="FF0000"/>
                </a:solidFill>
              </a:rPr>
              <a:t> Gõ các chữ ă, â, đ, ê, ô, ơ, ư (tiết 1)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1670050" y="762003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5568554" y="3806977"/>
            <a:ext cx="4192081" cy="2127738"/>
          </a:xfrm>
          <a:prstGeom prst="wedgeEllipseCallout">
            <a:avLst>
              <a:gd name="adj1" fmla="val -100200"/>
              <a:gd name="adj2" fmla="val -2692"/>
            </a:avLst>
          </a:prstGeom>
          <a:blipFill>
            <a:blip r:embed="rId4"/>
            <a:tile tx="0" ty="0" sx="100000" sy="100000" flip="none" algn="tl"/>
          </a:blip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kern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4" descr="ch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72711"/>
            <a:ext cx="22860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76101" y="3316616"/>
            <a:ext cx="6243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FF"/>
                </a:solidFill>
              </a:rPr>
              <a:t>1) </a:t>
            </a:r>
            <a:r>
              <a:rPr lang="en-US" altLang="en-US" u="sng" dirty="0">
                <a:solidFill>
                  <a:srgbClr val="0000FF"/>
                </a:solidFill>
              </a:rPr>
              <a:t>Giới thiệu phần mềm</a:t>
            </a:r>
            <a:r>
              <a:rPr lang="en-US" altLang="en-US" b="1" u="sng" dirty="0">
                <a:solidFill>
                  <a:srgbClr val="FF0000"/>
                </a:solidFill>
              </a:rPr>
              <a:t> Word</a:t>
            </a:r>
          </a:p>
        </p:txBody>
      </p:sp>
    </p:spTree>
    <p:extLst>
      <p:ext uri="{BB962C8B-B14F-4D97-AF65-F5344CB8AC3E}">
        <p14:creationId xmlns:p14="http://schemas.microsoft.com/office/powerpoint/2010/main" val="23022196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98085" y="3339018"/>
            <a:ext cx="62437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FF"/>
                </a:solidFill>
              </a:rPr>
              <a:t>1) </a:t>
            </a:r>
            <a:r>
              <a:rPr lang="en-US" altLang="en-US" u="sng" dirty="0">
                <a:solidFill>
                  <a:srgbClr val="0000FF"/>
                </a:solidFill>
              </a:rPr>
              <a:t>Giới thiệu phần mềm</a:t>
            </a:r>
            <a:r>
              <a:rPr lang="en-US" altLang="en-US" b="1" u="sng" dirty="0">
                <a:solidFill>
                  <a:srgbClr val="FF0000"/>
                </a:solidFill>
              </a:rPr>
              <a:t> Word</a:t>
            </a: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1670050" y="22274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err="1">
                <a:solidFill>
                  <a:srgbClr val="0070C0"/>
                </a:solidFill>
              </a:rPr>
              <a:t>Thứ</a:t>
            </a:r>
            <a:r>
              <a:rPr lang="en-US" altLang="en-US" b="1">
                <a:solidFill>
                  <a:srgbClr val="0070C0"/>
                </a:solidFill>
              </a:rPr>
              <a:t>   </a:t>
            </a:r>
            <a:r>
              <a:rPr lang="en-US" altLang="en-US" b="1" err="1">
                <a:solidFill>
                  <a:srgbClr val="0070C0"/>
                </a:solidFill>
              </a:rPr>
              <a:t>ngày</a:t>
            </a:r>
            <a:r>
              <a:rPr lang="en-US" altLang="en-US" b="1">
                <a:solidFill>
                  <a:srgbClr val="0070C0"/>
                </a:solidFill>
              </a:rPr>
              <a:t>  </a:t>
            </a:r>
            <a:r>
              <a:rPr lang="en-US" altLang="en-US" b="1" err="1">
                <a:solidFill>
                  <a:srgbClr val="0070C0"/>
                </a:solidFill>
              </a:rPr>
              <a:t>tháng</a:t>
            </a:r>
            <a:r>
              <a:rPr lang="en-US" altLang="en-US" b="1">
                <a:solidFill>
                  <a:srgbClr val="0070C0"/>
                </a:solidFill>
              </a:rPr>
              <a:t>  </a:t>
            </a:r>
            <a:r>
              <a:rPr lang="en-US" altLang="en-US" b="1" dirty="0" err="1">
                <a:solidFill>
                  <a:srgbClr val="0070C0"/>
                </a:solidFill>
              </a:rPr>
              <a:t>năm</a:t>
            </a:r>
            <a:r>
              <a:rPr lang="en-US" altLang="en-US" b="1" dirty="0">
                <a:solidFill>
                  <a:srgbClr val="0070C0"/>
                </a:solidFill>
              </a:rPr>
              <a:t> 2020</a:t>
            </a:r>
          </a:p>
        </p:txBody>
      </p:sp>
      <p:sp>
        <p:nvSpPr>
          <p:cNvPr id="10" name="Rectangle 61"/>
          <p:cNvSpPr>
            <a:spLocks noChangeArrowheads="1"/>
          </p:cNvSpPr>
          <p:nvPr/>
        </p:nvSpPr>
        <p:spPr bwMode="auto">
          <a:xfrm>
            <a:off x="1701698" y="1219200"/>
            <a:ext cx="89154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srgbClr val="FF0000"/>
                </a:solidFill>
              </a:rPr>
              <a:t>Chủ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đề</a:t>
            </a:r>
            <a:r>
              <a:rPr lang="en-US" altLang="en-US" b="1" u="sng" dirty="0">
                <a:solidFill>
                  <a:srgbClr val="FF0000"/>
                </a:solidFill>
              </a:rPr>
              <a:t> 3</a:t>
            </a:r>
            <a:r>
              <a:rPr lang="en-US" altLang="en-US" b="1" dirty="0">
                <a:solidFill>
                  <a:srgbClr val="FF0000"/>
                </a:solidFill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</a:rPr>
              <a:t>Soạn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thảo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văn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bản</a:t>
            </a:r>
            <a:endParaRPr lang="en-US" altLang="en-US" b="1" dirty="0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err="1">
                <a:solidFill>
                  <a:srgbClr val="FF0000"/>
                </a:solidFill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</a:rPr>
              <a:t> 1</a:t>
            </a:r>
            <a:r>
              <a:rPr lang="en-US" altLang="en-US" b="1" dirty="0">
                <a:solidFill>
                  <a:srgbClr val="FF0000"/>
                </a:solidFill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đầu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soạn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thảo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err="1">
                <a:solidFill>
                  <a:srgbClr val="FF0000"/>
                </a:solidFill>
              </a:rPr>
              <a:t>văn</a:t>
            </a:r>
            <a:r>
              <a:rPr lang="en-US" altLang="en-US" b="1">
                <a:solidFill>
                  <a:srgbClr val="FF0000"/>
                </a:solidFill>
              </a:rPr>
              <a:t> bản</a:t>
            </a:r>
            <a:endParaRPr lang="vi-VN" altLang="en-US" b="1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en-US" b="1">
                <a:solidFill>
                  <a:srgbClr val="FF0000"/>
                </a:solidFill>
              </a:rPr>
              <a:t>          </a:t>
            </a:r>
            <a:r>
              <a:rPr lang="vi-VN" altLang="en-US" b="1" u="sng">
                <a:solidFill>
                  <a:srgbClr val="FF0000"/>
                </a:solidFill>
              </a:rPr>
              <a:t>Bài 2:</a:t>
            </a:r>
            <a:r>
              <a:rPr lang="vi-VN" altLang="en-US" b="1">
                <a:solidFill>
                  <a:srgbClr val="FF0000"/>
                </a:solidFill>
              </a:rPr>
              <a:t> Gõ các chữ ă, â, đ, ê, ô, ơ, ư (tiết 1)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en-US" b="1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altLang="en-US" b="1">
              <a:solidFill>
                <a:srgbClr val="FF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 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1670050" y="762003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 dirty="0">
                <a:solidFill>
                  <a:srgbClr val="FF0000"/>
                </a:solidFill>
              </a:rPr>
              <a:t>TIN HỌC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73098" y="4166176"/>
            <a:ext cx="9144000" cy="12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Word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là phần mềm giúp em soạn thảo văn bản trên máy tính.</a:t>
            </a:r>
          </a:p>
        </p:txBody>
      </p:sp>
    </p:spTree>
    <p:extLst>
      <p:ext uri="{BB962C8B-B14F-4D97-AF65-F5344CB8AC3E}">
        <p14:creationId xmlns:p14="http://schemas.microsoft.com/office/powerpoint/2010/main" val="249641078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264" y="265616"/>
            <a:ext cx="8229600" cy="626773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486151" y="4458695"/>
            <a:ext cx="2362200" cy="609600"/>
          </a:xfrm>
          <a:prstGeom prst="wedgeRoundRectCallout">
            <a:avLst>
              <a:gd name="adj1" fmla="val -43680"/>
              <a:gd name="adj2" fmla="val -168594"/>
              <a:gd name="adj3" fmla="val 16667"/>
            </a:avLst>
          </a:prstGeom>
          <a:blipFill>
            <a:blip r:embed="rId3">
              <a:duotone>
                <a:srgbClr val="956251">
                  <a:tint val="30000"/>
                  <a:satMod val="300000"/>
                </a:srgbClr>
                <a:srgbClr val="956251">
                  <a:tint val="40000"/>
                  <a:satMod val="200000"/>
                </a:srgbClr>
              </a:duotone>
            </a:blip>
            <a:tile tx="0" ty="0" sx="70000" sy="70000" flip="none" algn="ctr"/>
          </a:blipFill>
          <a:ln w="9525" cap="flat" cmpd="sng" algn="ctr">
            <a:solidFill>
              <a:srgbClr val="956251">
                <a:shade val="60000"/>
                <a:satMod val="110000"/>
              </a:srgbClr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b="1" kern="0" dirty="0">
                <a:solidFill>
                  <a:prstClr val="black"/>
                </a:solidFill>
                <a:latin typeface="Perpetua"/>
              </a:rPr>
              <a:t>Con trỏ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056264" y="1145448"/>
            <a:ext cx="7925936" cy="523220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kern="0">
              <a:solidFill>
                <a:srgbClr val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665226" y="5067640"/>
            <a:ext cx="2886784" cy="609600"/>
          </a:xfrm>
          <a:prstGeom prst="wedgeRoundRectCallout">
            <a:avLst>
              <a:gd name="adj1" fmla="val -34436"/>
              <a:gd name="adj2" fmla="val -182027"/>
              <a:gd name="adj3" fmla="val 16667"/>
            </a:avLst>
          </a:prstGeom>
          <a:blipFill>
            <a:blip r:embed="rId3">
              <a:duotone>
                <a:srgbClr val="956251">
                  <a:tint val="30000"/>
                  <a:satMod val="300000"/>
                </a:srgbClr>
                <a:srgbClr val="956251">
                  <a:tint val="40000"/>
                  <a:satMod val="200000"/>
                </a:srgbClr>
              </a:duotone>
            </a:blip>
            <a:tile tx="0" ty="0" sx="70000" sy="70000" flip="none" algn="ctr"/>
          </a:blipFill>
          <a:ln w="9525" cap="flat" cmpd="sng" algn="ctr">
            <a:solidFill>
              <a:srgbClr val="956251">
                <a:shade val="60000"/>
                <a:satMod val="110000"/>
              </a:srgbClr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 kern="0" dirty="0">
                <a:solidFill>
                  <a:prstClr val="black"/>
                </a:solidFill>
                <a:latin typeface="Perpetua"/>
              </a:rPr>
              <a:t>Vùng soạn thảo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087454" y="2664019"/>
            <a:ext cx="2362200" cy="609600"/>
          </a:xfrm>
          <a:prstGeom prst="wedgeRoundRectCallout">
            <a:avLst>
              <a:gd name="adj1" fmla="val -34436"/>
              <a:gd name="adj2" fmla="val -182027"/>
              <a:gd name="adj3" fmla="val 16667"/>
            </a:avLst>
          </a:prstGeom>
          <a:blipFill>
            <a:blip r:embed="rId3">
              <a:duotone>
                <a:srgbClr val="956251">
                  <a:tint val="30000"/>
                  <a:satMod val="300000"/>
                </a:srgbClr>
                <a:srgbClr val="956251">
                  <a:tint val="40000"/>
                  <a:satMod val="200000"/>
                </a:srgbClr>
              </a:duotone>
            </a:blip>
            <a:tile tx="0" ty="0" sx="70000" sy="70000" flip="none" algn="ctr"/>
          </a:blipFill>
          <a:ln w="9525" cap="flat" cmpd="sng" algn="ctr">
            <a:solidFill>
              <a:srgbClr val="956251">
                <a:shade val="60000"/>
                <a:satMod val="110000"/>
              </a:srgbClr>
            </a:solidFill>
            <a:prstDash val="solid"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00" b="1" kern="0" dirty="0">
                <a:solidFill>
                  <a:prstClr val="black"/>
                </a:solidFill>
                <a:latin typeface="Perpetua"/>
              </a:rPr>
              <a:t>Bảng chọn</a:t>
            </a:r>
          </a:p>
        </p:txBody>
      </p:sp>
    </p:spTree>
    <p:extLst>
      <p:ext uri="{BB962C8B-B14F-4D97-AF65-F5344CB8AC3E}">
        <p14:creationId xmlns:p14="http://schemas.microsoft.com/office/powerpoint/2010/main" val="8572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1524000" y="229383"/>
            <a:ext cx="44132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</a:rPr>
              <a:t>1) </a:t>
            </a:r>
            <a:r>
              <a:rPr lang="en-US" altLang="en-US" sz="2500" u="sng" dirty="0">
                <a:solidFill>
                  <a:srgbClr val="0000FF"/>
                </a:solidFill>
              </a:rPr>
              <a:t>Giới thiệu phần mềm</a:t>
            </a:r>
            <a:r>
              <a:rPr lang="en-US" altLang="en-US" sz="2500" b="1" u="sng" dirty="0">
                <a:solidFill>
                  <a:srgbClr val="FF0000"/>
                </a:solidFill>
              </a:rPr>
              <a:t> Word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706437"/>
            <a:ext cx="89505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gõ phím, kí tự hoặc chữ cái xuất hiện tại vị trí con trỏ, đồng thời con trỏ dịch chuyển về phía bên phải kí tự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</a:p>
        </p:txBody>
      </p:sp>
    </p:spTree>
    <p:extLst>
      <p:ext uri="{BB962C8B-B14F-4D97-AF65-F5344CB8AC3E}">
        <p14:creationId xmlns:p14="http://schemas.microsoft.com/office/powerpoint/2010/main" val="25617411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1585912" y="0"/>
            <a:ext cx="441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0000FF"/>
                </a:solidFill>
              </a:rPr>
              <a:t>2) </a:t>
            </a:r>
            <a:r>
              <a:rPr lang="en-US" altLang="en-US" b="1" u="sng" dirty="0" err="1">
                <a:solidFill>
                  <a:srgbClr val="0000FF"/>
                </a:solidFill>
              </a:rPr>
              <a:t>Soạn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thảo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văn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r>
              <a:rPr lang="en-US" altLang="en-US" b="1" u="sng" dirty="0" err="1">
                <a:solidFill>
                  <a:srgbClr val="0000FF"/>
                </a:solidFill>
              </a:rPr>
              <a:t>bản</a:t>
            </a:r>
            <a:r>
              <a:rPr lang="en-US" altLang="en-US" b="1" u="sng" dirty="0">
                <a:solidFill>
                  <a:srgbClr val="0000FF"/>
                </a:solidFill>
              </a:rPr>
              <a:t> </a:t>
            </a:r>
            <a:endParaRPr lang="en-US" altLang="en-US" b="1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5912" y="73219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 descr="E:\icon mặt cười\images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16862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5341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9839" y="1508892"/>
            <a:ext cx="429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2 cách xóa kí tự: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2388" y="2032112"/>
            <a:ext cx="844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Nhấn phím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(Xóa kí tự bên phải con trỏ)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2575704"/>
            <a:ext cx="865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 Nhấn phím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Backspace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(Xóa kí tự bên trái con trỏ)</a:t>
            </a:r>
          </a:p>
        </p:txBody>
      </p:sp>
      <p:pic>
        <p:nvPicPr>
          <p:cNvPr id="12" name="Picture 11" descr="w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35" y="6096000"/>
            <a:ext cx="685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85225" y="3078552"/>
            <a:ext cx="839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Để gõ chữ hoa, em nhấn phím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thời gõ chữ.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5226" y="3572234"/>
            <a:ext cx="8718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Khi muốn chuyển sang một đoạn mới em nhấn phím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</a:p>
        </p:txBody>
      </p:sp>
    </p:spTree>
    <p:extLst>
      <p:ext uri="{BB962C8B-B14F-4D97-AF65-F5344CB8AC3E}">
        <p14:creationId xmlns:p14="http://schemas.microsoft.com/office/powerpoint/2010/main" val="15799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475</Words>
  <Application>Microsoft Office PowerPoint</Application>
  <PresentationFormat>Custom</PresentationFormat>
  <Paragraphs>62</Paragraphs>
  <Slides>14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Default Design</vt:lpstr>
      <vt:lpstr>Theme15</vt:lpstr>
      <vt:lpstr>1_Theme15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SKY</cp:lastModifiedBy>
  <cp:revision>120</cp:revision>
  <dcterms:created xsi:type="dcterms:W3CDTF">2017-12-11T03:19:02Z</dcterms:created>
  <dcterms:modified xsi:type="dcterms:W3CDTF">2021-02-25T13:32:19Z</dcterms:modified>
</cp:coreProperties>
</file>