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62" r:id="rId5"/>
    <p:sldId id="263" r:id="rId6"/>
    <p:sldId id="264" r:id="rId7"/>
    <p:sldId id="286" r:id="rId8"/>
    <p:sldId id="275" r:id="rId9"/>
    <p:sldId id="266" r:id="rId10"/>
    <p:sldId id="284" r:id="rId11"/>
    <p:sldId id="273" r:id="rId12"/>
    <p:sldId id="290" r:id="rId13"/>
    <p:sldId id="291" r:id="rId14"/>
    <p:sldId id="292" r:id="rId15"/>
    <p:sldId id="293" r:id="rId16"/>
    <p:sldId id="268" r:id="rId17"/>
    <p:sldId id="282" r:id="rId18"/>
    <p:sldId id="276" r:id="rId19"/>
    <p:sldId id="281" r:id="rId20"/>
    <p:sldId id="277" r:id="rId21"/>
    <p:sldId id="280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83FA8B1-A5E3-4700-BCBC-3940B2029B00}">
          <p14:sldIdLst>
            <p14:sldId id="256"/>
            <p14:sldId id="283"/>
            <p14:sldId id="257"/>
            <p14:sldId id="262"/>
            <p14:sldId id="263"/>
            <p14:sldId id="264"/>
            <p14:sldId id="286"/>
            <p14:sldId id="275"/>
            <p14:sldId id="266"/>
            <p14:sldId id="284"/>
            <p14:sldId id="273"/>
            <p14:sldId id="290"/>
            <p14:sldId id="291"/>
            <p14:sldId id="292"/>
            <p14:sldId id="293"/>
            <p14:sldId id="268"/>
            <p14:sldId id="282"/>
            <p14:sldId id="276"/>
            <p14:sldId id="281"/>
            <p14:sldId id="277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FF00"/>
    <a:srgbClr val="FF0000"/>
    <a:srgbClr val="FF9900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>
        <p:scale>
          <a:sx n="70" d="100"/>
          <a:sy n="70" d="100"/>
        </p:scale>
        <p:origin x="-125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C37CF7-6D47-4E39-BBC5-609CAA69FB7A}" type="datetimeFigureOut">
              <a:rPr lang="en-US" smtClean="0"/>
              <a:pPr/>
              <a:t>26/02/2021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H%C6%B0%E1%BB%9Bng_T%C3%A2y_Nam" TargetMode="External"/><Relationship Id="rId13" Type="http://schemas.openxmlformats.org/officeDocument/2006/relationships/hyperlink" Target="https://vi.wikipedia.org/wiki/H%C6%B0%E1%BB%9Bng_Nam" TargetMode="External"/><Relationship Id="rId3" Type="http://schemas.openxmlformats.org/officeDocument/2006/relationships/hyperlink" Target="https://vi.wikipedia.org/wiki/B%E1%BA%AFc_Ninh_(th%C3%A0nh_ph%E1%BB%91)" TargetMode="External"/><Relationship Id="rId7" Type="http://schemas.openxmlformats.org/officeDocument/2006/relationships/hyperlink" Target="https://vi.wikipedia.org/wiki/H%C6%B0%E1%BB%9Bng_T%C3%A2y" TargetMode="External"/><Relationship Id="rId12" Type="http://schemas.openxmlformats.org/officeDocument/2006/relationships/hyperlink" Target="https://vi.wikipedia.org/wiki/H%E1%BA%A3i_D%C6%B0%C6%A1ng" TargetMode="External"/><Relationship Id="rId2" Type="http://schemas.openxmlformats.org/officeDocument/2006/relationships/hyperlink" Target="https://vi.wikipedia.org/wiki/B%E1%BA%AFc_Gia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H%C6%B0%E1%BB%9Bng_%C4%90%C3%B4ng_B%E1%BA%AFc" TargetMode="External"/><Relationship Id="rId11" Type="http://schemas.openxmlformats.org/officeDocument/2006/relationships/hyperlink" Target="https://vi.wikipedia.org/wiki/H%C6%B0%E1%BB%9Bng_%C4%90%C3%B4ng_Nam" TargetMode="External"/><Relationship Id="rId5" Type="http://schemas.openxmlformats.org/officeDocument/2006/relationships/hyperlink" Target="https://vi.wikipedia.org/wiki/Kil%C3%B4m%C3%A9t" TargetMode="External"/><Relationship Id="rId10" Type="http://schemas.openxmlformats.org/officeDocument/2006/relationships/hyperlink" Target="https://vi.wikipedia.org/wiki/H%C6%B0%E1%BB%9Bng_%C4%90%C3%B4ng" TargetMode="External"/><Relationship Id="rId4" Type="http://schemas.openxmlformats.org/officeDocument/2006/relationships/hyperlink" Target="https://vi.wikipedia.org/wiki/H%C3%A0_N%E1%BB%99i" TargetMode="External"/><Relationship Id="rId9" Type="http://schemas.openxmlformats.org/officeDocument/2006/relationships/hyperlink" Target="https://vi.wikipedia.org/wiki/H%C6%B0%E1%BB%9Bng_B%E1%BA%AFc" TargetMode="External"/><Relationship Id="rId14" Type="http://schemas.openxmlformats.org/officeDocument/2006/relationships/hyperlink" Target="https://vi.wikipedia.org/wiki/H%C6%B0ng_Y%C3%AA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gif"/><Relationship Id="rId7" Type="http://schemas.openxmlformats.org/officeDocument/2006/relationships/image" Target="../media/image36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microsoft.com/office/2007/relationships/hdphoto" Target="../media/hdphoto4.wdp"/><Relationship Id="rId10" Type="http://schemas.openxmlformats.org/officeDocument/2006/relationships/image" Target="../media/image38.gif"/><Relationship Id="rId4" Type="http://schemas.openxmlformats.org/officeDocument/2006/relationships/image" Target="../media/image35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gif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jpe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0.gif"/><Relationship Id="rId7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gif"/><Relationship Id="rId7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894" y="-3519488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6" y="-39694"/>
            <a:ext cx="149542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8" y="-39696"/>
            <a:ext cx="149542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9694"/>
            <a:ext cx="149542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39694"/>
            <a:ext cx="14954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-39697"/>
            <a:ext cx="1495425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-37204"/>
            <a:ext cx="1495425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5" y="-39694"/>
            <a:ext cx="1495425" cy="29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707328"/>
            <a:ext cx="1495425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2047875"/>
            <a:ext cx="1495425" cy="295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5980793"/>
            <a:ext cx="149542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3362316"/>
            <a:ext cx="1495425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4662483"/>
            <a:ext cx="1495425" cy="295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708019"/>
            <a:ext cx="1495425" cy="295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2008186"/>
            <a:ext cx="1495425" cy="295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5941104"/>
            <a:ext cx="1495425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3322627"/>
            <a:ext cx="1495425" cy="2952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4622794"/>
            <a:ext cx="1495425" cy="295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7" y="6613060"/>
            <a:ext cx="1495425" cy="295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7" y="6613058"/>
            <a:ext cx="1495425" cy="295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6613060"/>
            <a:ext cx="1495425" cy="295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6613060"/>
            <a:ext cx="1495425" cy="2952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5" y="6613057"/>
            <a:ext cx="1495425" cy="2952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6615550"/>
            <a:ext cx="1495425" cy="2952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4" y="6613060"/>
            <a:ext cx="1495425" cy="2952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98539" y="2878803"/>
            <a:ext cx="69175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Quý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Về</a:t>
            </a:r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dự</a:t>
            </a:r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giờ</a:t>
            </a:r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thăm</a:t>
            </a:r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lớp</a:t>
            </a:r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en-US" sz="44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" y="4923518"/>
            <a:ext cx="658092" cy="17190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59" y="4923518"/>
            <a:ext cx="3810000" cy="457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14" y="4856378"/>
            <a:ext cx="658092" cy="17190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2527289"/>
            <a:ext cx="3790950" cy="1885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99007"/>
            <a:ext cx="3790950" cy="18859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97" y="135780"/>
            <a:ext cx="762000" cy="26264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-699067"/>
            <a:ext cx="857250" cy="28575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77713"/>
            <a:ext cx="3790950" cy="18859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03" y="724003"/>
            <a:ext cx="3790950" cy="18859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943543"/>
            <a:ext cx="3790950" cy="18859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1" y="988447"/>
            <a:ext cx="3790950" cy="18859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0" y="-422200"/>
            <a:ext cx="3790950" cy="18859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7" y="-345338"/>
            <a:ext cx="3790950" cy="18859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912" y="3119433"/>
            <a:ext cx="3790950" cy="18859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06" y="-52644"/>
            <a:ext cx="3790950" cy="18859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" y="77948"/>
            <a:ext cx="762000" cy="26264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800" y="3632194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9" y="-3810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2564" y="7938"/>
            <a:ext cx="6572708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sáu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413262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4870" y="32689"/>
            <a:ext cx="304800" cy="87781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7242" y="32689"/>
            <a:ext cx="287627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28953" y="32689"/>
            <a:ext cx="304800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024153" y="32689"/>
            <a:ext cx="304800" cy="87781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162550">
            <a:off x="3704036" y="1585876"/>
            <a:ext cx="5615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/>
              <a:t>Em yêu trường em</a:t>
            </a:r>
          </a:p>
          <a:p>
            <a:pPr algn="ctr"/>
            <a:r>
              <a:rPr lang="en-US" sz="4400" b="1" smtClean="0"/>
              <a:t>!!!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5" y="5867400"/>
            <a:ext cx="3581400" cy="990600"/>
          </a:xfrm>
          <a:prstGeom prst="rect">
            <a:avLst/>
          </a:prstGeom>
        </p:spPr>
      </p:pic>
      <p:pic>
        <p:nvPicPr>
          <p:cNvPr id="18" name="Picture 17" descr="em yeu truong 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91367">
            <a:off x="496468" y="1181338"/>
            <a:ext cx="2092563" cy="2546743"/>
          </a:xfrm>
          <a:prstGeom prst="rect">
            <a:avLst/>
          </a:prstGeom>
        </p:spPr>
      </p:pic>
      <p:pic>
        <p:nvPicPr>
          <p:cNvPr id="19" name="Picture 18" descr="trường e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285" y="3500438"/>
            <a:ext cx="5102715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7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43042" y="0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THÀNH PHỐ BẮC NINH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2" name="Picture 11" descr="bac n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9775312" cy="5000636"/>
          </a:xfrm>
          <a:prstGeom prst="rect">
            <a:avLst/>
          </a:prstGeom>
        </p:spPr>
      </p:pic>
      <p:pic>
        <p:nvPicPr>
          <p:cNvPr id="13" name="Picture 12" descr="tp bac n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9939468" cy="50006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14744" y="1142984"/>
            <a:ext cx="521497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+mj-lt"/>
              </a:rPr>
              <a:t>Người soạn: Dương Minh Huệ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128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9" y="188640"/>
            <a:ext cx="8229600" cy="1143000"/>
          </a:xfrm>
        </p:spPr>
        <p:txBody>
          <a:bodyPr/>
          <a:lstStyle/>
          <a:p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,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69" y="1556792"/>
            <a:ext cx="8229600" cy="4389120"/>
          </a:xfrm>
        </p:spPr>
        <p:txBody>
          <a:bodyPr>
            <a:noAutofit/>
          </a:bodyPr>
          <a:lstStyle/>
          <a:p>
            <a:r>
              <a:rPr lang="vi-VN" sz="2800" dirty="0" smtClean="0">
                <a:solidFill>
                  <a:srgbClr val="0000FF"/>
                </a:solidFill>
              </a:rPr>
              <a:t>Bắc Ninh tiếp giáp với vùng trung du Bắc bộ tại tỉnh </a:t>
            </a:r>
            <a:r>
              <a:rPr lang="vi-VN" sz="2800" dirty="0" smtClean="0">
                <a:solidFill>
                  <a:srgbClr val="0000FF"/>
                </a:solidFill>
                <a:hlinkClick r:id="rId2" tooltip="Bắc Giang"/>
              </a:rPr>
              <a:t>Bắc Giang</a:t>
            </a:r>
            <a:r>
              <a:rPr lang="vi-VN" sz="2800" dirty="0" smtClean="0">
                <a:solidFill>
                  <a:srgbClr val="0000FF"/>
                </a:solidFill>
              </a:rPr>
              <a:t>. Thành phố </a:t>
            </a:r>
            <a:r>
              <a:rPr lang="vi-VN" sz="2800" dirty="0" smtClean="0">
                <a:solidFill>
                  <a:srgbClr val="0000FF"/>
                </a:solidFill>
                <a:hlinkClick r:id="rId3" tooltip="Bắc Ninh (thành phố)"/>
              </a:rPr>
              <a:t>Bắc Ninh</a:t>
            </a:r>
            <a:r>
              <a:rPr lang="vi-VN" sz="2800" dirty="0" smtClean="0">
                <a:solidFill>
                  <a:srgbClr val="0000FF"/>
                </a:solidFill>
              </a:rPr>
              <a:t> nằm cách trung tâm Thành phố </a:t>
            </a:r>
            <a:r>
              <a:rPr lang="vi-VN" sz="2800" dirty="0" smtClean="0">
                <a:solidFill>
                  <a:srgbClr val="0000FF"/>
                </a:solidFill>
                <a:hlinkClick r:id="rId4" tooltip="Hà Nội"/>
              </a:rPr>
              <a:t>Hà Nội</a:t>
            </a:r>
            <a:r>
              <a:rPr lang="vi-VN" sz="2800" dirty="0" smtClean="0">
                <a:solidFill>
                  <a:srgbClr val="0000FF"/>
                </a:solidFill>
              </a:rPr>
              <a:t> 30 </a:t>
            </a:r>
            <a:r>
              <a:rPr lang="vi-VN" sz="2800" dirty="0" smtClean="0">
                <a:solidFill>
                  <a:srgbClr val="0000FF"/>
                </a:solidFill>
                <a:hlinkClick r:id="rId5" tooltip="Kilômét"/>
              </a:rPr>
              <a:t>km</a:t>
            </a:r>
            <a:r>
              <a:rPr lang="vi-VN" sz="2800" dirty="0" smtClean="0">
                <a:solidFill>
                  <a:srgbClr val="0000FF"/>
                </a:solidFill>
              </a:rPr>
              <a:t> về </a:t>
            </a:r>
            <a:r>
              <a:rPr lang="vi-VN" sz="2800" dirty="0" smtClean="0">
                <a:solidFill>
                  <a:srgbClr val="0000FF"/>
                </a:solidFill>
                <a:hlinkClick r:id="rId6" tooltip="Hướng Đông Bắc"/>
              </a:rPr>
              <a:t>phía đông bắc</a:t>
            </a:r>
            <a:r>
              <a:rPr lang="vi-VN" sz="2800" dirty="0" smtClean="0">
                <a:solidFill>
                  <a:srgbClr val="0000FF"/>
                </a:solidFill>
              </a:rPr>
              <a:t>, có vị trí địa lý:</a:t>
            </a:r>
          </a:p>
          <a:p>
            <a:r>
              <a:rPr lang="vi-VN" sz="2800" dirty="0" smtClean="0">
                <a:solidFill>
                  <a:srgbClr val="0000FF"/>
                </a:solidFill>
                <a:hlinkClick r:id="rId7" tooltip="Hướng Tây"/>
              </a:rPr>
              <a:t>Phía tây</a:t>
            </a:r>
            <a:r>
              <a:rPr lang="vi-VN" sz="2800" dirty="0" smtClean="0">
                <a:solidFill>
                  <a:srgbClr val="0000FF"/>
                </a:solidFill>
              </a:rPr>
              <a:t> và </a:t>
            </a:r>
            <a:r>
              <a:rPr lang="vi-VN" sz="2800" dirty="0" smtClean="0">
                <a:solidFill>
                  <a:srgbClr val="0000FF"/>
                </a:solidFill>
                <a:hlinkClick r:id="rId8" tooltip="Hướng Tây Nam"/>
              </a:rPr>
              <a:t>tây nam</a:t>
            </a:r>
            <a:r>
              <a:rPr lang="vi-VN" sz="2800" dirty="0" smtClean="0">
                <a:solidFill>
                  <a:srgbClr val="0000FF"/>
                </a:solidFill>
              </a:rPr>
              <a:t> giáp thủ đô </a:t>
            </a:r>
            <a:r>
              <a:rPr lang="vi-VN" sz="2800" dirty="0" smtClean="0">
                <a:solidFill>
                  <a:srgbClr val="0000FF"/>
                </a:solidFill>
                <a:hlinkClick r:id="rId4" tooltip="Hà Nội"/>
              </a:rPr>
              <a:t>Hà Nội</a:t>
            </a:r>
            <a:endParaRPr lang="vi-VN" sz="2800" dirty="0" smtClean="0">
              <a:solidFill>
                <a:srgbClr val="0000FF"/>
              </a:solidFill>
            </a:endParaRPr>
          </a:p>
          <a:p>
            <a:r>
              <a:rPr lang="vi-VN" sz="2800" dirty="0" smtClean="0">
                <a:solidFill>
                  <a:srgbClr val="0000FF"/>
                </a:solidFill>
                <a:hlinkClick r:id="rId9" tooltip="Hướng Bắc"/>
              </a:rPr>
              <a:t>Phía bắc</a:t>
            </a:r>
            <a:r>
              <a:rPr lang="vi-VN" sz="2800" dirty="0" smtClean="0">
                <a:solidFill>
                  <a:srgbClr val="0000FF"/>
                </a:solidFill>
              </a:rPr>
              <a:t> giáp tỉnh </a:t>
            </a:r>
            <a:r>
              <a:rPr lang="vi-VN" sz="2800" u="sng" dirty="0" smtClean="0">
                <a:solidFill>
                  <a:srgbClr val="0000FF"/>
                </a:solidFill>
                <a:hlinkClick r:id="rId2"/>
              </a:rPr>
              <a:t>Bắc Giang</a:t>
            </a:r>
            <a:endParaRPr lang="vi-VN" sz="2800" dirty="0" smtClean="0">
              <a:solidFill>
                <a:srgbClr val="0000FF"/>
              </a:solidFill>
            </a:endParaRPr>
          </a:p>
          <a:p>
            <a:r>
              <a:rPr lang="vi-VN" sz="2800" dirty="0" smtClean="0">
                <a:solidFill>
                  <a:srgbClr val="0000FF"/>
                </a:solidFill>
                <a:hlinkClick r:id="rId10" tooltip="Hướng Đông"/>
              </a:rPr>
              <a:t>Phía đông</a:t>
            </a:r>
            <a:r>
              <a:rPr lang="vi-VN" sz="2800" dirty="0" smtClean="0">
                <a:solidFill>
                  <a:srgbClr val="0000FF"/>
                </a:solidFill>
              </a:rPr>
              <a:t> và </a:t>
            </a:r>
            <a:r>
              <a:rPr lang="vi-VN" sz="2800" dirty="0" smtClean="0">
                <a:solidFill>
                  <a:srgbClr val="0000FF"/>
                </a:solidFill>
                <a:hlinkClick r:id="rId11" tooltip="Hướng Đông Nam"/>
              </a:rPr>
              <a:t>đông nam</a:t>
            </a:r>
            <a:r>
              <a:rPr lang="vi-VN" sz="2800" dirty="0" smtClean="0">
                <a:solidFill>
                  <a:srgbClr val="0000FF"/>
                </a:solidFill>
              </a:rPr>
              <a:t> giáp tỉnh </a:t>
            </a:r>
            <a:r>
              <a:rPr lang="vi-VN" sz="2800" dirty="0" smtClean="0">
                <a:solidFill>
                  <a:srgbClr val="0000FF"/>
                </a:solidFill>
                <a:hlinkClick r:id="rId12" tooltip="Hải Dương"/>
              </a:rPr>
              <a:t>Hải Dương</a:t>
            </a:r>
            <a:endParaRPr lang="vi-VN" sz="2800" dirty="0" smtClean="0">
              <a:solidFill>
                <a:srgbClr val="0000FF"/>
              </a:solidFill>
            </a:endParaRPr>
          </a:p>
          <a:p>
            <a:r>
              <a:rPr lang="vi-VN" sz="2800" dirty="0" smtClean="0">
                <a:solidFill>
                  <a:srgbClr val="0000FF"/>
                </a:solidFill>
                <a:hlinkClick r:id="rId13" tooltip="Hướng Nam"/>
              </a:rPr>
              <a:t>Phía nam</a:t>
            </a:r>
            <a:r>
              <a:rPr lang="vi-VN" sz="2800" dirty="0" smtClean="0">
                <a:solidFill>
                  <a:srgbClr val="0000FF"/>
                </a:solidFill>
              </a:rPr>
              <a:t> giáp tỉnh </a:t>
            </a:r>
            <a:r>
              <a:rPr lang="vi-VN" sz="2800" dirty="0" smtClean="0">
                <a:solidFill>
                  <a:srgbClr val="0000FF"/>
                </a:solidFill>
                <a:hlinkClick r:id="rId14" tooltip="Hưng Yên"/>
              </a:rPr>
              <a:t>Hưng Yên</a:t>
            </a:r>
            <a:r>
              <a:rPr lang="vi-VN" sz="28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vi-VN" sz="2800" dirty="0" smtClean="0">
                <a:solidFill>
                  <a:srgbClr val="0000FF"/>
                </a:solidFill>
              </a:rPr>
              <a:t>Bắc Ninh nằm trong vùng khí hậu cận nhiệt đới ẩm, chia làm 4 mùa rõ rệt (xuân, hạ, thu, đông).</a:t>
            </a:r>
            <a:endParaRPr lang="vi-VN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24" y="476672"/>
            <a:ext cx="8229600" cy="1143000"/>
          </a:xfrm>
        </p:spPr>
        <p:txBody>
          <a:bodyPr/>
          <a:lstStyle/>
          <a:p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,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smtClean="0">
                <a:solidFill>
                  <a:srgbClr val="FF0066"/>
                </a:solidFill>
              </a:rPr>
              <a:t>Bắc Ninh là một tỉnh có nền kinh tế phát triển.</a:t>
            </a:r>
          </a:p>
          <a:p>
            <a:pPr algn="just"/>
            <a:r>
              <a:rPr lang="en-US" sz="3600" smtClean="0">
                <a:solidFill>
                  <a:srgbClr val="FF0066"/>
                </a:solidFill>
              </a:rPr>
              <a:t>Có đầy đủ các ngành: nông, lâm, ngư nghiệp. Ngoài ra có ngành công nghiệp, thương mại và dịch vụ phát triển rất nhanh.</a:t>
            </a:r>
            <a:endParaRPr lang="vi-VN" sz="36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Một số địa danh du lịch và văn hóa</a:t>
            </a:r>
            <a:br>
              <a:rPr lang="en-US" smtClean="0"/>
            </a:br>
            <a:r>
              <a:rPr lang="en-US" smtClean="0"/>
              <a:t> nổi bật của Bắc Ninh </a:t>
            </a:r>
            <a:endParaRPr lang="vi-VN"/>
          </a:p>
        </p:txBody>
      </p:sp>
      <p:pic>
        <p:nvPicPr>
          <p:cNvPr id="4" name="Picture 3" descr="chua-d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3"/>
            <a:ext cx="4714876" cy="5286388"/>
          </a:xfrm>
          <a:prstGeom prst="rect">
            <a:avLst/>
          </a:prstGeom>
        </p:spPr>
      </p:pic>
      <p:pic>
        <p:nvPicPr>
          <p:cNvPr id="6" name="Picture 5" descr="chua-but-thap-21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71612"/>
            <a:ext cx="4429124" cy="5286388"/>
          </a:xfrm>
          <a:prstGeom prst="rect">
            <a:avLst/>
          </a:prstGeom>
        </p:spPr>
      </p:pic>
      <p:pic>
        <p:nvPicPr>
          <p:cNvPr id="7" name="Picture 6" descr="phật tí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9144000" cy="4923417"/>
          </a:xfrm>
          <a:prstGeom prst="rect">
            <a:avLst/>
          </a:prstGeom>
        </p:spPr>
      </p:pic>
      <p:pic>
        <p:nvPicPr>
          <p:cNvPr id="8" name="Picture 7" descr="đèn đ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6357958"/>
            <a:ext cx="414340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Đền Đô – Từ Sơn (Bắc Ninh)</a:t>
            </a:r>
            <a:endParaRPr lang="vi-VN" sz="2400"/>
          </a:p>
        </p:txBody>
      </p:sp>
      <p:pic>
        <p:nvPicPr>
          <p:cNvPr id="10" name="Picture 9" descr="quan họ b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1571612"/>
            <a:ext cx="4929190" cy="5286388"/>
          </a:xfrm>
          <a:prstGeom prst="rect">
            <a:avLst/>
          </a:prstGeom>
        </p:spPr>
      </p:pic>
      <p:pic>
        <p:nvPicPr>
          <p:cNvPr id="11" name="Picture 10" descr="quan họ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71612"/>
            <a:ext cx="4214810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785794"/>
            <a:ext cx="9429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66"/>
                </a:solidFill>
              </a:rPr>
              <a:t>Mời các bạn hãy đến thăm quê hương quan họ của chúng tôi.</a:t>
            </a:r>
            <a:endParaRPr lang="vi-VN" sz="5400" smtClean="0">
              <a:solidFill>
                <a:srgbClr val="FF0066"/>
              </a:solidFill>
            </a:endParaRPr>
          </a:p>
          <a:p>
            <a:endParaRPr lang="en-US" sz="5400" smtClean="0">
              <a:solidFill>
                <a:srgbClr val="FF0000"/>
              </a:solidFill>
            </a:endParaRPr>
          </a:p>
          <a:p>
            <a:r>
              <a:rPr lang="en-US" sz="5400" smtClean="0">
                <a:solidFill>
                  <a:srgbClr val="FF0000"/>
                </a:solidFill>
              </a:rPr>
              <a:t>Chân thành cảm ơn Quý vị và các bạn đã chú ý theo dõi!</a:t>
            </a:r>
          </a:p>
        </p:txBody>
      </p:sp>
    </p:spTree>
    <p:extLst>
      <p:ext uri="{BB962C8B-B14F-4D97-AF65-F5344CB8AC3E}">
        <p14:creationId xmlns:p14="http://schemas.microsoft.com/office/powerpoint/2010/main" val="281087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3" y="914400"/>
            <a:ext cx="752475" cy="4000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18" y="914400"/>
            <a:ext cx="752475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3" y="914400"/>
            <a:ext cx="752475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68" y="92436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43" y="91440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18" y="910505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92" y="914544"/>
            <a:ext cx="848101" cy="400050"/>
          </a:xfrm>
          <a:prstGeom prst="rect">
            <a:avLst/>
          </a:prstGeom>
        </p:spPr>
      </p:pic>
      <p:sp>
        <p:nvSpPr>
          <p:cNvPr id="16" name="12-Point Star 15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4870" y="32689"/>
            <a:ext cx="304800" cy="87781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7242" y="32689"/>
            <a:ext cx="287627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76553" y="46544"/>
            <a:ext cx="304800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71753" y="32689"/>
            <a:ext cx="304800" cy="87781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4" y="910505"/>
            <a:ext cx="770948" cy="4000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5762345"/>
            <a:ext cx="899972" cy="10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85800"/>
            <a:ext cx="6515100" cy="457200"/>
          </a:xfrm>
          <a:prstGeom prst="rect">
            <a:avLst/>
          </a:prstGeom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5939"/>
            <a:ext cx="1274863" cy="15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1555173"/>
            <a:ext cx="306500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Explosion 2 3"/>
          <p:cNvSpPr/>
          <p:nvPr/>
        </p:nvSpPr>
        <p:spPr>
          <a:xfrm rot="20881914">
            <a:off x="-118674" y="2293029"/>
            <a:ext cx="9380440" cy="3172339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thực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hành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6" y="6282463"/>
            <a:ext cx="3810000" cy="514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82" y="6241192"/>
            <a:ext cx="3810000" cy="5143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42564" y="7938"/>
            <a:ext cx="6787022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sáu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2689654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2679926" y="1371600"/>
            <a:ext cx="5393873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</a:rPr>
              <a:t> video </a:t>
            </a:r>
            <a:r>
              <a:rPr lang="en-US" sz="2400" b="1" dirty="0" err="1" smtClean="0">
                <a:solidFill>
                  <a:srgbClr val="FF0000"/>
                </a:solidFill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</a:rPr>
              <a:t> ???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7" y="4359275"/>
            <a:ext cx="2154238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26" y="4072151"/>
            <a:ext cx="6384473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42564" y="7938"/>
            <a:ext cx="6715584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sáu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59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4870" y="32689"/>
            <a:ext cx="304800" cy="87781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7242" y="32689"/>
            <a:ext cx="287627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76553" y="46544"/>
            <a:ext cx="304800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71753" y="32689"/>
            <a:ext cx="304800" cy="87781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5762345"/>
            <a:ext cx="899972" cy="10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5939"/>
            <a:ext cx="1274863" cy="15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1555173"/>
            <a:ext cx="306500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6" y="6282463"/>
            <a:ext cx="3810000" cy="514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82" y="6241192"/>
            <a:ext cx="3810000" cy="514350"/>
          </a:xfrm>
          <a:prstGeom prst="rect">
            <a:avLst/>
          </a:prstGeom>
        </p:spPr>
      </p:pic>
      <p:pic>
        <p:nvPicPr>
          <p:cNvPr id="10242" name="Picture 2" descr="Kết quả hình ảnh cho ghi nhớ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9144000" cy="22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rot="20881914">
            <a:off x="-42578" y="2038855"/>
            <a:ext cx="9228247" cy="2993185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Ai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sẽ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đúng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???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4414" y="0"/>
            <a:ext cx="7000924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sáu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965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44" y="27709"/>
            <a:ext cx="924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chèn</a:t>
            </a:r>
            <a:r>
              <a:rPr lang="en-US" sz="2800" b="1" dirty="0" smtClean="0">
                <a:solidFill>
                  <a:srgbClr val="FF0000"/>
                </a:solidFill>
              </a:rPr>
              <a:t> video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</a:rPr>
              <a:t> 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732808"/>
            <a:ext cx="3655434" cy="1305792"/>
          </a:xfrm>
          <a:prstGeom prst="rect">
            <a:avLst/>
          </a:prstGeom>
          <a:ln w="5715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Insert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073" y="2732808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Home</a:t>
            </a:r>
            <a:r>
              <a:rPr lang="en-US" sz="2400" b="1" dirty="0" smtClean="0">
                <a:solidFill>
                  <a:srgbClr val="0066FF"/>
                </a:solidFill>
              </a:rPr>
              <a:t> 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460187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12645" y="4566805"/>
            <a:ext cx="3706955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303263" y="4109605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1" name="Cloud 10"/>
          <p:cNvSpPr/>
          <p:nvPr/>
        </p:nvSpPr>
        <p:spPr>
          <a:xfrm>
            <a:off x="2172532" y="1930548"/>
            <a:ext cx="2455716" cy="132843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Giỏi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quá</a:t>
            </a:r>
            <a:r>
              <a:rPr lang="en-US" sz="2400" b="1" dirty="0" smtClean="0">
                <a:solidFill>
                  <a:srgbClr val="0000FF"/>
                </a:solidFill>
              </a:rPr>
              <a:t> ^^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830098" y="3595311"/>
            <a:ext cx="2587336" cy="1240909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Ôi</a:t>
            </a:r>
            <a:r>
              <a:rPr lang="en-US" sz="2400" b="1" dirty="0" smtClean="0">
                <a:solidFill>
                  <a:srgbClr val="0000FF"/>
                </a:solidFill>
              </a:rPr>
              <a:t> ! </a:t>
            </a:r>
            <a:r>
              <a:rPr lang="en-US" sz="2400" b="1" dirty="0" err="1" smtClean="0">
                <a:solidFill>
                  <a:srgbClr val="0000FF"/>
                </a:solidFill>
              </a:rPr>
              <a:t>Sai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rồi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!!!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914400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01" y="6483885"/>
            <a:ext cx="2790825" cy="171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6496791"/>
            <a:ext cx="2790825" cy="17145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337588" y="1773253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Ôi</a:t>
            </a:r>
            <a:r>
              <a:rPr lang="en-US" sz="2400" b="1" dirty="0" smtClean="0">
                <a:solidFill>
                  <a:srgbClr val="0000FF"/>
                </a:solidFill>
              </a:rPr>
              <a:t> ! </a:t>
            </a:r>
            <a:r>
              <a:rPr lang="en-US" sz="2400" b="1" dirty="0" err="1" smtClean="0">
                <a:solidFill>
                  <a:srgbClr val="0000FF"/>
                </a:solidFill>
              </a:rPr>
              <a:t>Sai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rồi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!!!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" y="0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4" y="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752475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752475" cy="4000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34" y="0"/>
            <a:ext cx="752475" cy="4000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09" y="0"/>
            <a:ext cx="752475" cy="4000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0"/>
            <a:ext cx="752475" cy="4000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0"/>
            <a:ext cx="752475" cy="4000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0"/>
            <a:ext cx="752475" cy="4000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752475" cy="4000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14" y="0"/>
            <a:ext cx="752475" cy="4000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89" y="0"/>
            <a:ext cx="752475" cy="4000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17" y="6496791"/>
            <a:ext cx="2790825" cy="171450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4" y="461651"/>
            <a:ext cx="1252538" cy="125253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046888" y="4617585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Design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7" name="7-Point Star 56"/>
          <p:cNvSpPr/>
          <p:nvPr/>
        </p:nvSpPr>
        <p:spPr>
          <a:xfrm>
            <a:off x="4589689" y="4198486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 </a:t>
            </a:r>
            <a:endParaRPr lang="en-US" sz="3200" b="1" dirty="0"/>
          </a:p>
        </p:txBody>
      </p:sp>
      <p:sp>
        <p:nvSpPr>
          <p:cNvPr id="60" name="Cloud 59"/>
          <p:cNvSpPr/>
          <p:nvPr/>
        </p:nvSpPr>
        <p:spPr>
          <a:xfrm>
            <a:off x="6325403" y="3658030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Ôi</a:t>
            </a:r>
            <a:r>
              <a:rPr lang="en-US" sz="2400" b="1" dirty="0" smtClean="0">
                <a:solidFill>
                  <a:srgbClr val="0000FF"/>
                </a:solidFill>
              </a:rPr>
              <a:t> ! </a:t>
            </a:r>
            <a:r>
              <a:rPr lang="en-US" sz="2400" b="1" dirty="0" err="1" smtClean="0">
                <a:solidFill>
                  <a:srgbClr val="0000FF"/>
                </a:solidFill>
              </a:rPr>
              <a:t>Sai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rồi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!!!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73" y="1087920"/>
            <a:ext cx="63211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60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" grpId="0" build="allAtOnce"/>
      <p:bldP spid="11" grpId="0" animBg="1"/>
      <p:bldP spid="15" grpId="0" animBg="1"/>
      <p:bldP spid="15" grpId="1" animBg="1"/>
      <p:bldP spid="12" grpId="0" animBg="1"/>
      <p:bldP spid="12" grpId="1" animBg="1"/>
      <p:bldP spid="60" grpId="0" animBg="1"/>
      <p:bldP spid="6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1285852" y="571480"/>
            <a:ext cx="6429420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KHỞI ĐỘNG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44" y="27709"/>
            <a:ext cx="92470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chèn</a:t>
            </a:r>
            <a:r>
              <a:rPr lang="en-US" sz="2800" b="1" dirty="0" smtClean="0">
                <a:solidFill>
                  <a:srgbClr val="FF0000"/>
                </a:solidFill>
              </a:rPr>
              <a:t> video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</a:rPr>
              <a:t> 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7676" y="4562167"/>
            <a:ext cx="3655434" cy="1305792"/>
          </a:xfrm>
          <a:prstGeom prst="rect">
            <a:avLst/>
          </a:prstGeom>
          <a:ln w="5715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Insert</a:t>
            </a:r>
            <a:r>
              <a:rPr lang="en-US" sz="2400" b="1" smtClean="0">
                <a:solidFill>
                  <a:srgbClr val="C00000"/>
                </a:solidFill>
              </a:rPr>
              <a:t>          </a:t>
            </a:r>
            <a:r>
              <a:rPr lang="en-US" sz="2400" b="1" smtClean="0">
                <a:solidFill>
                  <a:srgbClr val="00B050"/>
                </a:solidFill>
              </a:rPr>
              <a:t>Movie</a:t>
            </a:r>
            <a:r>
              <a:rPr lang="en-US" sz="2400" b="1" smtClean="0">
                <a:solidFill>
                  <a:srgbClr val="C00000"/>
                </a:solidFill>
              </a:rPr>
              <a:t>    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smtClean="0">
                <a:solidFill>
                  <a:srgbClr val="0066FF"/>
                </a:solidFill>
              </a:rPr>
              <a:t>Movie </a:t>
            </a:r>
            <a:r>
              <a:rPr lang="en-US" sz="2400" b="1" dirty="0" smtClean="0">
                <a:solidFill>
                  <a:srgbClr val="0066FF"/>
                </a:solidFill>
              </a:rPr>
              <a:t>from file 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4520476" y="4143068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073" y="2732808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Picture</a:t>
            </a:r>
            <a:r>
              <a:rPr lang="en-US" sz="2400" b="1" dirty="0" smtClean="0">
                <a:solidFill>
                  <a:srgbClr val="C00000"/>
                </a:solidFill>
              </a:rPr>
              <a:t>      </a:t>
            </a:r>
          </a:p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Video from file 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460187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12645" y="4566805"/>
            <a:ext cx="3706955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Insert</a:t>
            </a:r>
            <a:r>
              <a:rPr lang="en-US" sz="2400" b="1" smtClean="0">
                <a:solidFill>
                  <a:srgbClr val="C00000"/>
                </a:solidFill>
              </a:rPr>
              <a:t>          </a:t>
            </a:r>
            <a:r>
              <a:rPr lang="en-US" sz="2400" b="1" smtClean="0">
                <a:solidFill>
                  <a:srgbClr val="00B050"/>
                </a:solidFill>
              </a:rPr>
              <a:t>Movie</a:t>
            </a:r>
            <a:r>
              <a:rPr lang="en-US" sz="2400" b="1" smtClean="0">
                <a:solidFill>
                  <a:srgbClr val="C00000"/>
                </a:solidFill>
              </a:rPr>
              <a:t>     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Audio </a:t>
            </a:r>
            <a:r>
              <a:rPr lang="en-US" sz="2400" b="1" dirty="0">
                <a:solidFill>
                  <a:srgbClr val="0066FF"/>
                </a:solidFill>
              </a:rPr>
              <a:t>from file </a:t>
            </a:r>
          </a:p>
        </p:txBody>
      </p:sp>
      <p:sp>
        <p:nvSpPr>
          <p:cNvPr id="10" name="7-Point Star 9"/>
          <p:cNvSpPr/>
          <p:nvPr/>
        </p:nvSpPr>
        <p:spPr>
          <a:xfrm>
            <a:off x="303263" y="4109605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15" name="Cloud 14"/>
          <p:cNvSpPr/>
          <p:nvPr/>
        </p:nvSpPr>
        <p:spPr>
          <a:xfrm>
            <a:off x="3059685" y="4025583"/>
            <a:ext cx="2587336" cy="1018868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Ôi</a:t>
            </a:r>
            <a:r>
              <a:rPr lang="en-US" sz="2400" b="1" dirty="0" smtClean="0">
                <a:solidFill>
                  <a:srgbClr val="0000FF"/>
                </a:solidFill>
              </a:rPr>
              <a:t> ! </a:t>
            </a:r>
            <a:r>
              <a:rPr lang="en-US" sz="2400" b="1" dirty="0" err="1" smtClean="0">
                <a:solidFill>
                  <a:srgbClr val="0000FF"/>
                </a:solidFill>
              </a:rPr>
              <a:t>Sai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rồi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!!!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657975" y="3581400"/>
            <a:ext cx="2455716" cy="1328430"/>
          </a:xfrm>
          <a:prstGeom prst="cloud">
            <a:avLst/>
          </a:prstGeom>
          <a:ln w="28575">
            <a:solidFill>
              <a:srgbClr val="FF99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Giỏi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quá</a:t>
            </a:r>
            <a:r>
              <a:rPr lang="en-US" sz="2400" b="1" dirty="0" smtClean="0">
                <a:solidFill>
                  <a:srgbClr val="0000FF"/>
                </a:solidFill>
              </a:rPr>
              <a:t> ^^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914400"/>
            <a:ext cx="1103242" cy="97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5923377"/>
            <a:ext cx="1082196" cy="93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01" y="6483885"/>
            <a:ext cx="2790825" cy="171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6496791"/>
            <a:ext cx="2790825" cy="17145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337588" y="1773253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Ôi</a:t>
            </a:r>
            <a:r>
              <a:rPr lang="en-US" sz="2400" b="1" dirty="0" smtClean="0">
                <a:solidFill>
                  <a:srgbClr val="0000FF"/>
                </a:solidFill>
              </a:rPr>
              <a:t> ! </a:t>
            </a:r>
            <a:r>
              <a:rPr lang="en-US" sz="2400" b="1" dirty="0" err="1" smtClean="0">
                <a:solidFill>
                  <a:srgbClr val="0000FF"/>
                </a:solidFill>
              </a:rPr>
              <a:t>Sai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rồi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!!!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576793" y="505746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69" y="0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44" y="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0"/>
            <a:ext cx="752475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752475" cy="4000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34" y="0"/>
            <a:ext cx="752475" cy="4000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09" y="0"/>
            <a:ext cx="752475" cy="4000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0"/>
            <a:ext cx="752475" cy="4000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0"/>
            <a:ext cx="752475" cy="4000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0"/>
            <a:ext cx="752475" cy="4000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752475" cy="4000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14" y="0"/>
            <a:ext cx="752475" cy="4000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89" y="0"/>
            <a:ext cx="752475" cy="4000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17" y="6496791"/>
            <a:ext cx="2790825" cy="171450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>
            <a:off x="5272950" y="541075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632429" y="320501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91088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375393" y="502400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059669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48" name="Picture 20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3" y="461650"/>
            <a:ext cx="1455399" cy="145539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03579" y="2686051"/>
            <a:ext cx="3603913" cy="1305792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Insert</a:t>
            </a:r>
            <a:r>
              <a:rPr lang="en-US" sz="2400" b="1" dirty="0">
                <a:solidFill>
                  <a:srgbClr val="C00000"/>
                </a:solidFill>
              </a:rPr>
              <a:t>         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Audio</a:t>
            </a:r>
            <a:r>
              <a:rPr lang="en-US" sz="2400" b="1" dirty="0" smtClean="0">
                <a:solidFill>
                  <a:srgbClr val="C00000"/>
                </a:solidFill>
              </a:rPr>
              <a:t>     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66FF"/>
                </a:solidFill>
              </a:rPr>
              <a:t>Audio </a:t>
            </a:r>
            <a:r>
              <a:rPr lang="en-US" sz="2400" b="1" dirty="0">
                <a:solidFill>
                  <a:srgbClr val="0066FF"/>
                </a:solidFill>
              </a:rPr>
              <a:t>from file </a:t>
            </a:r>
          </a:p>
        </p:txBody>
      </p:sp>
      <p:sp>
        <p:nvSpPr>
          <p:cNvPr id="57" name="7-Point Star 56"/>
          <p:cNvSpPr/>
          <p:nvPr/>
        </p:nvSpPr>
        <p:spPr>
          <a:xfrm>
            <a:off x="259554" y="2313709"/>
            <a:ext cx="914400" cy="914400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60" name="Cloud 59"/>
          <p:cNvSpPr/>
          <p:nvPr/>
        </p:nvSpPr>
        <p:spPr>
          <a:xfrm>
            <a:off x="1983364" y="1639907"/>
            <a:ext cx="2447925" cy="1342285"/>
          </a:xfrm>
          <a:prstGeom prst="cloud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Ôi</a:t>
            </a:r>
            <a:r>
              <a:rPr lang="en-US" sz="2400" b="1" dirty="0" smtClean="0">
                <a:solidFill>
                  <a:srgbClr val="0000FF"/>
                </a:solidFill>
              </a:rPr>
              <a:t> ! </a:t>
            </a:r>
            <a:r>
              <a:rPr lang="en-US" sz="2400" b="1" dirty="0" err="1" smtClean="0">
                <a:solidFill>
                  <a:srgbClr val="0000FF"/>
                </a:solidFill>
              </a:rPr>
              <a:t>Sai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rồi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!!!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290109" y="320501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059669" y="3581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8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build="allAtOnce"/>
      <p:bldP spid="15" grpId="0" animBg="1"/>
      <p:bldP spid="15" grpId="1" animBg="1"/>
      <p:bldP spid="11" grpId="0" animBg="1"/>
      <p:bldP spid="12" grpId="0" animBg="1"/>
      <p:bldP spid="12" grpId="1" animBg="1"/>
      <p:bldP spid="60" grpId="0" animBg="1"/>
      <p:bldP spid="6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65" y="0"/>
            <a:ext cx="91974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8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84" y="921601"/>
            <a:ext cx="4867277" cy="41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8745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84" y="2984451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2539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43" y="22860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81297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83" y="79689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6553200"/>
            <a:ext cx="2291374" cy="452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53196"/>
            <a:ext cx="2291374" cy="4524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44" y="6553198"/>
            <a:ext cx="2291374" cy="4524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79" y="6553200"/>
            <a:ext cx="2291374" cy="4524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53195"/>
            <a:ext cx="2291374" cy="4524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4649" y="4882059"/>
            <a:ext cx="2291374" cy="4524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1904" y="2833477"/>
            <a:ext cx="2291374" cy="452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1904" y="789721"/>
            <a:ext cx="2291374" cy="452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4651" y="6837957"/>
            <a:ext cx="2291374" cy="4524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59" y="-144463"/>
            <a:ext cx="2291374" cy="4524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84" y="-144467"/>
            <a:ext cx="2291374" cy="4524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860" y="-144465"/>
            <a:ext cx="2291374" cy="4524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63" y="-144463"/>
            <a:ext cx="2291374" cy="45243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84" y="-144468"/>
            <a:ext cx="2291374" cy="4524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5539" y="4648295"/>
            <a:ext cx="2291374" cy="45243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8284" y="2599713"/>
            <a:ext cx="2291374" cy="4524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8284" y="555957"/>
            <a:ext cx="2291374" cy="4524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5537" y="6604193"/>
            <a:ext cx="2291374" cy="4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835696" y="928670"/>
            <a:ext cx="9577063" cy="2476504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chèn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</a:rPr>
              <a:t>” </a:t>
            </a:r>
            <a:r>
              <a:rPr lang="en-US" sz="4000" b="1" dirty="0" err="1" smtClean="0">
                <a:solidFill>
                  <a:srgbClr val="FF0000"/>
                </a:solidFill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trình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chiếu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</a:rPr>
              <a:t> 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941842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9" y="-3810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910" y="0"/>
            <a:ext cx="728667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543895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162550">
            <a:off x="3704036" y="1585876"/>
            <a:ext cx="5615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/>
              <a:t>Em yêu trường em</a:t>
            </a:r>
          </a:p>
          <a:p>
            <a:pPr algn="ctr"/>
            <a:r>
              <a:rPr lang="en-US" sz="4400" b="1" smtClean="0"/>
              <a:t>!!!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5" y="5867400"/>
            <a:ext cx="3581400" cy="990600"/>
          </a:xfrm>
          <a:prstGeom prst="rect">
            <a:avLst/>
          </a:prstGeom>
        </p:spPr>
      </p:pic>
      <p:pic>
        <p:nvPicPr>
          <p:cNvPr id="18" name="Picture 17" descr="em yeu truong 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91367">
            <a:off x="791099" y="1582849"/>
            <a:ext cx="2656502" cy="3494437"/>
          </a:xfrm>
          <a:prstGeom prst="rect">
            <a:avLst/>
          </a:prstGeom>
        </p:spPr>
      </p:pic>
      <p:pic>
        <p:nvPicPr>
          <p:cNvPr id="19" name="Picture 18" descr="trường e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285" y="3500438"/>
            <a:ext cx="5102715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7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7937"/>
            <a:ext cx="9240618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1100" y="0"/>
            <a:ext cx="60960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485900" y="1524000"/>
            <a:ext cx="7934683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Chèn</a:t>
            </a:r>
            <a:r>
              <a:rPr lang="en-US" sz="4400" b="1" dirty="0" smtClean="0">
                <a:solidFill>
                  <a:srgbClr val="FF0000"/>
                </a:solidFill>
              </a:rPr>
              <a:t> video </a:t>
            </a:r>
            <a:r>
              <a:rPr lang="en-US" sz="4400" b="1" dirty="0" err="1" smtClean="0">
                <a:solidFill>
                  <a:srgbClr val="FF0000"/>
                </a:solidFill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chiếu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</a:rPr>
              <a:t> ???</a:t>
            </a:r>
          </a:p>
        </p:txBody>
      </p:sp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2564" y="7938"/>
            <a:ext cx="6787022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khung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0" y="-340509"/>
            <a:ext cx="9187729" cy="72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85800"/>
            <a:ext cx="7046686" cy="457200"/>
          </a:xfrm>
          <a:prstGeom prst="rect">
            <a:avLst/>
          </a:prstGeom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472457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71" y="942975"/>
            <a:ext cx="752475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46" y="942975"/>
            <a:ext cx="752475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21" y="942975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96" y="952935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71" y="942975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46" y="93908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81" y="943119"/>
            <a:ext cx="770948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07" y="952935"/>
            <a:ext cx="770948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46" y="5105400"/>
            <a:ext cx="1019175" cy="714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21" y="5105400"/>
            <a:ext cx="1019175" cy="7143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71" y="5105400"/>
            <a:ext cx="1019175" cy="7143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46" y="5105400"/>
            <a:ext cx="1019175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38" y="4617027"/>
            <a:ext cx="2686050" cy="2200275"/>
          </a:xfrm>
          <a:prstGeom prst="rect">
            <a:avLst/>
          </a:prstGeom>
        </p:spPr>
      </p:pic>
      <p:pic>
        <p:nvPicPr>
          <p:cNvPr id="6148" name="Picture 4" descr="Kết quả hình ảnh cho khung nền powerpoint CHO TRẺ E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1977" y="1352984"/>
            <a:ext cx="6824964" cy="36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4572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Explosion 2 20"/>
          <p:cNvSpPr/>
          <p:nvPr/>
        </p:nvSpPr>
        <p:spPr>
          <a:xfrm rot="20898115">
            <a:off x="920396" y="1207982"/>
            <a:ext cx="2390845" cy="1406431"/>
          </a:xfrm>
          <a:prstGeom prst="irregularSeal2">
            <a:avLst/>
          </a:prstGeom>
          <a:ln w="3810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err="1" smtClean="0">
                <a:solidFill>
                  <a:srgbClr val="FF0066"/>
                </a:solidFill>
              </a:rPr>
              <a:t>BÀI</a:t>
            </a:r>
            <a:r>
              <a:rPr lang="en-US" sz="2400" b="1" smtClean="0">
                <a:solidFill>
                  <a:srgbClr val="FF0066"/>
                </a:solidFill>
              </a:rPr>
              <a:t> 4       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42564" y="7938"/>
            <a:ext cx="6858460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700" y="2222678"/>
            <a:ext cx="5732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CHÈN ĐOẠN VIDEO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VÀO BÀI TRÌNH CHIẾU</a:t>
            </a:r>
            <a:endParaRPr lang="en-US" sz="40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9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7937"/>
            <a:ext cx="9240618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1100" y="0"/>
            <a:ext cx="60960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12-Point Star 36"/>
          <p:cNvSpPr/>
          <p:nvPr/>
        </p:nvSpPr>
        <p:spPr>
          <a:xfrm>
            <a:off x="-150583" y="-39543"/>
            <a:ext cx="1536494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2564" y="7938"/>
            <a:ext cx="664414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928670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Bài 4:CHÈN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ĐOẠN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VIDEO VÀO</a:t>
            </a:r>
          </a:p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BÀI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TRÌNH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CHIẾU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2571744"/>
            <a:ext cx="2643206" cy="610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sz="3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928662" y="3500438"/>
            <a:ext cx="8215338" cy="1007919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anchor="ctr"/>
          <a:lstStyle/>
          <a:p>
            <a:pPr eaLnBrk="1" hangingPunct="1">
              <a:defRPr/>
            </a:pPr>
            <a:r>
              <a:rPr lang="en-US" sz="3000" smtClean="0">
                <a:solidFill>
                  <a:srgbClr val="FF0066"/>
                </a:solidFill>
              </a:rPr>
              <a:t>-</a:t>
            </a:r>
            <a:r>
              <a:rPr lang="en-US" sz="3000" smtClean="0">
                <a:solidFill>
                  <a:schemeClr val="tx1"/>
                </a:solidFill>
              </a:rPr>
              <a:t> </a:t>
            </a:r>
            <a:r>
              <a:rPr lang="en-US" sz="30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Chèn được đoạn video vào bài trình chiếu</a:t>
            </a:r>
            <a:endParaRPr lang="en-US" sz="30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2564" y="7938"/>
            <a:ext cx="70013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483769" y="1556792"/>
            <a:ext cx="8136904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chèn</a:t>
            </a:r>
            <a:r>
              <a:rPr lang="en-US" sz="4400" b="1" dirty="0" smtClean="0">
                <a:solidFill>
                  <a:srgbClr val="FF0000"/>
                </a:solidFill>
              </a:rPr>
              <a:t> video </a:t>
            </a:r>
            <a:r>
              <a:rPr lang="en-US" sz="4400" b="1" dirty="0" err="1" smtClean="0">
                <a:solidFill>
                  <a:srgbClr val="FF0000"/>
                </a:solidFill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chiếu</a:t>
            </a:r>
            <a:r>
              <a:rPr lang="en-US" sz="4400" b="1" dirty="0" smtClean="0">
                <a:solidFill>
                  <a:srgbClr val="FF0000"/>
                </a:solidFill>
              </a:rPr>
              <a:t> ???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powerpoint thầy c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1" y="46544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4870" y="32689"/>
            <a:ext cx="304800" cy="87781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7242" y="32689"/>
            <a:ext cx="287627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76553" y="46544"/>
            <a:ext cx="304800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71753" y="32689"/>
            <a:ext cx="304800" cy="87781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" name="TextBox 2047"/>
          <p:cNvSpPr txBox="1"/>
          <p:nvPr/>
        </p:nvSpPr>
        <p:spPr>
          <a:xfrm>
            <a:off x="1249282" y="1850635"/>
            <a:ext cx="2026574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Insert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53339" y="3597227"/>
            <a:ext cx="1821730" cy="769441"/>
          </a:xfrm>
          <a:prstGeom prst="rect">
            <a:avLst/>
          </a:prstGeom>
          <a:ln w="57150">
            <a:solidFill>
              <a:srgbClr val="00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/>
                <a:solidFill>
                  <a:srgbClr val="00FF00"/>
                </a:solidFill>
              </a:rPr>
              <a:t>Movie</a:t>
            </a:r>
            <a:endParaRPr lang="en-US" sz="4400" b="1" dirty="0">
              <a:ln/>
              <a:solidFill>
                <a:srgbClr val="00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29443" y="5138982"/>
            <a:ext cx="4234298" cy="769441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/>
                <a:solidFill>
                  <a:srgbClr val="0066FF"/>
                </a:solidFill>
              </a:rPr>
              <a:t>Movie </a:t>
            </a:r>
            <a:r>
              <a:rPr lang="en-US" sz="4400" b="1" dirty="0" smtClean="0">
                <a:ln/>
                <a:solidFill>
                  <a:srgbClr val="0066FF"/>
                </a:solidFill>
              </a:rPr>
              <a:t>from file</a:t>
            </a:r>
            <a:endParaRPr lang="en-US" sz="4400" b="1" dirty="0">
              <a:ln/>
              <a:solidFill>
                <a:srgbClr val="0066FF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1" y="765833"/>
            <a:ext cx="6570702" cy="4572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515458" y="1272844"/>
            <a:ext cx="3785684" cy="1913842"/>
          </a:xfrm>
          <a:prstGeom prst="horizontalScroll">
            <a:avLst/>
          </a:prstGeom>
          <a:ln w="381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CHÈN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VIDEO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VÀO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TRÌNH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CHIẾU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" y="1816958"/>
            <a:ext cx="1012809" cy="10128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" y="3417398"/>
            <a:ext cx="1129101" cy="11291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00" y="5014982"/>
            <a:ext cx="1017439" cy="101743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14414" y="0"/>
            <a:ext cx="6707108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sáu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2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64" grpId="0" animBg="1"/>
      <p:bldP spid="65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3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75&quot;/&gt;&lt;/object&gt;&lt;object type=&quot;3&quot; unique_id=&quot;10010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1&quot;/&gt;&lt;property id=&quot;20307&quot; value=&quot;273&quot;/&gt;&lt;/object&gt;&lt;object type=&quot;3&quot; unique_id=&quot;10013&quot;&gt;&lt;property id=&quot;20148&quot; value=&quot;5&quot;/&gt;&lt;property id=&quot;20300&quot; value=&quot;Slide 17&quot;/&gt;&lt;property id=&quot;20307&quot; value=&quot;268&quot;/&gt;&lt;/object&gt;&lt;object type=&quot;3&quot; unique_id=&quot;10015&quot;&gt;&lt;property id=&quot;20148&quot; value=&quot;5&quot;/&gt;&lt;property id=&quot;20300&quot; value=&quot;Slide 18&quot;/&gt;&lt;property id=&quot;20307&quot; value=&quot;282&quot;/&gt;&lt;/object&gt;&lt;object type=&quot;3&quot; unique_id=&quot;10016&quot;&gt;&lt;property id=&quot;20148&quot; value=&quot;5&quot;/&gt;&lt;property id=&quot;20300&quot; value=&quot;Slide 19&quot;/&gt;&lt;property id=&quot;20307&quot; value=&quot;276&quot;/&gt;&lt;/object&gt;&lt;object type=&quot;3&quot; unique_id=&quot;10017&quot;&gt;&lt;property id=&quot;20148&quot; value=&quot;5&quot;/&gt;&lt;property id=&quot;20300&quot; value=&quot;Slide 20&quot;/&gt;&lt;property id=&quot;20307&quot; value=&quot;281&quot;/&gt;&lt;/object&gt;&lt;object type=&quot;3&quot; unique_id=&quot;10018&quot;&gt;&lt;property id=&quot;20148&quot; value=&quot;5&quot;/&gt;&lt;property id=&quot;20300&quot; value=&quot;Slide 21&quot;/&gt;&lt;property id=&quot;20307&quot; value=&quot;277&quot;/&gt;&lt;/object&gt;&lt;object type=&quot;3&quot; unique_id=&quot;10020&quot;&gt;&lt;property id=&quot;20148&quot; value=&quot;5&quot;/&gt;&lt;property id=&quot;20300&quot; value=&quot;Slide 22&quot;/&gt;&lt;property id=&quot;20307&quot; value=&quot;280&quot;/&gt;&lt;/object&gt;&lt;object type=&quot;3&quot; unique_id=&quot;10081&quot;&gt;&lt;property id=&quot;20148&quot; value=&quot;5&quot;/&gt;&lt;property id=&quot;20300&quot; value=&quot;Slide 10&quot;/&gt;&lt;property id=&quot;20307&quot; value=&quot;284&quot;/&gt;&lt;/object&gt;&lt;object type=&quot;3&quot; unique_id=&quot;91488&quot;&gt;&lt;property id=&quot;20148&quot; value=&quot;5&quot;/&gt;&lt;property id=&quot;20300&quot; value=&quot;Slide 7&quot;/&gt;&lt;property id=&quot;20307&quot; value=&quot;286&quot;/&gt;&lt;/object&gt;&lt;object type=&quot;3&quot; unique_id=&quot;91773&quot;&gt;&lt;property id=&quot;20148&quot; value=&quot;5&quot;/&gt;&lt;property id=&quot;20300&quot; value=&quot;Slide 12 - &amp;quot;Đặc điểm địa lý, khí hậu&amp;quot;&quot;/&gt;&lt;property id=&quot;20307&quot; value=&quot;290&quot;/&gt;&lt;/object&gt;&lt;object type=&quot;3&quot; unique_id=&quot;91774&quot;&gt;&lt;property id=&quot;20148&quot; value=&quot;5&quot;/&gt;&lt;property id=&quot;20300&quot; value=&quot;Slide 13 - &amp;quot;Đặc điểm kinh tế, xã hội&amp;quot;&quot;/&gt;&lt;property id=&quot;20307&quot; value=&quot;291&quot;/&gt;&lt;/object&gt;&lt;object type=&quot;3&quot; unique_id=&quot;91775&quot;&gt;&lt;property id=&quot;20148&quot; value=&quot;5&quot;/&gt;&lt;property id=&quot;20300&quot; value=&quot;Slide 14 - &amp;quot;Một số địa danh du lịch và văn hóa  nổi bật của Bắc Ninh &amp;quot;&quot;/&gt;&lt;property id=&quot;20307&quot; value=&quot;292&quot;/&gt;&lt;/object&gt;&lt;object type=&quot;3&quot; unique_id=&quot;91776&quot;&gt;&lt;property id=&quot;20148&quot; value=&quot;5&quot;/&gt;&lt;property id=&quot;20300&quot; value=&quot;Slide 15 - &amp;quot;Minh Ngọc hát quan họ trong chương trình : Tuyệt đỉnh song ca nhí &amp;quot;&quot;/&gt;&lt;property id=&quot;20307&quot; value=&quot;294&quot;/&gt;&lt;/object&gt;&lt;object type=&quot;3&quot; unique_id=&quot;91777&quot;&gt;&lt;property id=&quot;20148&quot; value=&quot;5&quot;/&gt;&lt;property id=&quot;20300&quot; value=&quot;Slide 16&quot;/&gt;&lt;property id=&quot;20307&quot; value=&quot;293&quot;/&gt;&lt;/object&gt;&lt;/object&gt;&lt;object type=&quot;8&quot; unique_id=&quot;1004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1946</TotalTime>
  <Words>481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Đặc điểm địa lý, khí hậu</vt:lpstr>
      <vt:lpstr>Đặc điểm kinh tế, xã hội</vt:lpstr>
      <vt:lpstr>Một số địa danh du lịch và văn hóa  nổi bật của Bắc Ninh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SKY</cp:lastModifiedBy>
  <cp:revision>191</cp:revision>
  <dcterms:created xsi:type="dcterms:W3CDTF">2017-11-30T07:39:28Z</dcterms:created>
  <dcterms:modified xsi:type="dcterms:W3CDTF">2021-02-26T02:16:48Z</dcterms:modified>
</cp:coreProperties>
</file>