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93" r:id="rId2"/>
    <p:sldId id="297" r:id="rId3"/>
    <p:sldId id="298" r:id="rId4"/>
    <p:sldId id="265" r:id="rId5"/>
    <p:sldId id="296" r:id="rId6"/>
    <p:sldId id="277" r:id="rId7"/>
    <p:sldId id="291" r:id="rId8"/>
    <p:sldId id="292" r:id="rId9"/>
    <p:sldId id="300" r:id="rId10"/>
    <p:sldId id="278" r:id="rId11"/>
    <p:sldId id="290" r:id="rId12"/>
    <p:sldId id="301" r:id="rId13"/>
    <p:sldId id="299" r:id="rId14"/>
    <p:sldId id="279" r:id="rId15"/>
    <p:sldId id="295" r:id="rId16"/>
    <p:sldId id="280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FF00FF"/>
    <a:srgbClr val="FFFF99"/>
    <a:srgbClr val="FFFF66"/>
    <a:srgbClr val="CAC336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63119-4E5E-4BC9-BE17-656889621FE3}" type="datetimeFigureOut">
              <a:rPr lang="en-US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4CF0-80DC-4B59-AD74-FB0DEFCFE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01625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37045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B4CF0-80DC-4B59-AD74-FB0DEFCFE3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04C06-B8BA-4819-BC8D-B12C4E2FB192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C44B-2969-4909-B374-B6D7C63A7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7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4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F10B1-E4DD-4EC3-A8D6-9057FCA2818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CDC1D-D3B1-4F62-9467-DA93ADC5C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0CA86-0E16-4FB8-9E11-8D3AF0C9B375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24DD-C2B2-4B98-A147-AF1F88C7D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7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582C-6D31-4270-997C-F8B51ABB4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DA149-F15F-4EC6-BC0A-6EDCFBE9F088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7166-33DD-44C7-B917-F9382988C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5342-2992-4925-8F6A-2A806371BAF5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8A4B1-79CA-4E9E-9A6F-1C3F8CD102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AA22B-F0ED-464D-9E96-113ED0281675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2080B-F820-45D8-BD65-8256FA421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17624-B3D5-4FF8-8E84-BC42DE305B1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EDDC-CE73-4AFE-860E-8208EE35A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F54EA-DB50-461C-88CA-6499FA9721B8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2D7FC-468A-44D5-A95A-5C7A4093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F8C35-ABBF-4A6E-92A1-49E4542678F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9B3D9-CBFE-403D-8B85-E8E425D1B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63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0B0E8-C800-4770-B489-363C03D590D6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7471-AEF1-422F-8944-6F81CBCDB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78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AE878-6D3C-47BD-8CC7-8837C4464A66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75E7-6277-49B2-9E54-99DC822FCC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" y="4671356"/>
            <a:ext cx="4575031" cy="2186644"/>
          </a:xfrm>
          <a:prstGeom prst="rect">
            <a:avLst/>
          </a:prstGeom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526145" y="2419350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MÔN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TIN 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+mn-cs"/>
              </a:rPr>
              <a:t>HỌC Lớp 5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+mn-cs"/>
              </a:rPr>
              <a:t>			                	   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82" y="75363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457681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953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445" y="555914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4668" y="590997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538" y="3682425"/>
            <a:ext cx="78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 2: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CÂU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LỆNH LẶP LỒNG 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56974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997594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156106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53179" y="2292696"/>
            <a:ext cx="7010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</a:t>
            </a:r>
            <a:r>
              <a:rPr lang="en-US" dirty="0" err="1" smtClean="0">
                <a:solidFill>
                  <a:schemeClr val="bg1"/>
                </a:solidFill>
              </a:rPr>
              <a:t>cạnh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360/8 độ.</a:t>
            </a:r>
          </a:p>
          <a:p>
            <a:pPr marL="0" lvl="1" indent="442913"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c) Lặp </a:t>
            </a:r>
            <a:r>
              <a:rPr lang="en-US" dirty="0" err="1" smtClean="0">
                <a:solidFill>
                  <a:schemeClr val="bg1"/>
                </a:solidFill>
              </a:rPr>
              <a:t>lại</a:t>
            </a:r>
            <a:r>
              <a:rPr lang="en-US" dirty="0" smtClean="0">
                <a:solidFill>
                  <a:schemeClr val="bg1"/>
                </a:solidFill>
              </a:rPr>
              <a:t> 8 lần, mỗi lần vẽ một hình đa giác sáu cạnh, vẽ xong quay một góc 45 độ.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63500" y="36057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8173025" y="402328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173025" y="44439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215471" y="4424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658029" y="2139108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3977579" y="1029658"/>
            <a:ext cx="190500" cy="33618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102887" y="2424857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834" y="27730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8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9579" y="279023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0340" y="27765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45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360/8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86036" y="99161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6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  <p:bldP spid="12" grpId="0" animBg="1"/>
      <p:bldP spid="13" grpId="0" animBg="1"/>
      <p:bldP spid="15" grpId="0" animBg="1"/>
      <p:bldP spid="14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34544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71600" y="2170668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 REPEAT 5[REPEAT 6[FD 50 RT 60 WAIT 30] RT 72]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600" y="27802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lệnh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lặp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3814207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00200" y="2540000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381000"/>
            <a:ext cx="5886849" cy="6096000"/>
          </a:xfrm>
        </p:spPr>
      </p:pic>
    </p:spTree>
    <p:extLst>
      <p:ext uri="{BB962C8B-B14F-4D97-AF65-F5344CB8AC3E}">
        <p14:creationId xmlns:p14="http://schemas.microsoft.com/office/powerpoint/2010/main" val="38898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219" name="Rectangle 49"/>
          <p:cNvSpPr>
            <a:spLocks noChangeArrowheads="1"/>
          </p:cNvSpPr>
          <p:nvPr/>
        </p:nvSpPr>
        <p:spPr bwMode="auto">
          <a:xfrm>
            <a:off x="554831" y="4712384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Phần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ngoặc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vuông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ghi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00012" y="96293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lồng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endParaRPr lang="en-US" altLang="en-US" sz="3000" b="1" dirty="0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276350" y="1548766"/>
            <a:ext cx="802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m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Repeat    n [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&lt;Các lệnh lặp&gt; ]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566061" y="1541643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05619" y="2454389"/>
            <a:ext cx="8434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Tham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có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thể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giống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hoặc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khác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graphicFrame>
        <p:nvGraphicFramePr>
          <p:cNvPr id="92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57213"/>
              </p:ext>
            </p:extLst>
          </p:nvPr>
        </p:nvGraphicFramePr>
        <p:xfrm>
          <a:off x="4514850" y="25155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1555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2324100" y="1280478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926466"/>
            <a:ext cx="274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Cấu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trúc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215223" y="1279706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644137" y="1547178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5410200" y="42227"/>
            <a:ext cx="342900" cy="43243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33400" y="3425826"/>
            <a:ext cx="8967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Rùa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sẽ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thực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hiện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Repeat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[&lt;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&gt;] 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4831" y="3834764"/>
            <a:ext cx="8434388" cy="829567"/>
            <a:chOff x="554831" y="3782229"/>
            <a:chExt cx="8434388" cy="830997"/>
          </a:xfrm>
        </p:grpSpPr>
        <p:sp>
          <p:nvSpPr>
            <p:cNvPr id="9232" name="Rectangle 44"/>
            <p:cNvSpPr>
              <a:spLocks noChangeArrowheads="1"/>
            </p:cNvSpPr>
            <p:nvPr/>
          </p:nvSpPr>
          <p:spPr bwMode="auto">
            <a:xfrm>
              <a:off x="554831" y="3944956"/>
              <a:ext cx="843438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-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Giữa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Repeat </a:t>
              </a:r>
              <a:r>
                <a:rPr lang="en-US" altLang="en-US" sz="2600" b="1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và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m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hoặc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0B05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n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phải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có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dấu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cách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(    ).</a:t>
              </a:r>
            </a:p>
          </p:txBody>
        </p:sp>
        <p:sp>
          <p:nvSpPr>
            <p:cNvPr id="9233" name="Rectangle 44"/>
            <p:cNvSpPr>
              <a:spLocks noChangeArrowheads="1"/>
            </p:cNvSpPr>
            <p:nvPr/>
          </p:nvSpPr>
          <p:spPr bwMode="auto">
            <a:xfrm>
              <a:off x="6677025" y="3782229"/>
              <a:ext cx="7999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80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 3" panose="05040102010807070707" pitchFamily="18" charset="2"/>
                </a:rPr>
                <a:t></a:t>
              </a:r>
              <a:endParaRPr lang="en-US" altLang="en-US" sz="4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/>
      <p:bldP spid="11" grpId="0"/>
      <p:bldP spid="14" grpId="0"/>
      <p:bldP spid="14" grpId="1"/>
      <p:bldP spid="9" grpId="0"/>
      <p:bldP spid="15" grpId="0"/>
      <p:bldP spid="17" grpId="0"/>
      <p:bldP spid="18" grpId="0"/>
      <p:bldP spid="19" grpId="0"/>
      <p:bldP spid="19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3455" y="85016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Chú ý: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18288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Câu lệnh lặp có dạng </a:t>
            </a:r>
            <a:r>
              <a:rPr lang="en-US" b="1" dirty="0" smtClean="0">
                <a:solidFill>
                  <a:srgbClr val="00FF00"/>
                </a:solidFill>
              </a:rPr>
              <a:t>Repeat n[ ]</a:t>
            </a:r>
            <a:r>
              <a:rPr lang="en-US" dirty="0" smtClean="0">
                <a:solidFill>
                  <a:schemeClr val="bg1"/>
                </a:solidFill>
              </a:rPr>
              <a:t>. Trong đó: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Số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trong câu lệnh chỉ số lần lặp; giữa </a:t>
            </a:r>
            <a:r>
              <a:rPr lang="en-US" b="1" dirty="0" smtClean="0">
                <a:solidFill>
                  <a:srgbClr val="00FF00"/>
                </a:solidFill>
              </a:rPr>
              <a:t>Repeat</a:t>
            </a:r>
            <a:r>
              <a:rPr lang="en-US" dirty="0" smtClean="0">
                <a:solidFill>
                  <a:schemeClr val="bg1"/>
                </a:solidFill>
              </a:rPr>
              <a:t> và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phải có dấu cách.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Phần trong cặp ngoặc vuông </a:t>
            </a:r>
            <a:r>
              <a:rPr lang="en-US" b="1" dirty="0" smtClean="0">
                <a:solidFill>
                  <a:srgbClr val="00FF00"/>
                </a:solidFill>
              </a:rPr>
              <a:t>[ ]</a:t>
            </a:r>
            <a:r>
              <a:rPr lang="en-US" dirty="0" smtClean="0">
                <a:solidFill>
                  <a:schemeClr val="bg1"/>
                </a:solidFill>
              </a:rPr>
              <a:t> là nơi ghi các lệnh được lặp lại.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298221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</p:spTree>
    <p:extLst>
      <p:ext uri="{BB962C8B-B14F-4D97-AF65-F5344CB8AC3E}">
        <p14:creationId xmlns:p14="http://schemas.microsoft.com/office/powerpoint/2010/main" val="24480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4" y="-417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467" y="80003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37" y="1667371"/>
            <a:ext cx="1806737" cy="166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4" y="1646156"/>
            <a:ext cx="1806737" cy="156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5" y="4287148"/>
            <a:ext cx="1749640" cy="166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4" y="4303498"/>
            <a:ext cx="1731368" cy="162068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467" y="3792396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6[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3758700"/>
            <a:ext cx="3298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5[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72]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8931" y="5996544"/>
            <a:ext cx="4217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Repeat 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90] </a:t>
            </a:r>
            <a:r>
              <a:rPr lang="en-US" sz="1400" b="1" dirty="0" err="1" smtClean="0">
                <a:solidFill>
                  <a:schemeClr val="bg1"/>
                </a:solidFill>
              </a:rPr>
              <a:t>bk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867" y="6007318"/>
            <a:ext cx="330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8[ Repeat 24[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15]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45]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654" y="3504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3280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2055" y="5554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6444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4839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10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247" y="1063322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1. </a:t>
            </a:r>
            <a:r>
              <a:rPr lang="en-US" b="1" dirty="0" smtClean="0">
                <a:solidFill>
                  <a:schemeClr val="bg1"/>
                </a:solidFill>
              </a:rPr>
              <a:t>Viết lệnh điều khiển Rùa thực hiện: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163321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Lặp lại 4 lần, trong mỗi lần vẽ một hình vuông cạnh dài 50 bước, vẽ xong quay một góc 90 độ.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46100" y="2350083"/>
            <a:ext cx="1489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4[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655" y="2351929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96243" y="2344408"/>
            <a:ext cx="110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RT 90]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48522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B.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thực hành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2360" y="1946437"/>
            <a:ext cx="13363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44294" y="1947575"/>
            <a:ext cx="39624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3056" y="2223941"/>
            <a:ext cx="20221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492778" y="3258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2.</a:t>
            </a:r>
            <a:r>
              <a:rPr lang="en-US" b="1" dirty="0" smtClean="0">
                <a:solidFill>
                  <a:schemeClr val="bg1"/>
                </a:solidFill>
              </a:rPr>
              <a:t> Viết lệnh điều khiển Rùa vẽ hình sau: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723628" y="4010270"/>
            <a:ext cx="4648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………………………………………………….……………………………………........................................................................................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96" y="3845298"/>
            <a:ext cx="2340444" cy="2321048"/>
          </a:xfrm>
          <a:prstGeom prst="rect">
            <a:avLst/>
          </a:prstGeom>
        </p:spPr>
      </p:pic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695053" y="4010512"/>
            <a:ext cx="170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6[       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941608" y="4012358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339692" y="4010512"/>
            <a:ext cx="1552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RT 60]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8001456" y="4135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278960" y="5061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2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525066" y="5823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3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458266" y="5507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4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229666" y="45926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5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970058" y="3795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6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/>
      <p:bldP spid="14" grpId="0"/>
      <p:bldP spid="202" grpId="0"/>
      <p:bldP spid="203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52750" y="304641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43550" y="326866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3000" y="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000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13319" name="Picture 148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9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0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1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2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3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54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5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6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43000" y="2819400"/>
            <a:ext cx="7204729" cy="15696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28650" y="3846514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                                                   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giữa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phải có dấu cách.</a:t>
            </a:r>
            <a:endParaRPr lang="en-US" altLang="en-US" sz="280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638175" y="2895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Phần trong ngoặc vuông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là nơi ghi các câu lệnh được lặp lại.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0" y="1046164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Ôn lại câu lệnh lặp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424114" y="1981201"/>
            <a:ext cx="527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  n   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&lt;Các lệnh lặp&gt;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3968113" y="1981201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28650" y="3829051"/>
            <a:ext cx="569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trong câu lệnh chỉ số lần lặp, </a:t>
            </a:r>
          </a:p>
        </p:txBody>
      </p:sp>
      <p:graphicFrame>
        <p:nvGraphicFramePr>
          <p:cNvPr id="7178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3495676" y="1722438"/>
            <a:ext cx="56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720587" y="19812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</a:t>
            </a:r>
            <a:endParaRPr lang="en-US" altLang="en-US" sz="2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1" grpId="0"/>
      <p:bldP spid="14" grpId="0"/>
      <p:bldP spid="9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951038"/>
          <a:ext cx="8839200" cy="30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486150"/>
                <a:gridCol w="3371850"/>
              </a:tblGrid>
              <a:tr h="106654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161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0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37674" r="55469" b="47244"/>
          <a:stretch>
            <a:fillRect/>
          </a:stretch>
        </p:blipFill>
        <p:spPr bwMode="auto">
          <a:xfrm>
            <a:off x="609601" y="3386138"/>
            <a:ext cx="1038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1" name="Rectangle 49"/>
          <p:cNvSpPr>
            <a:spLocks noChangeArrowheads="1"/>
          </p:cNvSpPr>
          <p:nvPr/>
        </p:nvSpPr>
        <p:spPr bwMode="auto">
          <a:xfrm>
            <a:off x="2743200" y="3146425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</p:txBody>
      </p:sp>
      <p:sp>
        <p:nvSpPr>
          <p:cNvPr id="8212" name="Rectangle 49"/>
          <p:cNvSpPr>
            <a:spLocks noChangeArrowheads="1"/>
          </p:cNvSpPr>
          <p:nvPr/>
        </p:nvSpPr>
        <p:spPr bwMode="auto">
          <a:xfrm>
            <a:off x="5791200" y="3673476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5[FD 80 RT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7</a:t>
            </a:r>
            <a:r>
              <a:rPr lang="vi-VN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4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9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10552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" y="55626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" y="2466511"/>
            <a:ext cx="1581371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66" y="1853310"/>
            <a:ext cx="1995494" cy="1978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1244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2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5260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3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7598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1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5" y="2239579"/>
            <a:ext cx="1781424" cy="1581371"/>
          </a:xfrm>
          <a:prstGeom prst="rect">
            <a:avLst/>
          </a:prstGeom>
        </p:spPr>
      </p:pic>
    </p:spTree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1371600"/>
            <a:ext cx="7550150" cy="2190750"/>
            <a:chOff x="1336675" y="443345"/>
            <a:chExt cx="7532555" cy="3022600"/>
          </a:xfrm>
        </p:grpSpPr>
        <p:pic>
          <p:nvPicPr>
            <p:cNvPr id="6152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6150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173"/>
            <a:ext cx="7332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 2. Câu lệnh lặp lồng nhau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5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0890" y="492951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890" y="1104983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1727087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238891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Vẽ</a:t>
            </a:r>
            <a:r>
              <a:rPr lang="en-US" dirty="0" smtClean="0">
                <a:solidFill>
                  <a:schemeClr val="bg1"/>
                </a:solidFill>
              </a:rPr>
              <a:t>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7200" y="269173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086725" y="3098806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0" y="3962400"/>
            <a:ext cx="6629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67675" y="43434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ounded Rectangle 37"/>
          <p:cNvSpPr/>
          <p:nvPr/>
        </p:nvSpPr>
        <p:spPr>
          <a:xfrm>
            <a:off x="8077200" y="47609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ounded Rectangle 38"/>
          <p:cNvSpPr/>
          <p:nvPr/>
        </p:nvSpPr>
        <p:spPr>
          <a:xfrm>
            <a:off x="8077200" y="51932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ounded Rectangle 138"/>
          <p:cNvSpPr/>
          <p:nvPr/>
        </p:nvSpPr>
        <p:spPr>
          <a:xfrm>
            <a:off x="2726280" y="110298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610177" y="747814"/>
            <a:ext cx="1674816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7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48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49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50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51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52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53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54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55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56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57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58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59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60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61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62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63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64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5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66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67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68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69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70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71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72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73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74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75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76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77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78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79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80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81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82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83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84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85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86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87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3" grpId="0"/>
      <p:bldP spid="3" grpId="0" animBg="1"/>
      <p:bldP spid="28" grpId="0" animBg="1"/>
      <p:bldP spid="36" grpId="0"/>
      <p:bldP spid="37" grpId="0" animBg="1"/>
      <p:bldP spid="38" grpId="0" animBg="1"/>
      <p:bldP spid="39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174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9133" y="56069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0229" y="1162233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8829" y="158780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4400" y="2731258"/>
            <a:ext cx="79248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69065" y="115625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231773" y="447920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8272046" y="4463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3472969" y="1418903"/>
            <a:ext cx="141902" cy="3430242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5598306" y="2795795"/>
            <a:ext cx="201292" cy="68720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1855" y="325447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Vẽ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hình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đa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giác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sáu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cạnh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864" y="321333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 flipV="1">
            <a:off x="4718120" y="2237729"/>
            <a:ext cx="153989" cy="9234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3197" y="22278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Tạm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dừng</a:t>
            </a:r>
            <a:r>
              <a:rPr lang="en-US" b="1" dirty="0" smtClean="0">
                <a:solidFill>
                  <a:srgbClr val="00FF00"/>
                </a:solidFill>
              </a:rPr>
              <a:t> 30 </a:t>
            </a:r>
            <a:r>
              <a:rPr lang="en-US" b="1" dirty="0" err="1" smtClean="0">
                <a:solidFill>
                  <a:srgbClr val="00FF00"/>
                </a:solidFill>
              </a:rPr>
              <a:t>tíc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29600" y="410140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0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0" grpId="0" animBg="1"/>
      <p:bldP spid="22" grpId="0" animBg="1"/>
      <p:bldP spid="24" grpId="0"/>
      <p:bldP spid="30" grpId="0"/>
      <p:bldP spid="34" grpId="0" animBg="1"/>
      <p:bldP spid="34" grpId="1" animBg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890" y="1037244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5058" y="1895566"/>
            <a:ext cx="66294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18069" y="36576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7927594" y="40751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7927594" y="45074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/>
          <p:cNvSpPr txBox="1"/>
          <p:nvPr/>
        </p:nvSpPr>
        <p:spPr>
          <a:xfrm>
            <a:off x="7970040" y="449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093448" y="1815972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408784" y="676271"/>
            <a:ext cx="187654" cy="341080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6512276" y="2084674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9248" y="246567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5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0485" y="245611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9638" y="24872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22" grpId="0" animBg="1"/>
      <p:bldP spid="24" grpId="0" animBg="1"/>
      <p:bldP spid="10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ip bai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228600"/>
            <a:ext cx="6248400" cy="6445137"/>
          </a:xfrm>
        </p:spPr>
      </p:pic>
    </p:spTree>
    <p:extLst>
      <p:ext uri="{BB962C8B-B14F-4D97-AF65-F5344CB8AC3E}">
        <p14:creationId xmlns:p14="http://schemas.microsoft.com/office/powerpoint/2010/main" val="38310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6326</TotalTime>
  <Words>1128</Words>
  <Application>Microsoft Office PowerPoint</Application>
  <PresentationFormat>On-screen Show (4:3)</PresentationFormat>
  <Paragraphs>201</Paragraphs>
  <Slides>17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SKY</cp:lastModifiedBy>
  <cp:revision>218</cp:revision>
  <dcterms:created xsi:type="dcterms:W3CDTF">2017-10-16T08:46:10Z</dcterms:created>
  <dcterms:modified xsi:type="dcterms:W3CDTF">2021-02-26T02:24:57Z</dcterms:modified>
</cp:coreProperties>
</file>