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7" r:id="rId2"/>
    <p:sldId id="280" r:id="rId3"/>
    <p:sldId id="293" r:id="rId4"/>
    <p:sldId id="287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0070"/>
    <a:srgbClr val="990099"/>
    <a:srgbClr val="00CC00"/>
    <a:srgbClr val="FF0066"/>
    <a:srgbClr val="0033CC"/>
    <a:srgbClr val="CC0099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536A538-B54E-4FCD-BA54-49C307607C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3B0221-C19A-4688-AB71-663DA81EE727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4C38E-7D94-445B-AD00-5129670069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17699-EF1D-4106-A266-230222D8D2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3235F9-1611-4BC5-9644-903D33ABEF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DF14D-502C-43BC-BFD2-D3CCCA5E5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5C9770-3DC5-4ABD-98BF-11292118A8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420A78-D321-470E-B5C3-8D294AC5B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238A3-DB46-48CF-B170-6DA138883D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C2E0CD-011D-48CB-91FA-98C350B975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3A2A42-65F5-4CFA-8F27-B82BC4BF72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1291C3-C3D3-4E54-ADB4-A8D7F1A5FE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50201E-D81A-42FB-A62D-1C8CF74BEA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DB1C708C-285A-4D46-9B00-7DB2D4565F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533400" y="381000"/>
            <a:ext cx="8305800" cy="3048000"/>
          </a:xfrm>
          <a:prstGeom prst="rect">
            <a:avLst/>
          </a:prstGeom>
          <a:noFill/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Arial" charset="0"/>
              </a:rPr>
              <a:t>		</a:t>
            </a:r>
            <a:endParaRPr lang="en-US" sz="3600" b="1">
              <a:solidFill>
                <a:srgbClr val="ED1B48"/>
              </a:solidFill>
              <a:latin typeface="Arial" charset="0"/>
            </a:endParaRPr>
          </a:p>
          <a:p>
            <a:pPr algn="ctr" eaLnBrk="1" hangingPunct="1"/>
            <a:r>
              <a:rPr lang="en-US" sz="3600" b="1">
                <a:solidFill>
                  <a:srgbClr val="ED1B48"/>
                </a:solidFill>
                <a:latin typeface="Arial" charset="0"/>
              </a:rPr>
              <a:t>          </a:t>
            </a:r>
            <a:r>
              <a:rPr lang="en-US" b="1">
                <a:solidFill>
                  <a:srgbClr val="ED1B48"/>
                </a:solidFill>
                <a:latin typeface="Arial" charset="0"/>
              </a:rPr>
              <a:t>			</a:t>
            </a:r>
            <a:r>
              <a:rPr lang="en-US" b="1">
                <a:solidFill>
                  <a:srgbClr val="0033CC"/>
                </a:solidFill>
                <a:latin typeface="Arial" charset="0"/>
              </a:rPr>
              <a:t>	</a:t>
            </a:r>
            <a:endParaRPr lang="en-US" b="1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393700" y="254000"/>
            <a:ext cx="8534400" cy="6096000"/>
            <a:chOff x="248" y="160"/>
            <a:chExt cx="5376" cy="3840"/>
          </a:xfrm>
        </p:grpSpPr>
        <p:sp>
          <p:nvSpPr>
            <p:cNvPr id="3090" name="Line 4"/>
            <p:cNvSpPr>
              <a:spLocks noChangeShapeType="1"/>
            </p:cNvSpPr>
            <p:nvPr/>
          </p:nvSpPr>
          <p:spPr bwMode="auto">
            <a:xfrm>
              <a:off x="248" y="160"/>
              <a:ext cx="537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5"/>
            <p:cNvSpPr>
              <a:spLocks noChangeShapeType="1"/>
            </p:cNvSpPr>
            <p:nvPr/>
          </p:nvSpPr>
          <p:spPr bwMode="auto">
            <a:xfrm>
              <a:off x="248" y="160"/>
              <a:ext cx="0" cy="3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Line 6"/>
            <p:cNvSpPr>
              <a:spLocks noChangeShapeType="1"/>
            </p:cNvSpPr>
            <p:nvPr/>
          </p:nvSpPr>
          <p:spPr bwMode="auto">
            <a:xfrm>
              <a:off x="5624" y="160"/>
              <a:ext cx="0" cy="3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6" name="Line 7"/>
          <p:cNvSpPr>
            <a:spLocks noChangeShapeType="1"/>
          </p:cNvSpPr>
          <p:nvPr/>
        </p:nvSpPr>
        <p:spPr bwMode="auto">
          <a:xfrm>
            <a:off x="403225" y="6346825"/>
            <a:ext cx="8534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33400" y="4395788"/>
            <a:ext cx="8077200" cy="1700212"/>
            <a:chOff x="3072" y="2490"/>
            <a:chExt cx="2049" cy="1071"/>
          </a:xfrm>
        </p:grpSpPr>
        <p:sp>
          <p:nvSpPr>
            <p:cNvPr id="3081" name="AutoShape 10"/>
            <p:cNvSpPr>
              <a:spLocks noChangeArrowheads="1"/>
            </p:cNvSpPr>
            <p:nvPr/>
          </p:nvSpPr>
          <p:spPr bwMode="auto">
            <a:xfrm>
              <a:off x="3120" y="2775"/>
              <a:ext cx="336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2" name="AutoShape 11"/>
            <p:cNvSpPr>
              <a:spLocks noChangeArrowheads="1"/>
            </p:cNvSpPr>
            <p:nvPr/>
          </p:nvSpPr>
          <p:spPr bwMode="auto">
            <a:xfrm>
              <a:off x="3717" y="3312"/>
              <a:ext cx="384" cy="240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3" name="AutoShape 12"/>
            <p:cNvSpPr>
              <a:spLocks noChangeArrowheads="1"/>
            </p:cNvSpPr>
            <p:nvPr/>
          </p:nvSpPr>
          <p:spPr bwMode="auto">
            <a:xfrm>
              <a:off x="3225" y="3225"/>
              <a:ext cx="432" cy="33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4" name="AutoShape 13"/>
            <p:cNvSpPr>
              <a:spLocks noChangeArrowheads="1"/>
            </p:cNvSpPr>
            <p:nvPr/>
          </p:nvSpPr>
          <p:spPr bwMode="auto">
            <a:xfrm>
              <a:off x="3312" y="2604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5" name="AutoShape 14"/>
            <p:cNvSpPr>
              <a:spLocks noChangeArrowheads="1"/>
            </p:cNvSpPr>
            <p:nvPr/>
          </p:nvSpPr>
          <p:spPr bwMode="auto">
            <a:xfrm>
              <a:off x="4143" y="3351"/>
              <a:ext cx="354" cy="17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6" name="AutoShape 15"/>
            <p:cNvSpPr>
              <a:spLocks noChangeArrowheads="1"/>
            </p:cNvSpPr>
            <p:nvPr/>
          </p:nvSpPr>
          <p:spPr bwMode="auto">
            <a:xfrm>
              <a:off x="4545" y="3303"/>
              <a:ext cx="288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7" name="AutoShape 16"/>
            <p:cNvSpPr>
              <a:spLocks noChangeArrowheads="1"/>
            </p:cNvSpPr>
            <p:nvPr/>
          </p:nvSpPr>
          <p:spPr bwMode="auto">
            <a:xfrm>
              <a:off x="4881" y="3240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8" name="AutoShape 17"/>
            <p:cNvSpPr>
              <a:spLocks noChangeArrowheads="1"/>
            </p:cNvSpPr>
            <p:nvPr/>
          </p:nvSpPr>
          <p:spPr bwMode="auto">
            <a:xfrm>
              <a:off x="3552" y="2490"/>
              <a:ext cx="192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3089" name="AutoShape 18"/>
            <p:cNvSpPr>
              <a:spLocks noChangeArrowheads="1"/>
            </p:cNvSpPr>
            <p:nvPr/>
          </p:nvSpPr>
          <p:spPr bwMode="auto">
            <a:xfrm>
              <a:off x="3072" y="2976"/>
              <a:ext cx="384" cy="192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  <p:pic>
        <p:nvPicPr>
          <p:cNvPr id="3078" name="Picture 19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505200"/>
            <a:ext cx="20288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457200" y="685800"/>
            <a:ext cx="8686800" cy="2216150"/>
          </a:xfrm>
          <a:prstGeom prst="rect">
            <a:avLst/>
          </a:prstGeom>
          <a:noFill/>
          <a:ln w="9525" algn="ctr">
            <a:solidFill>
              <a:srgbClr val="1CFF0D">
                <a:alpha val="39999"/>
              </a:srgbClr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600">
                <a:solidFill>
                  <a:srgbClr val="FF0000"/>
                </a:solidFill>
                <a:latin typeface="Arial" charset="0"/>
              </a:rPr>
              <a:t>BÀI: </a:t>
            </a:r>
          </a:p>
          <a:p>
            <a:pPr algn="ctr" eaLnBrk="1" hangingPunct="1"/>
            <a:r>
              <a:rPr lang="en-US" sz="3600">
                <a:solidFill>
                  <a:srgbClr val="FF0000"/>
                </a:solidFill>
                <a:latin typeface="Arial" charset="0"/>
              </a:rPr>
              <a:t>TRỒNG CÂY RAU, HOA (TIẾT 2)</a:t>
            </a:r>
          </a:p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Arial" charset="0"/>
              </a:rPr>
              <a:t>Môn: Kĩ thuật</a:t>
            </a:r>
          </a:p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Arial" charset="0"/>
              </a:rPr>
              <a:t>LỚP : 4</a:t>
            </a:r>
          </a:p>
        </p:txBody>
      </p:sp>
      <p:pic>
        <p:nvPicPr>
          <p:cNvPr id="1026" name="Ink 8"/>
          <p:cNvPicPr>
            <a:picLocks noRot="1" noChangeAspect="1" noEditPoints="1" noChangeArrowheads="1" noChangeShapeType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57975300" y="-156532263"/>
            <a:ext cx="321240150" cy="32799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86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86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86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en-US" sz="3200" b="1" smtClean="0"/>
              <a:t>HOẠT ĐỘNG 3: </a:t>
            </a:r>
            <a:r>
              <a:rPr lang="en-US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 sinh thực hành trồng cây con</a:t>
            </a:r>
            <a:endParaRPr lang="en-US" sz="3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52400" y="1295400"/>
            <a:ext cx="89154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mtClean="0">
                <a:solidFill>
                  <a:srgbClr val="D60093"/>
                </a:solidFill>
                <a:latin typeface="+mj-lt"/>
              </a:rPr>
              <a:t>-</a:t>
            </a:r>
            <a:r>
              <a:rPr lang="en-US" smtClean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Yêu cầu học sinh nhắc lại các bước và quy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 trình kĩ thuật trồng cây con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- Giáo viên nhận xét và hệ thống lại các bước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 trồng cây con.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- Giáo viên kiểm tra sự chuẩn bị dụng cụ thực 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 hành của học sinh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- Yêu cầu các nhóm thực hành thao tác lên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 luống</a:t>
            </a:r>
            <a:endParaRPr lang="en-US" smtClean="0">
              <a:solidFill>
                <a:srgbClr val="D60093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mtClean="0">
                <a:latin typeface="+mj-lt"/>
              </a:rPr>
              <a:t> </a:t>
            </a:r>
            <a:endParaRPr lang="en-US" smtClean="0">
              <a:solidFill>
                <a:srgbClr val="CC00FF"/>
              </a:solidFill>
              <a:latin typeface="+mj-lt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3072" y="2490"/>
            <a:chExt cx="2049" cy="1071"/>
          </a:xfrm>
        </p:grpSpPr>
        <p:sp>
          <p:nvSpPr>
            <p:cNvPr id="5125" name="AutoShape 5"/>
            <p:cNvSpPr>
              <a:spLocks noChangeArrowheads="1"/>
            </p:cNvSpPr>
            <p:nvPr/>
          </p:nvSpPr>
          <p:spPr bwMode="auto">
            <a:xfrm>
              <a:off x="3120" y="2775"/>
              <a:ext cx="336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2800">
                <a:latin typeface="Arial" charset="0"/>
              </a:endParaRPr>
            </a:p>
          </p:txBody>
        </p:sp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>
              <a:off x="3717" y="3312"/>
              <a:ext cx="384" cy="240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2800">
                <a:latin typeface="Arial" charset="0"/>
              </a:endParaRPr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3225" y="3225"/>
              <a:ext cx="432" cy="33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2800">
                <a:latin typeface="Arial" charset="0"/>
              </a:endParaRPr>
            </a:p>
          </p:txBody>
        </p:sp>
        <p:sp>
          <p:nvSpPr>
            <p:cNvPr id="5128" name="AutoShape 8"/>
            <p:cNvSpPr>
              <a:spLocks noChangeArrowheads="1"/>
            </p:cNvSpPr>
            <p:nvPr/>
          </p:nvSpPr>
          <p:spPr bwMode="auto">
            <a:xfrm>
              <a:off x="3312" y="2604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2800">
                <a:latin typeface="Arial" charset="0"/>
              </a:endParaRPr>
            </a:p>
          </p:txBody>
        </p:sp>
        <p:sp>
          <p:nvSpPr>
            <p:cNvPr id="5129" name="AutoShape 9"/>
            <p:cNvSpPr>
              <a:spLocks noChangeArrowheads="1"/>
            </p:cNvSpPr>
            <p:nvPr/>
          </p:nvSpPr>
          <p:spPr bwMode="auto">
            <a:xfrm>
              <a:off x="4143" y="3351"/>
              <a:ext cx="354" cy="17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2800">
                <a:latin typeface="Arial" charset="0"/>
              </a:endParaRPr>
            </a:p>
          </p:txBody>
        </p:sp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>
              <a:off x="4545" y="3303"/>
              <a:ext cx="288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2800">
                <a:latin typeface="Arial" charset="0"/>
              </a:endParaRPr>
            </a:p>
          </p:txBody>
        </p:sp>
        <p:sp>
          <p:nvSpPr>
            <p:cNvPr id="5131" name="AutoShape 11"/>
            <p:cNvSpPr>
              <a:spLocks noChangeArrowheads="1"/>
            </p:cNvSpPr>
            <p:nvPr/>
          </p:nvSpPr>
          <p:spPr bwMode="auto">
            <a:xfrm>
              <a:off x="4881" y="3240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2800">
                <a:latin typeface="Arial" charset="0"/>
              </a:endParaRPr>
            </a:p>
          </p:txBody>
        </p:sp>
        <p:sp>
          <p:nvSpPr>
            <p:cNvPr id="5132" name="AutoShape 12"/>
            <p:cNvSpPr>
              <a:spLocks noChangeArrowheads="1"/>
            </p:cNvSpPr>
            <p:nvPr/>
          </p:nvSpPr>
          <p:spPr bwMode="auto">
            <a:xfrm>
              <a:off x="3552" y="2490"/>
              <a:ext cx="192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2800">
                <a:latin typeface="Arial" charset="0"/>
              </a:endParaRPr>
            </a:p>
          </p:txBody>
        </p:sp>
        <p:sp>
          <p:nvSpPr>
            <p:cNvPr id="5133" name="AutoShape 13"/>
            <p:cNvSpPr>
              <a:spLocks noChangeArrowheads="1"/>
            </p:cNvSpPr>
            <p:nvPr/>
          </p:nvSpPr>
          <p:spPr bwMode="auto">
            <a:xfrm>
              <a:off x="3072" y="2976"/>
              <a:ext cx="384" cy="192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sz="2800">
                <a:latin typeface="Arial" charset="0"/>
              </a:endParaRPr>
            </a:p>
          </p:txBody>
        </p:sp>
      </p:grp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en-US" sz="3600" b="1" smtClean="0"/>
              <a:t>HOẠT ĐỘNG 4: </a:t>
            </a:r>
            <a:r>
              <a:rPr lang="en-US" sz="4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Đánh giá kết quả học tập</a:t>
            </a:r>
            <a:endParaRPr lang="en-US" sz="4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52400" y="1295400"/>
            <a:ext cx="89154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sz="3600" smtClean="0">
                <a:solidFill>
                  <a:srgbClr val="D60093"/>
                </a:solidFill>
                <a:latin typeface="+mj-lt"/>
              </a:rPr>
              <a:t>-</a:t>
            </a:r>
            <a:r>
              <a:rPr lang="en-US" sz="3600" smtClean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smtClean="0">
                <a:solidFill>
                  <a:srgbClr val="D60093"/>
                </a:solidFill>
                <a:latin typeface="+mj-lt"/>
              </a:rPr>
              <a:t>Tổ chức cho HS trưng bày sản phẩm</a:t>
            </a:r>
            <a:endParaRPr lang="en-US" sz="3600" smtClean="0">
              <a:solidFill>
                <a:srgbClr val="D60093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- </a:t>
            </a:r>
            <a:r>
              <a:rPr lang="en-US" sz="3600" smtClean="0">
                <a:solidFill>
                  <a:srgbClr val="D60093"/>
                </a:solidFill>
                <a:latin typeface="+mj-lt"/>
              </a:rPr>
              <a:t>Nêu các tiêu chuẩn đánh giá sản phẩm.</a:t>
            </a:r>
            <a:endParaRPr lang="en-US" sz="3600" smtClean="0">
              <a:solidFill>
                <a:srgbClr val="D60093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- </a:t>
            </a:r>
            <a:r>
              <a:rPr lang="en-US" sz="3600" smtClean="0">
                <a:solidFill>
                  <a:srgbClr val="D60093"/>
                </a:solidFill>
                <a:latin typeface="+mj-lt"/>
              </a:rPr>
              <a:t>Nhận xét, đánh giá kết quả học tập của HS.</a:t>
            </a:r>
          </a:p>
          <a:p>
            <a:pPr eaLnBrk="1" hangingPunct="1">
              <a:defRPr/>
            </a:pPr>
            <a:endParaRPr lang="en-US" sz="3600" smtClean="0">
              <a:solidFill>
                <a:srgbClr val="D60093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3600" smtClean="0">
                <a:solidFill>
                  <a:srgbClr val="D60093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smtClean="0">
                <a:latin typeface="+mj-lt"/>
              </a:rPr>
              <a:t> </a:t>
            </a:r>
            <a:endParaRPr lang="en-US" sz="3600" smtClean="0">
              <a:solidFill>
                <a:srgbClr val="CC00FF"/>
              </a:solidFill>
              <a:latin typeface="+mj-lt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5791200"/>
            <a:ext cx="9144000" cy="1066800"/>
            <a:chOff x="3072" y="2490"/>
            <a:chExt cx="2049" cy="1071"/>
          </a:xfrm>
        </p:grpSpPr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3120" y="2775"/>
              <a:ext cx="336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3717" y="3312"/>
              <a:ext cx="384" cy="240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6151" name="AutoShape 7"/>
            <p:cNvSpPr>
              <a:spLocks noChangeArrowheads="1"/>
            </p:cNvSpPr>
            <p:nvPr/>
          </p:nvSpPr>
          <p:spPr bwMode="auto">
            <a:xfrm>
              <a:off x="3225" y="3225"/>
              <a:ext cx="432" cy="33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6152" name="AutoShape 8"/>
            <p:cNvSpPr>
              <a:spLocks noChangeArrowheads="1"/>
            </p:cNvSpPr>
            <p:nvPr/>
          </p:nvSpPr>
          <p:spPr bwMode="auto">
            <a:xfrm>
              <a:off x="3312" y="2604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6153" name="AutoShape 9"/>
            <p:cNvSpPr>
              <a:spLocks noChangeArrowheads="1"/>
            </p:cNvSpPr>
            <p:nvPr/>
          </p:nvSpPr>
          <p:spPr bwMode="auto">
            <a:xfrm>
              <a:off x="4143" y="3351"/>
              <a:ext cx="354" cy="17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>
              <a:off x="4545" y="3303"/>
              <a:ext cx="288" cy="144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>
              <a:off x="4881" y="3240"/>
              <a:ext cx="240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6156" name="AutoShape 12"/>
            <p:cNvSpPr>
              <a:spLocks noChangeArrowheads="1"/>
            </p:cNvSpPr>
            <p:nvPr/>
          </p:nvSpPr>
          <p:spPr bwMode="auto">
            <a:xfrm>
              <a:off x="3552" y="2490"/>
              <a:ext cx="192" cy="96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6157" name="AutoShape 13"/>
            <p:cNvSpPr>
              <a:spLocks noChangeArrowheads="1"/>
            </p:cNvSpPr>
            <p:nvPr/>
          </p:nvSpPr>
          <p:spPr bwMode="auto">
            <a:xfrm>
              <a:off x="3072" y="2976"/>
              <a:ext cx="384" cy="192"/>
            </a:xfrm>
            <a:prstGeom prst="sun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1428750" y="31448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1" hangingPunct="1"/>
            <a:endParaRPr lang="en-US">
              <a:latin typeface="Arial" charset="0"/>
            </a:endParaRPr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3276600" y="31448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4648200" y="34496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3276600" y="38306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3962400" y="29543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4343400" y="28019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2057400" y="3068638"/>
            <a:ext cx="0" cy="492125"/>
          </a:xfrm>
          <a:prstGeom prst="horizontalScroll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40969" name="AutoShape 9"/>
          <p:cNvSpPr>
            <a:spLocks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hlink"/>
              </a:gs>
              <a:gs pos="100000">
                <a:srgbClr val="FF99FF"/>
              </a:gs>
            </a:gsLst>
            <a:lin ang="5400000" scaled="1"/>
          </a:gradFill>
          <a:ln>
            <a:solidFill>
              <a:schemeClr val="tx1"/>
            </a:solidFill>
            <a:round/>
          </a:ln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4000" b="1" smtClean="0">
                <a:solidFill>
                  <a:srgbClr val="FFCC00"/>
                </a:solidFill>
                <a:cs typeface="Times New Roman" pitchFamily="18" charset="0"/>
              </a:rPr>
              <a:t>Củng cố, dặn dò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600" smtClean="0">
                <a:solidFill>
                  <a:srgbClr val="ED1B48"/>
                </a:solidFill>
                <a:cs typeface="Times New Roman" pitchFamily="18" charset="0"/>
              </a:rPr>
              <a:t>- Nhận xét tiết học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3600" smtClean="0">
                <a:solidFill>
                  <a:srgbClr val="ED1B48"/>
                </a:solidFill>
                <a:cs typeface="Times New Roman" pitchFamily="18" charset="0"/>
              </a:rPr>
              <a:t>- Chuẩn bị bài sau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409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9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157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Arial</vt:lpstr>
      <vt:lpstr>Default Design</vt:lpstr>
      <vt:lpstr>Slide 1</vt:lpstr>
      <vt:lpstr>HOẠT ĐỘNG 3: Học sinh thực hành trồng cây con</vt:lpstr>
      <vt:lpstr>HOẠT ĐỘNG 4: Đánh giá kết quả học tập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BaoNgoc</dc:creator>
  <cp:lastModifiedBy>CSTeam</cp:lastModifiedBy>
  <cp:revision>27</cp:revision>
  <dcterms:created xsi:type="dcterms:W3CDTF">2001-12-31T18:57:18Z</dcterms:created>
  <dcterms:modified xsi:type="dcterms:W3CDTF">2016-06-30T01:12:58Z</dcterms:modified>
</cp:coreProperties>
</file>