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506" r:id="rId2"/>
    <p:sldId id="258" r:id="rId3"/>
    <p:sldId id="424" r:id="rId4"/>
    <p:sldId id="429" r:id="rId5"/>
    <p:sldId id="434" r:id="rId6"/>
    <p:sldId id="445" r:id="rId7"/>
    <p:sldId id="476" r:id="rId8"/>
    <p:sldId id="481" r:id="rId9"/>
    <p:sldId id="483" r:id="rId10"/>
    <p:sldId id="484" r:id="rId11"/>
    <p:sldId id="485" r:id="rId12"/>
    <p:sldId id="486" r:id="rId13"/>
    <p:sldId id="487" r:id="rId14"/>
    <p:sldId id="420" r:id="rId15"/>
    <p:sldId id="422" r:id="rId16"/>
    <p:sldId id="514" r:id="rId17"/>
    <p:sldId id="419" r:id="rId18"/>
    <p:sldId id="421" r:id="rId19"/>
    <p:sldId id="423" r:id="rId20"/>
    <p:sldId id="501" r:id="rId21"/>
    <p:sldId id="332" r:id="rId22"/>
    <p:sldId id="383" r:id="rId23"/>
    <p:sldId id="517" r:id="rId24"/>
    <p:sldId id="388" r:id="rId25"/>
    <p:sldId id="518" r:id="rId26"/>
    <p:sldId id="519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FF00FF"/>
    <a:srgbClr val="00FFFF"/>
    <a:srgbClr val="FFFFFF"/>
    <a:srgbClr val="99CCFF"/>
    <a:srgbClr val="FF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79" autoAdjust="0"/>
    <p:restoredTop sz="93410" autoAdjust="0"/>
  </p:normalViewPr>
  <p:slideViewPr>
    <p:cSldViewPr>
      <p:cViewPr varScale="1">
        <p:scale>
          <a:sx n="40" d="100"/>
          <a:sy n="40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1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fld id="{E9A65C94-894D-4EA7-B27F-DFEFC5CA1E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8C80C-3FFA-4202-B34F-F3C91D673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B6EF9-150E-4517-8AA6-2BEFD786B8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809CC-56AF-4C74-BD32-1685CA9C53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9E0FC-13D3-43B0-A50B-CC3386B26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66393-7347-4F8B-B3C5-88CFF2ED4F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ADE88-B3B1-4D9C-9E6D-530417D49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8D711-1AA7-4500-A29C-05E6AE7A5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71E96-0F04-45D3-914C-510B20D52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BCC783-1E2C-459A-B33F-76F6D47E8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5E80D5-5FC1-41B3-B695-9B6CB30CB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BA816-A453-4790-A1A0-06E5A92C31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3A7A1-E27D-4B5A-85FB-6F964FC19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E5A8B-6647-49A8-9DBB-2A97B7FEB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charset="0"/>
              </a:defRPr>
            </a:lvl1pPr>
          </a:lstStyle>
          <a:p>
            <a:fld id="{AB5610A0-FC2D-4459-8D6F-82EDF721036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E:\nhac%20xuan\tay_trang_tay_den-top_ca.mp3" TargetMode="Externa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Microsoft_Office_Word_97_-_2003_Document2.doc"/><Relationship Id="rId2" Type="http://schemas.openxmlformats.org/officeDocument/2006/relationships/audio" Target="file:///C:\Documents%20and%20Settings\Co%20Xi\My%20Documents\cho_con-nhac_thieu_nhi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_Document1.doc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w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" Target="slide11.xml"/><Relationship Id="rId7" Type="http://schemas.openxmlformats.org/officeDocument/2006/relationships/image" Target="../media/image1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34.jpeg"/><Relationship Id="rId12" Type="http://schemas.openxmlformats.org/officeDocument/2006/relationships/image" Target="../media/image3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13.jpeg"/><Relationship Id="rId5" Type="http://schemas.openxmlformats.org/officeDocument/2006/relationships/image" Target="../media/image17.jpeg"/><Relationship Id="rId10" Type="http://schemas.openxmlformats.org/officeDocument/2006/relationships/image" Target="../media/image36.jpeg"/><Relationship Id="rId4" Type="http://schemas.openxmlformats.org/officeDocument/2006/relationships/image" Target="../media/image16.jpeg"/><Relationship Id="rId9" Type="http://schemas.openxmlformats.org/officeDocument/2006/relationships/image" Target="../media/image35.jpeg"/><Relationship Id="rId1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ph sz="quarter" idx="1"/>
          </p:nvPr>
        </p:nvGraphicFramePr>
        <p:xfrm>
          <a:off x="1689100" y="1600200"/>
          <a:ext cx="1573213" cy="2185988"/>
        </p:xfrm>
        <a:graphic>
          <a:graphicData uri="http://schemas.openxmlformats.org/presentationml/2006/ole">
            <p:oleObj spid="_x0000_s3075" name="Clip" r:id="rId5" imgW="1820863" imgH="2530475" progId="MS_ClipArt_Gallery.2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567363" y="1600200"/>
          <a:ext cx="2198687" cy="2185988"/>
        </p:xfrm>
        <a:graphic>
          <a:graphicData uri="http://schemas.openxmlformats.org/presentationml/2006/ole">
            <p:oleObj spid="_x0000_s3076" name="Document" r:id="rId6" imgW="2834640" imgH="2819621" progId="Word.Document.8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1689100" y="3938588"/>
          <a:ext cx="1574800" cy="2187575"/>
        </p:xfrm>
        <a:graphic>
          <a:graphicData uri="http://schemas.openxmlformats.org/presentationml/2006/ole">
            <p:oleObj spid="_x0000_s3077" name="Clip" r:id="rId7" imgW="1820863" imgH="2530475" progId="MS_ClipArt_Gallery.2">
              <p:embed/>
            </p:oleObj>
          </a:graphicData>
        </a:graphic>
      </p:graphicFrame>
      <p:pic>
        <p:nvPicPr>
          <p:cNvPr id="3078" name="Picture 6" descr="3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8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CCFF99"/>
          </a:solidFill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89799" name="Text Box 7"/>
          <p:cNvSpPr txBox="1">
            <a:spLocks noChangeArrowheads="1"/>
          </p:cNvSpPr>
          <p:nvPr/>
        </p:nvSpPr>
        <p:spPr bwMode="auto">
          <a:xfrm>
            <a:off x="4575175" y="31242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3600" i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89801" name="cho_con-nhac_thieu_nh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802" name="WordArt 10"/>
          <p:cNvSpPr>
            <a:spLocks noChangeArrowheads="1" noChangeShapeType="1" noTextEdit="1"/>
          </p:cNvSpPr>
          <p:nvPr/>
        </p:nvSpPr>
        <p:spPr bwMode="auto">
          <a:xfrm>
            <a:off x="1905000" y="1371600"/>
            <a:ext cx="5867400" cy="2971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Arial"/>
                <a:cs typeface="Arial"/>
              </a:rPr>
              <a:t>Kỹ thuật lớp 4</a:t>
            </a:r>
          </a:p>
        </p:txBody>
      </p:sp>
      <p:pic>
        <p:nvPicPr>
          <p:cNvPr id="3082" name="Picture 13" descr="POINSET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6350"/>
            <a:ext cx="13716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3" name="Group 14"/>
          <p:cNvGrpSpPr>
            <a:grpSpLocks/>
          </p:cNvGrpSpPr>
          <p:nvPr/>
        </p:nvGrpSpPr>
        <p:grpSpPr bwMode="auto">
          <a:xfrm>
            <a:off x="-19050" y="5448300"/>
            <a:ext cx="9124950" cy="1365250"/>
            <a:chOff x="96" y="484"/>
            <a:chExt cx="5748" cy="860"/>
          </a:xfrm>
        </p:grpSpPr>
        <p:pic>
          <p:nvPicPr>
            <p:cNvPr id="3088" name="Picture 15" descr="POINSET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flipV="1">
              <a:off x="96" y="484"/>
              <a:ext cx="864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16" descr="POINSET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flipH="1" flipV="1">
              <a:off x="4980" y="484"/>
              <a:ext cx="864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84" name="Picture 17" descr="POINSET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7753350" y="0"/>
            <a:ext cx="13716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5" name="Object 22"/>
          <p:cNvGraphicFramePr>
            <a:graphicFrameLocks noChangeAspect="1"/>
          </p:cNvGraphicFramePr>
          <p:nvPr>
            <p:ph sz="quarter" idx="4"/>
          </p:nvPr>
        </p:nvGraphicFramePr>
        <p:xfrm>
          <a:off x="0" y="3886200"/>
          <a:ext cx="1574800" cy="2187575"/>
        </p:xfrm>
        <a:graphic>
          <a:graphicData uri="http://schemas.openxmlformats.org/presentationml/2006/ole">
            <p:oleObj spid="_x0000_s3085" name="Clip" r:id="rId11" imgW="1820863" imgH="2530475" progId="MS_ClipArt_Gallery.2">
              <p:embed/>
            </p:oleObj>
          </a:graphicData>
        </a:graphic>
      </p:graphicFrame>
      <p:graphicFrame>
        <p:nvGraphicFramePr>
          <p:cNvPr id="3086" name="Object 23"/>
          <p:cNvGraphicFramePr>
            <a:graphicFrameLocks noChangeAspect="1"/>
          </p:cNvGraphicFramePr>
          <p:nvPr/>
        </p:nvGraphicFramePr>
        <p:xfrm>
          <a:off x="5334000" y="3657600"/>
          <a:ext cx="2362200" cy="2209800"/>
        </p:xfrm>
        <a:graphic>
          <a:graphicData uri="http://schemas.openxmlformats.org/presentationml/2006/ole">
            <p:oleObj spid="_x0000_s3086" name="Document" r:id="rId12" imgW="2834640" imgH="2819621" progId="Word.Document.8">
              <p:embed/>
            </p:oleObj>
          </a:graphicData>
        </a:graphic>
      </p:graphicFrame>
      <p:pic>
        <p:nvPicPr>
          <p:cNvPr id="289816" name="tay_trang_tay_den-top_ca.mp3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14400" y="3124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9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0968" fill="hold"/>
                                        <p:tgtEl>
                                          <p:spTgt spid="2898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42968"/>
                            </p:stCondLst>
                            <p:childTnLst>
                              <p:par>
                                <p:cTn id="12" presetID="13" presetClass="entr" presetSubtype="3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5000"/>
                                        <p:tgtEl>
                                          <p:spTgt spid="28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47968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10963" fill="hold"/>
                                        <p:tgtEl>
                                          <p:spTgt spid="2898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9801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9816"/>
                </p:tgtEl>
              </p:cMediaNode>
            </p:audio>
          </p:childTnLst>
        </p:cTn>
      </p:par>
    </p:tnLst>
    <p:bldLst>
      <p:bldP spid="2898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đâu đâu cũng thấy cảnh may v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6962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5219" name="Oval 3"/>
          <p:cNvSpPr>
            <a:spLocks noChangeArrowheads="1"/>
          </p:cNvSpPr>
          <p:nvPr/>
        </p:nvSpPr>
        <p:spPr bwMode="auto">
          <a:xfrm>
            <a:off x="533400" y="5486400"/>
            <a:ext cx="8229600" cy="11430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0000FF"/>
                </a:solidFill>
                <a:latin typeface="Arial" charset="0"/>
              </a:rPr>
              <a:t>Đâu đâu cũng thấy cảnh may vá…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 descr="dan_ong_may_v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3" name="Oval 3"/>
          <p:cNvSpPr>
            <a:spLocks noChangeArrowheads="1"/>
          </p:cNvSpPr>
          <p:nvPr/>
        </p:nvSpPr>
        <p:spPr bwMode="auto">
          <a:xfrm>
            <a:off x="685800" y="5410200"/>
            <a:ext cx="8001000" cy="1219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6600">
                <a:solidFill>
                  <a:srgbClr val="0000FF"/>
                </a:solidFill>
                <a:latin typeface="Arial" charset="0"/>
              </a:rPr>
              <a:t>Hướng nghiệp</a:t>
            </a:r>
          </a:p>
        </p:txBody>
      </p:sp>
      <p:pic>
        <p:nvPicPr>
          <p:cNvPr id="266244" name="Picture 4" descr="P6-327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5" name="AutoShape 5"/>
          <p:cNvSpPr>
            <a:spLocks noChangeArrowheads="1"/>
          </p:cNvSpPr>
          <p:nvPr/>
        </p:nvSpPr>
        <p:spPr bwMode="auto">
          <a:xfrm rot="-5400000">
            <a:off x="3886200" y="4038600"/>
            <a:ext cx="1219200" cy="1371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 b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266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3" grpId="0" animBg="1"/>
      <p:bldP spid="2662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Oval 2"/>
          <p:cNvSpPr>
            <a:spLocks noChangeArrowheads="1"/>
          </p:cNvSpPr>
          <p:nvPr/>
        </p:nvSpPr>
        <p:spPr bwMode="auto">
          <a:xfrm>
            <a:off x="685800" y="5410200"/>
            <a:ext cx="8001000" cy="1219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6600">
                <a:solidFill>
                  <a:srgbClr val="0000FF"/>
                </a:solidFill>
                <a:latin typeface="Arial" charset="0"/>
              </a:rPr>
              <a:t>Hướng nghiệp</a:t>
            </a:r>
          </a:p>
        </p:txBody>
      </p:sp>
      <p:pic>
        <p:nvPicPr>
          <p:cNvPr id="267267" name="Picture 3" descr="Hướng nghiệp- Dịch vụ may v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Cô bé Mùa Thị Sinh 15 tuổi- người Mông ngồi may áo cho mẹ và các 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1" name="Picture 3" descr="May áo cho chồ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0"/>
            <a:ext cx="3429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2" name="Picture 4" descr="Thiếu nữ may đồ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3" name="Picture 5" descr="đâu đâu cũng thấy cảnh may vá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2362200"/>
            <a:ext cx="350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4" name="Picture 6" descr="P6-327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2362200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5" name="Picture 7" descr="dan_ong_may_va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0040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6" name="Picture 8" descr="Hướng nghiệp- Dịch vụ may vá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7400" y="4314825"/>
            <a:ext cx="32766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AutoShape 9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3810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1" name="Text Box 5"/>
          <p:cNvSpPr txBox="1">
            <a:spLocks noChangeArrowheads="1"/>
          </p:cNvSpPr>
          <p:nvPr/>
        </p:nvSpPr>
        <p:spPr bwMode="auto">
          <a:xfrm>
            <a:off x="2743200" y="334963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FF"/>
                </a:solidFill>
                <a:latin typeface="Arial" charset="0"/>
              </a:rPr>
              <a:t>Kĩ thuật</a:t>
            </a: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1371600" y="2209800"/>
            <a:ext cx="7772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0" y="3241675"/>
            <a:ext cx="91440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3333FF"/>
                </a:solidFill>
                <a:latin typeface="Arial" charset="0"/>
              </a:rPr>
              <a:t>Một mảnh vải sợi bông có kích thước 10 x 15 cm. 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3333FF"/>
                </a:solidFill>
                <a:latin typeface="Arial" charset="0"/>
              </a:rPr>
              <a:t>Kim khâu, chỉ khâu.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rgbClr val="3333FF"/>
                </a:solidFill>
                <a:latin typeface="Arial" charset="0"/>
              </a:rPr>
              <a:t>Thước kẻ, bút chì, kéo. 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228600" y="22860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chemeClr val="hlink"/>
                </a:solidFill>
                <a:latin typeface="Arial" charset="0"/>
              </a:rPr>
              <a:t>* </a:t>
            </a:r>
            <a:r>
              <a:rPr lang="en-US" sz="3600" u="sng">
                <a:solidFill>
                  <a:schemeClr val="tx2"/>
                </a:solidFill>
                <a:latin typeface="Arial" charset="0"/>
              </a:rPr>
              <a:t>Phần </a:t>
            </a:r>
            <a:r>
              <a:rPr lang="en-US" sz="3600">
                <a:solidFill>
                  <a:schemeClr val="tx2"/>
                </a:solidFill>
                <a:latin typeface="Arial" charset="0"/>
              </a:rPr>
              <a:t>1 : Vật liệu và dụng cụ</a:t>
            </a: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304800" y="866775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Arial" charset="0"/>
              </a:rPr>
              <a:t>Bài 6 : </a:t>
            </a:r>
            <a:r>
              <a:rPr lang="en-US" sz="2400">
                <a:solidFill>
                  <a:srgbClr val="FF3300"/>
                </a:solidFill>
                <a:latin typeface="Arial" charset="0"/>
              </a:rPr>
              <a:t>KH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ÂU VIỀN ĐƯỜNG GẤP MÉP VẢI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                 BẰNG MŨI KHÂU ĐỘT THƯA</a:t>
            </a:r>
            <a:endParaRPr lang="en-US" sz="540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86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86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986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/>
      <p:bldP spid="198665" grpId="0"/>
      <p:bldP spid="1986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2743200" y="334963"/>
            <a:ext cx="3505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u="sng">
                <a:solidFill>
                  <a:srgbClr val="0000FF"/>
                </a:solidFill>
                <a:latin typeface="Arial" charset="0"/>
              </a:rPr>
              <a:t>Kĩ thuật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90600" y="40386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17412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76200"/>
            <a:ext cx="1219200" cy="762000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741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304800" y="1887538"/>
            <a:ext cx="861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u="sng">
                <a:solidFill>
                  <a:srgbClr val="0000FF"/>
                </a:solidFill>
                <a:latin typeface="Arial" charset="0"/>
              </a:rPr>
              <a:t>Hoạt động 1</a:t>
            </a:r>
            <a:r>
              <a:rPr lang="en-US" sz="3200">
                <a:solidFill>
                  <a:srgbClr val="0000FF"/>
                </a:solidFill>
                <a:latin typeface="Arial" charset="0"/>
              </a:rPr>
              <a:t>: Quan sát và nhận xét mẫu</a:t>
            </a:r>
            <a:endParaRPr lang="en-US">
              <a:latin typeface="Arial" charset="0"/>
            </a:endParaRPr>
          </a:p>
        </p:txBody>
      </p:sp>
      <p:sp>
        <p:nvSpPr>
          <p:cNvPr id="201737" name="Text Box 9"/>
          <p:cNvSpPr txBox="1">
            <a:spLocks noChangeArrowheads="1"/>
          </p:cNvSpPr>
          <p:nvPr/>
        </p:nvSpPr>
        <p:spPr bwMode="auto">
          <a:xfrm>
            <a:off x="457200" y="24384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304800" y="685800"/>
            <a:ext cx="8534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  <a:latin typeface="Arial" charset="0"/>
              </a:rPr>
              <a:t>Bài 6 : </a:t>
            </a:r>
            <a:r>
              <a:rPr lang="en-US" sz="2800">
                <a:solidFill>
                  <a:srgbClr val="FF3300"/>
                </a:solidFill>
                <a:latin typeface="Arial" charset="0"/>
              </a:rPr>
              <a:t>KH</a:t>
            </a:r>
            <a:r>
              <a:rPr lang="en-US" sz="2800">
                <a:solidFill>
                  <a:srgbClr val="FF0000"/>
                </a:solidFill>
                <a:latin typeface="Arial" charset="0"/>
              </a:rPr>
              <a:t>ÂU VIỀN ĐƯỜNG GẤP MÉP VẢI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" charset="0"/>
              </a:rPr>
              <a:t>                  BẰNG MŨI KHÂU ĐỘT THƯA</a:t>
            </a:r>
            <a:endParaRPr lang="en-US" sz="600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01739" name="Picture 11" descr="IMG0423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2743200"/>
            <a:ext cx="2552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44" name="Picture 16" descr="IMG0424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59080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47" name="Picture 19" descr="IMG0425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2590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48" name="Picture 20" descr="IMG0427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" y="4876800"/>
            <a:ext cx="34671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1749" name="Picture 21" descr="IMG0428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53000" y="4953000"/>
            <a:ext cx="3581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750" name="Line 22"/>
          <p:cNvSpPr>
            <a:spLocks noChangeShapeType="1"/>
          </p:cNvSpPr>
          <p:nvPr/>
        </p:nvSpPr>
        <p:spPr bwMode="auto">
          <a:xfrm flipV="1">
            <a:off x="304800" y="2971800"/>
            <a:ext cx="2438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1" name="Line 23"/>
          <p:cNvSpPr>
            <a:spLocks noChangeShapeType="1"/>
          </p:cNvSpPr>
          <p:nvPr/>
        </p:nvSpPr>
        <p:spPr bwMode="auto">
          <a:xfrm flipV="1">
            <a:off x="304800" y="3505200"/>
            <a:ext cx="2438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2" name="Line 24"/>
          <p:cNvSpPr>
            <a:spLocks noChangeShapeType="1"/>
          </p:cNvSpPr>
          <p:nvPr/>
        </p:nvSpPr>
        <p:spPr bwMode="auto">
          <a:xfrm>
            <a:off x="3200400" y="38100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4" name="Line 26"/>
          <p:cNvSpPr>
            <a:spLocks noChangeShapeType="1"/>
          </p:cNvSpPr>
          <p:nvPr/>
        </p:nvSpPr>
        <p:spPr bwMode="auto">
          <a:xfrm>
            <a:off x="61722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5" name="Line 27"/>
          <p:cNvSpPr>
            <a:spLocks noChangeShapeType="1"/>
          </p:cNvSpPr>
          <p:nvPr/>
        </p:nvSpPr>
        <p:spPr bwMode="auto">
          <a:xfrm>
            <a:off x="73152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6" name="Line 28"/>
          <p:cNvSpPr>
            <a:spLocks noChangeShapeType="1"/>
          </p:cNvSpPr>
          <p:nvPr/>
        </p:nvSpPr>
        <p:spPr bwMode="auto">
          <a:xfrm>
            <a:off x="78486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7" name="Line 29"/>
          <p:cNvSpPr>
            <a:spLocks noChangeShapeType="1"/>
          </p:cNvSpPr>
          <p:nvPr/>
        </p:nvSpPr>
        <p:spPr bwMode="auto">
          <a:xfrm>
            <a:off x="67818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758" name="Line 30"/>
          <p:cNvSpPr>
            <a:spLocks noChangeShapeType="1"/>
          </p:cNvSpPr>
          <p:nvPr/>
        </p:nvSpPr>
        <p:spPr bwMode="auto">
          <a:xfrm>
            <a:off x="8458200" y="3276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01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0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0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0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0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0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20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6" grpId="0"/>
      <p:bldP spid="201750" grpId="0" animBg="1"/>
      <p:bldP spid="201751" grpId="0" animBg="1"/>
      <p:bldP spid="201752" grpId="0" animBg="1"/>
      <p:bldP spid="201754" grpId="0" animBg="1"/>
      <p:bldP spid="201755" grpId="0" animBg="1"/>
      <p:bldP spid="201756" grpId="0" animBg="1"/>
      <p:bldP spid="201757" grpId="0" animBg="1"/>
      <p:bldP spid="2017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743200" y="334963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u="sng">
                <a:solidFill>
                  <a:srgbClr val="0000FF"/>
                </a:solidFill>
                <a:latin typeface="Arial" charset="0"/>
              </a:rPr>
              <a:t>Kĩ thuật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990600" y="4038600"/>
            <a:ext cx="662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 b="0">
              <a:latin typeface="Arial" charset="0"/>
            </a:endParaRPr>
          </a:p>
        </p:txBody>
      </p:sp>
      <p:sp>
        <p:nvSpPr>
          <p:cNvPr id="1843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76200"/>
            <a:ext cx="1219200" cy="762000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1843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304136" name="Text Box 8"/>
          <p:cNvSpPr txBox="1">
            <a:spLocks noChangeArrowheads="1"/>
          </p:cNvSpPr>
          <p:nvPr/>
        </p:nvSpPr>
        <p:spPr bwMode="auto">
          <a:xfrm>
            <a:off x="457200" y="2438400"/>
            <a:ext cx="8686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  <a:latin typeface="Arial" charset="0"/>
              </a:rPr>
              <a:t>1. </a:t>
            </a:r>
            <a:r>
              <a:rPr lang="en-US" sz="4000" u="sng">
                <a:solidFill>
                  <a:srgbClr val="0000FF"/>
                </a:solidFill>
                <a:latin typeface="Arial" charset="0"/>
              </a:rPr>
              <a:t>Gấp mép vải</a:t>
            </a:r>
            <a:r>
              <a:rPr lang="en-US" sz="4000">
                <a:solidFill>
                  <a:srgbClr val="0000FF"/>
                </a:solidFill>
                <a:latin typeface="Arial" charset="0"/>
              </a:rPr>
              <a:t> 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- Đặt mép vải lên bàn, mặt trái ở trên. vuốt thẳng mặt vải. Kẻ hai đường thẳng cách đều ở mặt trái vải ; đường thứ nhất cách mép vải 1cm ; đường thứ hai cách đường thứ nhất 2cm (H 1).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 Gấp mếp vải lần một : Gấp theo đường dấu thứ nhất. Miết kĩ đường gấp (H.2a).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 Gấp mép vải lần hai.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304800" y="685800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Arial" charset="0"/>
              </a:rPr>
              <a:t>Bài 6 : </a:t>
            </a:r>
            <a:r>
              <a:rPr lang="en-US" sz="2400">
                <a:solidFill>
                  <a:srgbClr val="FF3300"/>
                </a:solidFill>
                <a:latin typeface="Arial" charset="0"/>
              </a:rPr>
              <a:t>KH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ÂU VIỀN ĐƯỜNG GẤP MÉP VẢI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                 BẰNG MŨI KHÂU ĐỘT THƯA</a:t>
            </a:r>
            <a:endParaRPr lang="en-US" sz="5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4138" name="Text Box 10"/>
          <p:cNvSpPr txBox="1">
            <a:spLocks noChangeArrowheads="1"/>
          </p:cNvSpPr>
          <p:nvPr/>
        </p:nvSpPr>
        <p:spPr bwMode="auto">
          <a:xfrm>
            <a:off x="304800" y="1905000"/>
            <a:ext cx="7772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0">
                <a:solidFill>
                  <a:schemeClr val="hlink"/>
                </a:solidFill>
                <a:latin typeface="Arial" charset="0"/>
              </a:rPr>
              <a:t>*</a:t>
            </a:r>
            <a:r>
              <a:rPr lang="en-US" sz="1600">
                <a:latin typeface="Arial" charset="0"/>
              </a:rPr>
              <a:t> </a:t>
            </a:r>
            <a:r>
              <a:rPr lang="en-US" sz="4000" u="sng">
                <a:latin typeface="Arial" charset="0"/>
              </a:rPr>
              <a:t>Phần 2</a:t>
            </a:r>
            <a:r>
              <a:rPr lang="en-US" sz="4000">
                <a:latin typeface="Arial" charset="0"/>
              </a:rPr>
              <a:t> : Quy trình thực hiện.</a:t>
            </a:r>
          </a:p>
        </p:txBody>
      </p:sp>
      <p:sp>
        <p:nvSpPr>
          <p:cNvPr id="304139" name="Rectangle 11"/>
          <p:cNvSpPr>
            <a:spLocks noChangeArrowheads="1"/>
          </p:cNvSpPr>
          <p:nvPr/>
        </p:nvSpPr>
        <p:spPr bwMode="auto">
          <a:xfrm>
            <a:off x="1524000" y="3505200"/>
            <a:ext cx="5410200" cy="297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>
                <a:latin typeface="Arial" charset="0"/>
              </a:rPr>
              <a:t>            </a:t>
            </a:r>
          </a:p>
        </p:txBody>
      </p:sp>
      <p:sp>
        <p:nvSpPr>
          <p:cNvPr id="304140" name="Line 12"/>
          <p:cNvSpPr>
            <a:spLocks noChangeShapeType="1"/>
          </p:cNvSpPr>
          <p:nvPr/>
        </p:nvSpPr>
        <p:spPr bwMode="auto">
          <a:xfrm>
            <a:off x="1524000" y="39624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41" name="Line 13"/>
          <p:cNvSpPr>
            <a:spLocks noChangeShapeType="1"/>
          </p:cNvSpPr>
          <p:nvPr/>
        </p:nvSpPr>
        <p:spPr bwMode="auto">
          <a:xfrm>
            <a:off x="1524000" y="48768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7086600" y="3505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3" name="Line 15"/>
          <p:cNvSpPr>
            <a:spLocks noChangeShapeType="1"/>
          </p:cNvSpPr>
          <p:nvPr/>
        </p:nvSpPr>
        <p:spPr bwMode="auto">
          <a:xfrm>
            <a:off x="7086600" y="39624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4144" name="Text Box 16"/>
          <p:cNvSpPr txBox="1">
            <a:spLocks noChangeArrowheads="1"/>
          </p:cNvSpPr>
          <p:nvPr/>
        </p:nvSpPr>
        <p:spPr bwMode="auto">
          <a:xfrm rot="-5400000">
            <a:off x="6905625" y="3319463"/>
            <a:ext cx="106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1cm</a:t>
            </a:r>
          </a:p>
        </p:txBody>
      </p:sp>
      <p:sp>
        <p:nvSpPr>
          <p:cNvPr id="304145" name="Text Box 17"/>
          <p:cNvSpPr txBox="1">
            <a:spLocks noChangeArrowheads="1"/>
          </p:cNvSpPr>
          <p:nvPr/>
        </p:nvSpPr>
        <p:spPr bwMode="auto">
          <a:xfrm rot="-5400000">
            <a:off x="6905625" y="4081463"/>
            <a:ext cx="106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2cm</a:t>
            </a:r>
          </a:p>
        </p:txBody>
      </p:sp>
      <p:sp>
        <p:nvSpPr>
          <p:cNvPr id="304146" name="Text Box 18"/>
          <p:cNvSpPr txBox="1">
            <a:spLocks noChangeArrowheads="1"/>
          </p:cNvSpPr>
          <p:nvPr/>
        </p:nvSpPr>
        <p:spPr bwMode="auto">
          <a:xfrm>
            <a:off x="2057400" y="3657600"/>
            <a:ext cx="2895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                    Đường thứ nhất</a:t>
            </a:r>
          </a:p>
        </p:txBody>
      </p:sp>
      <p:sp>
        <p:nvSpPr>
          <p:cNvPr id="304147" name="Text Box 19"/>
          <p:cNvSpPr txBox="1">
            <a:spLocks noChangeArrowheads="1"/>
          </p:cNvSpPr>
          <p:nvPr/>
        </p:nvSpPr>
        <p:spPr bwMode="auto">
          <a:xfrm>
            <a:off x="2286000" y="4495800"/>
            <a:ext cx="3429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                Đường thứ hai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4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04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04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000"/>
                                        <p:tgtEl>
                                          <p:spTgt spid="304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304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304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4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0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4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0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4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0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30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30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9" grpId="0" animBg="1"/>
      <p:bldP spid="304140" grpId="0" animBg="1"/>
      <p:bldP spid="304141" grpId="0" animBg="1"/>
      <p:bldP spid="304142" grpId="0" animBg="1"/>
      <p:bldP spid="304143" grpId="0" animBg="1"/>
      <p:bldP spid="304144" grpId="0"/>
      <p:bldP spid="304145" grpId="0"/>
      <p:bldP spid="3041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Oval 4"/>
          <p:cNvSpPr>
            <a:spLocks noChangeArrowheads="1"/>
          </p:cNvSpPr>
          <p:nvPr/>
        </p:nvSpPr>
        <p:spPr bwMode="auto">
          <a:xfrm>
            <a:off x="76200" y="457200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609600" y="381000"/>
            <a:ext cx="853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Dựa vào hình 2, em hãy nêu cách gấp mép vải lần hai.</a:t>
            </a: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381000" y="4191000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a. Gấp mép vải lần một.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572000" y="5181600"/>
            <a:ext cx="381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4800600" y="4114800"/>
            <a:ext cx="388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  <a:latin typeface="Arial" charset="0"/>
              </a:rPr>
              <a:t>b. Gấp mép vải lần hai.</a:t>
            </a: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1676400" y="4572000"/>
            <a:ext cx="556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            Hình 2 : Gấp mép vải.</a:t>
            </a:r>
          </a:p>
        </p:txBody>
      </p:sp>
      <p:pic>
        <p:nvPicPr>
          <p:cNvPr id="197656" name="Picture 24" descr="IMG041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57" name="Picture 25" descr="IMG0414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1203325"/>
            <a:ext cx="40767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59" name="Line 27"/>
          <p:cNvSpPr>
            <a:spLocks noChangeShapeType="1"/>
          </p:cNvSpPr>
          <p:nvPr/>
        </p:nvSpPr>
        <p:spPr bwMode="auto">
          <a:xfrm>
            <a:off x="609600" y="2209800"/>
            <a:ext cx="32766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61" name="Line 29"/>
          <p:cNvSpPr>
            <a:spLocks noChangeShapeType="1"/>
          </p:cNvSpPr>
          <p:nvPr/>
        </p:nvSpPr>
        <p:spPr bwMode="auto">
          <a:xfrm flipH="1">
            <a:off x="533400" y="1752600"/>
            <a:ext cx="76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62" name="Line 30"/>
          <p:cNvSpPr>
            <a:spLocks noChangeShapeType="1"/>
          </p:cNvSpPr>
          <p:nvPr/>
        </p:nvSpPr>
        <p:spPr bwMode="auto">
          <a:xfrm>
            <a:off x="533400" y="3429000"/>
            <a:ext cx="3429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66" name="Line 34"/>
          <p:cNvSpPr>
            <a:spLocks noChangeShapeType="1"/>
          </p:cNvSpPr>
          <p:nvPr/>
        </p:nvSpPr>
        <p:spPr bwMode="auto">
          <a:xfrm>
            <a:off x="3886200" y="1828800"/>
            <a:ext cx="76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67" name="Line 35"/>
          <p:cNvSpPr>
            <a:spLocks noChangeShapeType="1"/>
          </p:cNvSpPr>
          <p:nvPr/>
        </p:nvSpPr>
        <p:spPr bwMode="auto">
          <a:xfrm flipH="1">
            <a:off x="5181600" y="2057400"/>
            <a:ext cx="762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68" name="Line 36"/>
          <p:cNvSpPr>
            <a:spLocks noChangeShapeType="1"/>
          </p:cNvSpPr>
          <p:nvPr/>
        </p:nvSpPr>
        <p:spPr bwMode="auto">
          <a:xfrm>
            <a:off x="5181600" y="3062288"/>
            <a:ext cx="2743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69" name="Line 37"/>
          <p:cNvSpPr>
            <a:spLocks noChangeShapeType="1"/>
          </p:cNvSpPr>
          <p:nvPr/>
        </p:nvSpPr>
        <p:spPr bwMode="auto">
          <a:xfrm>
            <a:off x="7924800" y="2071688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75" name="Rectangle 43"/>
          <p:cNvSpPr>
            <a:spLocks noChangeArrowheads="1"/>
          </p:cNvSpPr>
          <p:nvPr/>
        </p:nvSpPr>
        <p:spPr bwMode="auto">
          <a:xfrm>
            <a:off x="304800" y="5334000"/>
            <a:ext cx="861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600">
                <a:solidFill>
                  <a:srgbClr val="FF0000"/>
                </a:solidFill>
                <a:latin typeface="Arial" charset="0"/>
              </a:rPr>
              <a:t>. 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Gấp mếp vải lần một : Gấp theo đường dấu thứ nhất. Miết kĩ đường gấp (H.2a).</a:t>
            </a:r>
          </a:p>
          <a:p>
            <a:pPr eaLnBrk="1" hangingPunct="1"/>
            <a:r>
              <a:rPr lang="en-US" sz="2000">
                <a:solidFill>
                  <a:srgbClr val="0000FF"/>
                </a:solidFill>
                <a:latin typeface="Arial" charset="0"/>
              </a:rPr>
              <a:t>. Gấp mép vải lần hai. Gấp theo đường dấu thứ hai.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9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9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9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9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7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97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/>
      <p:bldP spid="197637" grpId="0"/>
      <p:bldP spid="197638" grpId="0"/>
      <p:bldP spid="197640" grpId="0"/>
      <p:bldP spid="197641" grpId="0"/>
      <p:bldP spid="197659" grpId="0" animBg="1"/>
      <p:bldP spid="197661" grpId="0" animBg="1"/>
      <p:bldP spid="197662" grpId="0" animBg="1"/>
      <p:bldP spid="197666" grpId="0" animBg="1"/>
      <p:bldP spid="197667" grpId="0" animBg="1"/>
      <p:bldP spid="197668" grpId="0" animBg="1"/>
      <p:bldP spid="1976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304800" y="0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2. Khâu lược đường gấp mép vải.</a:t>
            </a:r>
          </a:p>
        </p:txBody>
      </p:sp>
      <p:sp>
        <p:nvSpPr>
          <p:cNvPr id="200709" name="Oval 5"/>
          <p:cNvSpPr>
            <a:spLocks noChangeArrowheads="1"/>
          </p:cNvSpPr>
          <p:nvPr/>
        </p:nvSpPr>
        <p:spPr bwMode="auto">
          <a:xfrm>
            <a:off x="0" y="457200"/>
            <a:ext cx="5334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533400" y="53340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Quan sát hình 3, em hãy nêu cách khâu đường gấp mép vải.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5029200" y="5715000"/>
            <a:ext cx="365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0" y="4784725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Hình 3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 : Khâu lược đường gấp mép vải</a:t>
            </a: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4648200" y="4784725"/>
            <a:ext cx="4267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Arial" charset="0"/>
              </a:rPr>
              <a:t>Hình 4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 : Khâu viền đường gấp mép vải bằng mũi khâu đột.</a:t>
            </a:r>
          </a:p>
        </p:txBody>
      </p:sp>
      <p:pic>
        <p:nvPicPr>
          <p:cNvPr id="200717" name="Picture 13" descr="IMG0411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718" name="Picture 14" descr="IMG041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716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16"/>
          <p:cNvSpPr>
            <a:spLocks noChangeShapeType="1"/>
          </p:cNvSpPr>
          <p:nvPr/>
        </p:nvSpPr>
        <p:spPr bwMode="auto">
          <a:xfrm flipV="1">
            <a:off x="3810000" y="228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>
            <a:off x="838200" y="266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>
            <a:off x="2514600" y="266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23" name="Line 19"/>
          <p:cNvSpPr>
            <a:spLocks noChangeShapeType="1"/>
          </p:cNvSpPr>
          <p:nvPr/>
        </p:nvSpPr>
        <p:spPr bwMode="auto">
          <a:xfrm>
            <a:off x="1676400" y="266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>
            <a:off x="3276600" y="2667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Text Box 22"/>
          <p:cNvSpPr txBox="1">
            <a:spLocks noChangeArrowheads="1"/>
          </p:cNvSpPr>
          <p:nvPr/>
        </p:nvSpPr>
        <p:spPr bwMode="auto">
          <a:xfrm rot="10504373">
            <a:off x="3911600" y="2527300"/>
            <a:ext cx="549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00727" name="Text Box 23"/>
          <p:cNvSpPr txBox="1">
            <a:spLocks noChangeArrowheads="1"/>
          </p:cNvSpPr>
          <p:nvPr/>
        </p:nvSpPr>
        <p:spPr bwMode="auto">
          <a:xfrm rot="-5548088">
            <a:off x="3346450" y="2168525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" charset="0"/>
              </a:rPr>
              <a:t>    15</a:t>
            </a:r>
            <a:r>
              <a:rPr lang="en-US" sz="2000">
                <a:solidFill>
                  <a:schemeClr val="tx2"/>
                </a:solidFill>
                <a:latin typeface="Arial" charset="0"/>
              </a:rPr>
              <a:t>c</a:t>
            </a:r>
            <a:r>
              <a:rPr lang="en-US" sz="1200">
                <a:solidFill>
                  <a:schemeClr val="tx2"/>
                </a:solidFill>
                <a:latin typeface="Arial" charset="0"/>
              </a:rPr>
              <a:t>m  </a:t>
            </a:r>
          </a:p>
        </p:txBody>
      </p:sp>
      <p:sp>
        <p:nvSpPr>
          <p:cNvPr id="200728" name="Text Box 24"/>
          <p:cNvSpPr txBox="1">
            <a:spLocks noChangeArrowheads="1"/>
          </p:cNvSpPr>
          <p:nvPr/>
        </p:nvSpPr>
        <p:spPr bwMode="auto">
          <a:xfrm rot="-5548088">
            <a:off x="7232651" y="2078037"/>
            <a:ext cx="1079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solidFill>
                  <a:schemeClr val="tx2"/>
                </a:solidFill>
                <a:latin typeface="Arial" charset="0"/>
              </a:rPr>
              <a:t>  17mm  </a:t>
            </a:r>
          </a:p>
        </p:txBody>
      </p:sp>
      <p:sp>
        <p:nvSpPr>
          <p:cNvPr id="200729" name="Line 25"/>
          <p:cNvSpPr>
            <a:spLocks noChangeShapeType="1"/>
          </p:cNvSpPr>
          <p:nvPr/>
        </p:nvSpPr>
        <p:spPr bwMode="auto">
          <a:xfrm>
            <a:off x="52578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30" name="Line 26"/>
          <p:cNvSpPr>
            <a:spLocks noChangeShapeType="1"/>
          </p:cNvSpPr>
          <p:nvPr/>
        </p:nvSpPr>
        <p:spPr bwMode="auto">
          <a:xfrm>
            <a:off x="59436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31" name="Line 27"/>
          <p:cNvSpPr>
            <a:spLocks noChangeShapeType="1"/>
          </p:cNvSpPr>
          <p:nvPr/>
        </p:nvSpPr>
        <p:spPr bwMode="auto">
          <a:xfrm>
            <a:off x="65532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32" name="Line 28"/>
          <p:cNvSpPr>
            <a:spLocks noChangeShapeType="1"/>
          </p:cNvSpPr>
          <p:nvPr/>
        </p:nvSpPr>
        <p:spPr bwMode="auto">
          <a:xfrm>
            <a:off x="7239000" y="2514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Line 30"/>
          <p:cNvSpPr>
            <a:spLocks noChangeShapeType="1"/>
          </p:cNvSpPr>
          <p:nvPr/>
        </p:nvSpPr>
        <p:spPr bwMode="auto">
          <a:xfrm>
            <a:off x="76200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0738" name="Line 34"/>
          <p:cNvSpPr>
            <a:spLocks noChangeShapeType="1"/>
          </p:cNvSpPr>
          <p:nvPr/>
        </p:nvSpPr>
        <p:spPr bwMode="auto">
          <a:xfrm>
            <a:off x="685800" y="2286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39" name="Line 35"/>
          <p:cNvSpPr>
            <a:spLocks noChangeShapeType="1"/>
          </p:cNvSpPr>
          <p:nvPr/>
        </p:nvSpPr>
        <p:spPr bwMode="auto">
          <a:xfrm>
            <a:off x="685800" y="34290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0740" name="Line 36"/>
          <p:cNvSpPr>
            <a:spLocks noChangeShapeType="1"/>
          </p:cNvSpPr>
          <p:nvPr/>
        </p:nvSpPr>
        <p:spPr bwMode="auto">
          <a:xfrm>
            <a:off x="3733800" y="22860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0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0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2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0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0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0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0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00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00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0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0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0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00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8" grpId="0"/>
      <p:bldP spid="200709" grpId="0" animBg="1"/>
      <p:bldP spid="200710" grpId="0"/>
      <p:bldP spid="200713" grpId="0"/>
      <p:bldP spid="200714" grpId="0"/>
      <p:bldP spid="200721" grpId="0" animBg="1"/>
      <p:bldP spid="200722" grpId="0" animBg="1"/>
      <p:bldP spid="200723" grpId="0" animBg="1"/>
      <p:bldP spid="200724" grpId="0" animBg="1"/>
      <p:bldP spid="200727" grpId="0"/>
      <p:bldP spid="200728" grpId="0"/>
      <p:bldP spid="200729" grpId="0" animBg="1"/>
      <p:bldP spid="200730" grpId="0" animBg="1"/>
      <p:bldP spid="200731" grpId="0" animBg="1"/>
      <p:bldP spid="200732" grpId="0" animBg="1"/>
      <p:bldP spid="200738" grpId="0" animBg="1"/>
      <p:bldP spid="200739" grpId="0" animBg="1"/>
      <p:bldP spid="2007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Arial" charset="0"/>
              </a:rPr>
              <a:t>3. Khâu viền đường gấp mép vải bằng mũi khâu đột.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- </a:t>
            </a:r>
            <a:r>
              <a:rPr lang="en-US" sz="2800">
                <a:solidFill>
                  <a:srgbClr val="0000FF"/>
                </a:solidFill>
                <a:latin typeface="Arial" charset="0"/>
              </a:rPr>
              <a:t>Lật mặt vải có đường gấp mép ra phía sau.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- Vạch một đường dấu ở mặt phải của vải, cách mép gấp phía trên 17 mm.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Khâu các mũi khâu đột thưa theo đường vạch dấu (H 4)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Lật vải và nút chỉ cuối đường khâu.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 Rút bỏ sợi chỉ khâu lược.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sz="280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/>
      <p:bldP spid="2027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362200" y="0"/>
            <a:ext cx="48006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762000" y="1600200"/>
            <a:ext cx="69342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>
                <a:solidFill>
                  <a:srgbClr val="0000FF"/>
                </a:solidFill>
                <a:latin typeface="Arial" charset="0"/>
              </a:rPr>
              <a:t>? Tiết</a:t>
            </a:r>
            <a:r>
              <a:rPr lang="en-US" sz="4000">
                <a:latin typeface="Arial" charset="0"/>
              </a:rPr>
              <a:t> </a:t>
            </a:r>
            <a:r>
              <a:rPr lang="en-US" sz="4000">
                <a:solidFill>
                  <a:srgbClr val="0000FF"/>
                </a:solidFill>
                <a:latin typeface="Arial" charset="0"/>
              </a:rPr>
              <a:t> trước các em học bài gì ?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09600" y="2286000"/>
            <a:ext cx="7543800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>
                <a:solidFill>
                  <a:srgbClr val="0000FF"/>
                </a:solidFill>
                <a:latin typeface="Arial" charset="0"/>
              </a:rPr>
              <a:t>? Em hãy nêu các bước thực hiện ?</a:t>
            </a:r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3429000" y="2819400"/>
            <a:ext cx="1905000" cy="762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FFFF00"/>
                </a:solidFill>
                <a:latin typeface="Arial" charset="0"/>
              </a:rPr>
              <a:t>Trả lời</a:t>
            </a:r>
          </a:p>
        </p:txBody>
      </p:sp>
      <p:sp>
        <p:nvSpPr>
          <p:cNvPr id="4114" name="Oval 18"/>
          <p:cNvSpPr>
            <a:spLocks noChangeArrowheads="1"/>
          </p:cNvSpPr>
          <p:nvPr/>
        </p:nvSpPr>
        <p:spPr bwMode="auto">
          <a:xfrm>
            <a:off x="1219200" y="3810000"/>
            <a:ext cx="7086600" cy="762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800">
                <a:solidFill>
                  <a:srgbClr val="00FF00"/>
                </a:solidFill>
                <a:latin typeface="Arial" charset="0"/>
              </a:rPr>
              <a:t>Khâu đột thưa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06" grpId="0" animBg="1"/>
      <p:bldP spid="4111" grpId="0" animBg="1"/>
      <p:bldP spid="4112" grpId="0" animBg="1"/>
      <p:bldP spid="41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ph/>
          </p:nvPr>
        </p:nvGraphicFramePr>
        <p:xfrm>
          <a:off x="7543800" y="5443538"/>
          <a:ext cx="1600200" cy="1414462"/>
        </p:xfrm>
        <a:graphic>
          <a:graphicData uri="http://schemas.openxmlformats.org/presentationml/2006/ole">
            <p:oleObj spid="_x0000_s22530" name="Clip" r:id="rId3" imgW="5281613" imgH="4662488" progId="MS_ClipArt_Gallery.2">
              <p:embed/>
            </p:oleObj>
          </a:graphicData>
        </a:graphic>
      </p:graphicFrame>
      <p:sp>
        <p:nvSpPr>
          <p:cNvPr id="282627" name="AutoShape 3"/>
          <p:cNvSpPr>
            <a:spLocks noChangeArrowheads="1"/>
          </p:cNvSpPr>
          <p:nvPr/>
        </p:nvSpPr>
        <p:spPr bwMode="auto">
          <a:xfrm>
            <a:off x="152400" y="1524000"/>
            <a:ext cx="8991600" cy="4267200"/>
          </a:xfrm>
          <a:prstGeom prst="wedgeRoundRectCallout">
            <a:avLst>
              <a:gd name="adj1" fmla="val 33245"/>
              <a:gd name="adj2" fmla="val 36681"/>
              <a:gd name="adj3" fmla="val 1666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/>
            <a:r>
              <a:rPr lang="en-US" sz="2400">
                <a:solidFill>
                  <a:srgbClr val="0000FF"/>
                </a:solidFill>
                <a:latin typeface="Arial" charset="0"/>
              </a:rPr>
              <a:t>1. Khâu viền đường gấp mép vải được thực hiện theo 3 bước.</a:t>
            </a:r>
          </a:p>
          <a:p>
            <a:pPr marL="342900" indent="-342900" eaLnBrk="1" hangingPunct="1"/>
            <a:r>
              <a:rPr lang="en-US" sz="2400">
                <a:solidFill>
                  <a:srgbClr val="0000FF"/>
                </a:solidFill>
                <a:latin typeface="Arial" charset="0"/>
              </a:rPr>
              <a:t>- Gấp mép vải theo đường dấu.</a:t>
            </a:r>
          </a:p>
          <a:p>
            <a:pPr marL="342900" indent="-342900" eaLnBrk="1" hangingPunct="1">
              <a:buFontTx/>
              <a:buChar char="-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Khâu lược đường gấp mép vải.</a:t>
            </a:r>
          </a:p>
          <a:p>
            <a:pPr marL="342900" indent="-342900" eaLnBrk="1" hangingPunct="1">
              <a:buFontTx/>
              <a:buChar char="-"/>
            </a:pPr>
            <a:r>
              <a:rPr lang="en-US" sz="2400">
                <a:solidFill>
                  <a:srgbClr val="0000FF"/>
                </a:solidFill>
                <a:latin typeface="Arial" charset="0"/>
              </a:rPr>
              <a:t>Khâu viền đường gấp mép vải bằng mũi khâu đột.</a:t>
            </a:r>
          </a:p>
          <a:p>
            <a:pPr marL="342900" indent="-342900" eaLnBrk="1" hangingPunct="1"/>
            <a:r>
              <a:rPr lang="en-US" sz="2400">
                <a:solidFill>
                  <a:srgbClr val="0000FF"/>
                </a:solidFill>
                <a:latin typeface="Arial" charset="0"/>
              </a:rPr>
              <a:t>2. Miết kĩ các đường gấp mép trước khi khâu. Đường gấp mép ở mặt trái của vải. Khâu viền đường gấp mép ở mặt phải của vải</a:t>
            </a:r>
            <a:r>
              <a:rPr lang="en-US" sz="2400" b="0">
                <a:solidFill>
                  <a:srgbClr val="0000FF"/>
                </a:solidFill>
                <a:latin typeface="Arial" charset="0"/>
              </a:rPr>
              <a:t>.</a:t>
            </a:r>
            <a:r>
              <a:rPr lang="en-US" sz="4000" b="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1524000" y="0"/>
            <a:ext cx="571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8000">
                <a:solidFill>
                  <a:srgbClr val="FF3300"/>
                </a:solidFill>
                <a:latin typeface="Arial" charset="0"/>
              </a:rPr>
              <a:t>    Ghi nhớ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2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WordArt 5"/>
          <p:cNvSpPr>
            <a:spLocks noChangeArrowheads="1" noChangeShapeType="1" noTextEdit="1"/>
          </p:cNvSpPr>
          <p:nvPr/>
        </p:nvSpPr>
        <p:spPr bwMode="auto">
          <a:xfrm>
            <a:off x="1600200" y="1219200"/>
            <a:ext cx="6234113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Học sinh thực hành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WordArt 4"/>
          <p:cNvSpPr>
            <a:spLocks noChangeArrowheads="1" noChangeShapeType="1" noTextEdit="1"/>
          </p:cNvSpPr>
          <p:nvPr/>
        </p:nvSpPr>
        <p:spPr bwMode="auto">
          <a:xfrm>
            <a:off x="533400" y="-228600"/>
            <a:ext cx="8153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Trưng bày sản phẩm</a:t>
            </a:r>
            <a:endParaRPr lang="en-US" sz="3200" kern="10">
              <a:ln w="12700">
                <a:solidFill>
                  <a:srgbClr val="FF33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24579" name="Object 8"/>
          <p:cNvGraphicFramePr>
            <a:graphicFrameLocks noChangeAspect="1"/>
          </p:cNvGraphicFramePr>
          <p:nvPr/>
        </p:nvGraphicFramePr>
        <p:xfrm>
          <a:off x="0" y="152400"/>
          <a:ext cx="2971800" cy="2462213"/>
        </p:xfrm>
        <a:graphic>
          <a:graphicData uri="http://schemas.openxmlformats.org/presentationml/2006/ole">
            <p:oleObj spid="_x0000_s24579" name="Clip" r:id="rId3" imgW="4046538" imgH="3352800" progId="MS_ClipArt_Gallery.2">
              <p:embed/>
            </p:oleObj>
          </a:graphicData>
        </a:graphic>
      </p:graphicFrame>
      <p:sp>
        <p:nvSpPr>
          <p:cNvPr id="147465" name="AutoShape 9"/>
          <p:cNvSpPr>
            <a:spLocks noChangeArrowheads="1"/>
          </p:cNvSpPr>
          <p:nvPr/>
        </p:nvSpPr>
        <p:spPr bwMode="auto">
          <a:xfrm>
            <a:off x="1066800" y="3200400"/>
            <a:ext cx="7696200" cy="2819400"/>
          </a:xfrm>
          <a:prstGeom prst="wedgeRoundRectCallout">
            <a:avLst>
              <a:gd name="adj1" fmla="val -38139"/>
              <a:gd name="adj2" fmla="val -100227"/>
              <a:gd name="adj3" fmla="val 16667"/>
            </a:avLst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509588" algn="just" eaLnBrk="1" hangingPunct="1"/>
            <a:r>
              <a:rPr lang="en-US" sz="3200">
                <a:solidFill>
                  <a:srgbClr val="CCFFCC"/>
                </a:solidFill>
                <a:latin typeface="Arial" charset="0"/>
              </a:rPr>
              <a:t>Khâu viền được đường gấp mép vải bằng mũi khâu đột thưa. Các mũi khâu tương đối đều nhau. Đường khâu có thể bị dúm.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52400" y="533400"/>
            <a:ext cx="10134600" cy="3352800"/>
            <a:chOff x="0" y="912"/>
            <a:chExt cx="6384" cy="2112"/>
          </a:xfrm>
        </p:grpSpPr>
        <p:sp>
          <p:nvSpPr>
            <p:cNvPr id="25668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30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3399FF"/>
                </a:solidFill>
                <a:latin typeface="Arial" charset="0"/>
              </a:endParaRPr>
            </a:p>
          </p:txBody>
        </p:sp>
        <p:sp>
          <p:nvSpPr>
            <p:cNvPr id="25669" name="Text Box 4"/>
            <p:cNvSpPr txBox="1">
              <a:spLocks noChangeArrowheads="1"/>
            </p:cNvSpPr>
            <p:nvPr/>
          </p:nvSpPr>
          <p:spPr bwMode="auto">
            <a:xfrm>
              <a:off x="3549" y="2112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5670" name="Line 5"/>
            <p:cNvSpPr>
              <a:spLocks noChangeShapeType="1"/>
            </p:cNvSpPr>
            <p:nvPr/>
          </p:nvSpPr>
          <p:spPr bwMode="auto">
            <a:xfrm>
              <a:off x="992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Line 6"/>
            <p:cNvSpPr>
              <a:spLocks noChangeShapeType="1"/>
            </p:cNvSpPr>
            <p:nvPr/>
          </p:nvSpPr>
          <p:spPr bwMode="auto">
            <a:xfrm>
              <a:off x="3205" y="1968"/>
              <a:ext cx="4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Line 7"/>
            <p:cNvSpPr>
              <a:spLocks noChangeShapeType="1"/>
            </p:cNvSpPr>
            <p:nvPr/>
          </p:nvSpPr>
          <p:spPr bwMode="auto">
            <a:xfrm>
              <a:off x="2222" y="1968"/>
              <a:ext cx="5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Line 8"/>
            <p:cNvSpPr>
              <a:spLocks noChangeShapeType="1"/>
            </p:cNvSpPr>
            <p:nvPr/>
          </p:nvSpPr>
          <p:spPr bwMode="auto">
            <a:xfrm>
              <a:off x="1632" y="1968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Line 9"/>
            <p:cNvSpPr>
              <a:spLocks noChangeShapeType="1"/>
            </p:cNvSpPr>
            <p:nvPr/>
          </p:nvSpPr>
          <p:spPr bwMode="auto">
            <a:xfrm>
              <a:off x="1152" y="1968"/>
              <a:ext cx="57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Line 10"/>
            <p:cNvSpPr>
              <a:spLocks noChangeShapeType="1"/>
            </p:cNvSpPr>
            <p:nvPr/>
          </p:nvSpPr>
          <p:spPr bwMode="auto">
            <a:xfrm>
              <a:off x="2714" y="1968"/>
              <a:ext cx="5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Oval 11"/>
            <p:cNvSpPr>
              <a:spLocks noChangeArrowheads="1"/>
            </p:cNvSpPr>
            <p:nvPr/>
          </p:nvSpPr>
          <p:spPr bwMode="auto">
            <a:xfrm>
              <a:off x="1485" y="1920"/>
              <a:ext cx="97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77" name="Oval 12"/>
            <p:cNvSpPr>
              <a:spLocks noChangeArrowheads="1"/>
            </p:cNvSpPr>
            <p:nvPr/>
          </p:nvSpPr>
          <p:spPr bwMode="auto">
            <a:xfrm>
              <a:off x="1926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78" name="Oval 13"/>
            <p:cNvSpPr>
              <a:spLocks noChangeArrowheads="1"/>
            </p:cNvSpPr>
            <p:nvPr/>
          </p:nvSpPr>
          <p:spPr bwMode="auto">
            <a:xfrm>
              <a:off x="2369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79" name="Oval 14"/>
            <p:cNvSpPr>
              <a:spLocks noChangeArrowheads="1"/>
            </p:cNvSpPr>
            <p:nvPr/>
          </p:nvSpPr>
          <p:spPr bwMode="auto">
            <a:xfrm>
              <a:off x="3254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80" name="Oval 15"/>
            <p:cNvSpPr>
              <a:spLocks noChangeArrowheads="1"/>
            </p:cNvSpPr>
            <p:nvPr/>
          </p:nvSpPr>
          <p:spPr bwMode="auto">
            <a:xfrm>
              <a:off x="2812" y="1920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81" name="Line 16"/>
            <p:cNvSpPr>
              <a:spLocks noChangeShapeType="1"/>
            </p:cNvSpPr>
            <p:nvPr/>
          </p:nvSpPr>
          <p:spPr bwMode="auto">
            <a:xfrm>
              <a:off x="720" y="1968"/>
              <a:ext cx="51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Oval 17"/>
            <p:cNvSpPr>
              <a:spLocks noChangeArrowheads="1"/>
            </p:cNvSpPr>
            <p:nvPr/>
          </p:nvSpPr>
          <p:spPr bwMode="auto">
            <a:xfrm>
              <a:off x="1042" y="1920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83" name="Text Box 18"/>
            <p:cNvSpPr txBox="1">
              <a:spLocks noChangeArrowheads="1"/>
            </p:cNvSpPr>
            <p:nvPr/>
          </p:nvSpPr>
          <p:spPr bwMode="auto">
            <a:xfrm>
              <a:off x="3157" y="2112"/>
              <a:ext cx="2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5684" name="Text Box 19"/>
            <p:cNvSpPr txBox="1">
              <a:spLocks noChangeArrowheads="1"/>
            </p:cNvSpPr>
            <p:nvPr/>
          </p:nvSpPr>
          <p:spPr bwMode="auto">
            <a:xfrm>
              <a:off x="2763" y="2112"/>
              <a:ext cx="2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5685" name="Text Box 20"/>
            <p:cNvSpPr txBox="1">
              <a:spLocks noChangeArrowheads="1"/>
            </p:cNvSpPr>
            <p:nvPr/>
          </p:nvSpPr>
          <p:spPr bwMode="auto">
            <a:xfrm>
              <a:off x="2271" y="2112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5686" name="Text Box 21"/>
            <p:cNvSpPr txBox="1">
              <a:spLocks noChangeArrowheads="1"/>
            </p:cNvSpPr>
            <p:nvPr/>
          </p:nvSpPr>
          <p:spPr bwMode="auto">
            <a:xfrm>
              <a:off x="1778" y="2112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25687" name="Text Box 22"/>
            <p:cNvSpPr txBox="1">
              <a:spLocks noChangeArrowheads="1"/>
            </p:cNvSpPr>
            <p:nvPr/>
          </p:nvSpPr>
          <p:spPr bwMode="auto">
            <a:xfrm>
              <a:off x="1385" y="2112"/>
              <a:ext cx="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25688" name="Text Box 23"/>
            <p:cNvSpPr txBox="1">
              <a:spLocks noChangeArrowheads="1"/>
            </p:cNvSpPr>
            <p:nvPr/>
          </p:nvSpPr>
          <p:spPr bwMode="auto">
            <a:xfrm>
              <a:off x="942" y="2112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25689" name="Text Box 24"/>
            <p:cNvSpPr txBox="1">
              <a:spLocks noChangeArrowheads="1"/>
            </p:cNvSpPr>
            <p:nvPr/>
          </p:nvSpPr>
          <p:spPr bwMode="auto">
            <a:xfrm>
              <a:off x="548" y="2112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25690" name="Rectangle 25"/>
            <p:cNvSpPr>
              <a:spLocks noChangeArrowheads="1"/>
            </p:cNvSpPr>
            <p:nvPr/>
          </p:nvSpPr>
          <p:spPr bwMode="auto">
            <a:xfrm>
              <a:off x="4081" y="1968"/>
              <a:ext cx="1131" cy="96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91" name="Text Box 26"/>
            <p:cNvSpPr txBox="1">
              <a:spLocks noChangeArrowheads="1"/>
            </p:cNvSpPr>
            <p:nvPr/>
          </p:nvSpPr>
          <p:spPr bwMode="auto">
            <a:xfrm>
              <a:off x="4480" y="2112"/>
              <a:ext cx="3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5692" name="Line 27"/>
            <p:cNvSpPr>
              <a:spLocks noChangeShapeType="1"/>
            </p:cNvSpPr>
            <p:nvPr/>
          </p:nvSpPr>
          <p:spPr bwMode="auto">
            <a:xfrm>
              <a:off x="4623" y="1968"/>
              <a:ext cx="69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Line 28"/>
            <p:cNvSpPr>
              <a:spLocks noChangeShapeType="1"/>
            </p:cNvSpPr>
            <p:nvPr/>
          </p:nvSpPr>
          <p:spPr bwMode="auto">
            <a:xfrm flipH="1">
              <a:off x="9" y="1968"/>
              <a:ext cx="7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Oval 29"/>
            <p:cNvSpPr>
              <a:spLocks noChangeArrowheads="1"/>
            </p:cNvSpPr>
            <p:nvPr/>
          </p:nvSpPr>
          <p:spPr bwMode="auto">
            <a:xfrm>
              <a:off x="598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95" name="Line 30"/>
            <p:cNvSpPr>
              <a:spLocks noChangeShapeType="1"/>
            </p:cNvSpPr>
            <p:nvPr/>
          </p:nvSpPr>
          <p:spPr bwMode="auto">
            <a:xfrm flipH="1">
              <a:off x="4189" y="1968"/>
              <a:ext cx="3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Oval 31"/>
            <p:cNvSpPr>
              <a:spLocks noChangeArrowheads="1"/>
            </p:cNvSpPr>
            <p:nvPr/>
          </p:nvSpPr>
          <p:spPr bwMode="auto">
            <a:xfrm>
              <a:off x="4534" y="1920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97" name="Text Box 32"/>
            <p:cNvSpPr txBox="1">
              <a:spLocks noChangeArrowheads="1"/>
            </p:cNvSpPr>
            <p:nvPr/>
          </p:nvSpPr>
          <p:spPr bwMode="auto">
            <a:xfrm>
              <a:off x="4033" y="2112"/>
              <a:ext cx="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5698" name="Line 33"/>
            <p:cNvSpPr>
              <a:spLocks noChangeShapeType="1"/>
            </p:cNvSpPr>
            <p:nvPr/>
          </p:nvSpPr>
          <p:spPr bwMode="auto">
            <a:xfrm>
              <a:off x="3744" y="1968"/>
              <a:ext cx="4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Oval 34"/>
            <p:cNvSpPr>
              <a:spLocks noChangeArrowheads="1"/>
            </p:cNvSpPr>
            <p:nvPr/>
          </p:nvSpPr>
          <p:spPr bwMode="auto">
            <a:xfrm>
              <a:off x="4141" y="1920"/>
              <a:ext cx="97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700" name="Oval 35"/>
            <p:cNvSpPr>
              <a:spLocks noChangeArrowheads="1"/>
            </p:cNvSpPr>
            <p:nvPr/>
          </p:nvSpPr>
          <p:spPr bwMode="auto">
            <a:xfrm>
              <a:off x="3697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grpSp>
          <p:nvGrpSpPr>
            <p:cNvPr id="25701" name="Group 36"/>
            <p:cNvGrpSpPr>
              <a:grpSpLocks/>
            </p:cNvGrpSpPr>
            <p:nvPr/>
          </p:nvGrpSpPr>
          <p:grpSpPr bwMode="auto">
            <a:xfrm rot="-8092393">
              <a:off x="4745" y="1495"/>
              <a:ext cx="1778" cy="612"/>
              <a:chOff x="2495" y="2329"/>
              <a:chExt cx="1778" cy="612"/>
            </a:xfrm>
          </p:grpSpPr>
          <p:sp>
            <p:nvSpPr>
              <p:cNvPr id="25703" name="AutoShape 37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25704" name="Oval 38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5702" name="Freeform 39"/>
            <p:cNvSpPr>
              <a:spLocks/>
            </p:cNvSpPr>
            <p:nvPr/>
          </p:nvSpPr>
          <p:spPr bwMode="auto">
            <a:xfrm>
              <a:off x="4176" y="1248"/>
              <a:ext cx="2208" cy="896"/>
            </a:xfrm>
            <a:custGeom>
              <a:avLst/>
              <a:gdLst>
                <a:gd name="T0" fmla="*/ 0 w 2208"/>
                <a:gd name="T1" fmla="*/ 704 h 896"/>
                <a:gd name="T2" fmla="*/ 144 w 2208"/>
                <a:gd name="T3" fmla="*/ 128 h 896"/>
                <a:gd name="T4" fmla="*/ 816 w 2208"/>
                <a:gd name="T5" fmla="*/ 128 h 896"/>
                <a:gd name="T6" fmla="*/ 2208 w 2208"/>
                <a:gd name="T7" fmla="*/ 896 h 8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8"/>
                <a:gd name="T13" fmla="*/ 0 h 896"/>
                <a:gd name="T14" fmla="*/ 2208 w 2208"/>
                <a:gd name="T15" fmla="*/ 896 h 8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8" h="896">
                  <a:moveTo>
                    <a:pt x="0" y="704"/>
                  </a:moveTo>
                  <a:cubicBezTo>
                    <a:pt x="4" y="464"/>
                    <a:pt x="8" y="224"/>
                    <a:pt x="144" y="128"/>
                  </a:cubicBezTo>
                  <a:cubicBezTo>
                    <a:pt x="280" y="32"/>
                    <a:pt x="472" y="0"/>
                    <a:pt x="816" y="128"/>
                  </a:cubicBezTo>
                  <a:cubicBezTo>
                    <a:pt x="1160" y="256"/>
                    <a:pt x="1684" y="576"/>
                    <a:pt x="2208" y="896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3" name="Group 40"/>
          <p:cNvGrpSpPr>
            <a:grpSpLocks/>
          </p:cNvGrpSpPr>
          <p:nvPr/>
        </p:nvGrpSpPr>
        <p:grpSpPr bwMode="auto">
          <a:xfrm>
            <a:off x="-3276600" y="3733800"/>
            <a:ext cx="8382000" cy="3200400"/>
            <a:chOff x="192" y="1008"/>
            <a:chExt cx="5424" cy="2016"/>
          </a:xfrm>
        </p:grpSpPr>
        <p:sp>
          <p:nvSpPr>
            <p:cNvPr id="25621" name="Rectangle 41"/>
            <p:cNvSpPr>
              <a:spLocks noChangeArrowheads="1"/>
            </p:cNvSpPr>
            <p:nvPr/>
          </p:nvSpPr>
          <p:spPr bwMode="auto">
            <a:xfrm>
              <a:off x="192" y="1008"/>
              <a:ext cx="542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3399FF"/>
                </a:solidFill>
                <a:latin typeface="Arial" charset="0"/>
              </a:endParaRPr>
            </a:p>
          </p:txBody>
        </p:sp>
        <p:sp>
          <p:nvSpPr>
            <p:cNvPr id="25622" name="Line 42"/>
            <p:cNvSpPr>
              <a:spLocks noChangeShapeType="1"/>
            </p:cNvSpPr>
            <p:nvPr/>
          </p:nvSpPr>
          <p:spPr bwMode="auto">
            <a:xfrm>
              <a:off x="1152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43"/>
            <p:cNvSpPr>
              <a:spLocks noChangeShapeType="1"/>
            </p:cNvSpPr>
            <p:nvPr/>
          </p:nvSpPr>
          <p:spPr bwMode="auto">
            <a:xfrm>
              <a:off x="235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44"/>
            <p:cNvSpPr>
              <a:spLocks noChangeShapeType="1"/>
            </p:cNvSpPr>
            <p:nvPr/>
          </p:nvSpPr>
          <p:spPr bwMode="auto">
            <a:xfrm>
              <a:off x="187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45"/>
            <p:cNvSpPr>
              <a:spLocks noChangeShapeType="1"/>
            </p:cNvSpPr>
            <p:nvPr/>
          </p:nvSpPr>
          <p:spPr bwMode="auto">
            <a:xfrm>
              <a:off x="139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46"/>
            <p:cNvSpPr>
              <a:spLocks noChangeShapeType="1"/>
            </p:cNvSpPr>
            <p:nvPr/>
          </p:nvSpPr>
          <p:spPr bwMode="auto">
            <a:xfrm>
              <a:off x="2832" y="1968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Oval 47"/>
            <p:cNvSpPr>
              <a:spLocks noChangeArrowheads="1"/>
            </p:cNvSpPr>
            <p:nvPr/>
          </p:nvSpPr>
          <p:spPr bwMode="auto">
            <a:xfrm>
              <a:off x="168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28" name="Oval 48"/>
            <p:cNvSpPr>
              <a:spLocks noChangeArrowheads="1"/>
            </p:cNvSpPr>
            <p:nvPr/>
          </p:nvSpPr>
          <p:spPr bwMode="auto">
            <a:xfrm>
              <a:off x="20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29" name="Oval 49"/>
            <p:cNvSpPr>
              <a:spLocks noChangeArrowheads="1"/>
            </p:cNvSpPr>
            <p:nvPr/>
          </p:nvSpPr>
          <p:spPr bwMode="auto">
            <a:xfrm>
              <a:off x="244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30" name="Oval 50"/>
            <p:cNvSpPr>
              <a:spLocks noChangeArrowheads="1"/>
            </p:cNvSpPr>
            <p:nvPr/>
          </p:nvSpPr>
          <p:spPr bwMode="auto">
            <a:xfrm>
              <a:off x="2832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31" name="Line 51"/>
            <p:cNvSpPr>
              <a:spLocks noChangeShapeType="1"/>
            </p:cNvSpPr>
            <p:nvPr/>
          </p:nvSpPr>
          <p:spPr bwMode="auto">
            <a:xfrm>
              <a:off x="91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Oval 52"/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33" name="Text Box 53"/>
            <p:cNvSpPr txBox="1">
              <a:spLocks noChangeArrowheads="1"/>
            </p:cNvSpPr>
            <p:nvPr/>
          </p:nvSpPr>
          <p:spPr bwMode="auto">
            <a:xfrm>
              <a:off x="2784" y="2112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5634" name="Text Box 54"/>
            <p:cNvSpPr txBox="1">
              <a:spLocks noChangeArrowheads="1"/>
            </p:cNvSpPr>
            <p:nvPr/>
          </p:nvSpPr>
          <p:spPr bwMode="auto">
            <a:xfrm>
              <a:off x="2400" y="2112"/>
              <a:ext cx="28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5635" name="Text Box 55"/>
            <p:cNvSpPr txBox="1">
              <a:spLocks noChangeArrowheads="1"/>
            </p:cNvSpPr>
            <p:nvPr/>
          </p:nvSpPr>
          <p:spPr bwMode="auto">
            <a:xfrm>
              <a:off x="1920" y="2112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25636" name="Text Box 56"/>
            <p:cNvSpPr txBox="1">
              <a:spLocks noChangeArrowheads="1"/>
            </p:cNvSpPr>
            <p:nvPr/>
          </p:nvSpPr>
          <p:spPr bwMode="auto">
            <a:xfrm>
              <a:off x="1536" y="2112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25637" name="Text Box 57"/>
            <p:cNvSpPr txBox="1">
              <a:spLocks noChangeArrowheads="1"/>
            </p:cNvSpPr>
            <p:nvPr/>
          </p:nvSpPr>
          <p:spPr bwMode="auto">
            <a:xfrm>
              <a:off x="1104" y="2112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25638" name="Text Box 58"/>
            <p:cNvSpPr txBox="1">
              <a:spLocks noChangeArrowheads="1"/>
            </p:cNvSpPr>
            <p:nvPr/>
          </p:nvSpPr>
          <p:spPr bwMode="auto">
            <a:xfrm>
              <a:off x="720" y="2112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25639" name="Rectangle 59"/>
            <p:cNvSpPr>
              <a:spLocks noChangeArrowheads="1"/>
            </p:cNvSpPr>
            <p:nvPr/>
          </p:nvSpPr>
          <p:spPr bwMode="auto">
            <a:xfrm>
              <a:off x="3312" y="1920"/>
              <a:ext cx="1152" cy="100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40" name="Line 60"/>
            <p:cNvSpPr>
              <a:spLocks noChangeShapeType="1"/>
            </p:cNvSpPr>
            <p:nvPr/>
          </p:nvSpPr>
          <p:spPr bwMode="auto">
            <a:xfrm flipH="1">
              <a:off x="192" y="1968"/>
              <a:ext cx="7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Oval 61"/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42" name="Text Box 62"/>
            <p:cNvSpPr txBox="1">
              <a:spLocks noChangeArrowheads="1"/>
            </p:cNvSpPr>
            <p:nvPr/>
          </p:nvSpPr>
          <p:spPr bwMode="auto">
            <a:xfrm>
              <a:off x="4320" y="2112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5643" name="Line 63"/>
            <p:cNvSpPr>
              <a:spLocks noChangeShapeType="1"/>
            </p:cNvSpPr>
            <p:nvPr/>
          </p:nvSpPr>
          <p:spPr bwMode="auto">
            <a:xfrm>
              <a:off x="3744" y="1968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64"/>
            <p:cNvSpPr>
              <a:spLocks noChangeShapeType="1"/>
            </p:cNvSpPr>
            <p:nvPr/>
          </p:nvSpPr>
          <p:spPr bwMode="auto">
            <a:xfrm>
              <a:off x="3264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65"/>
            <p:cNvSpPr>
              <a:spLocks noChangeShapeType="1"/>
            </p:cNvSpPr>
            <p:nvPr/>
          </p:nvSpPr>
          <p:spPr bwMode="auto">
            <a:xfrm>
              <a:off x="4128" y="196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Oval 66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47" name="Oval 67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48" name="Oval 68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49" name="Oval 69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50" name="Line 70"/>
            <p:cNvSpPr>
              <a:spLocks noChangeShapeType="1"/>
            </p:cNvSpPr>
            <p:nvPr/>
          </p:nvSpPr>
          <p:spPr bwMode="auto">
            <a:xfrm>
              <a:off x="4416" y="1968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51" name="Group 71"/>
            <p:cNvGrpSpPr>
              <a:grpSpLocks/>
            </p:cNvGrpSpPr>
            <p:nvPr/>
          </p:nvGrpSpPr>
          <p:grpSpPr bwMode="auto">
            <a:xfrm rot="-8545514">
              <a:off x="3120" y="1440"/>
              <a:ext cx="1778" cy="612"/>
              <a:chOff x="2495" y="2329"/>
              <a:chExt cx="1778" cy="612"/>
            </a:xfrm>
          </p:grpSpPr>
          <p:sp>
            <p:nvSpPr>
              <p:cNvPr id="25666" name="AutoShape 72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25667" name="Oval 73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5652" name="Rectangle 74"/>
            <p:cNvSpPr>
              <a:spLocks noChangeArrowheads="1"/>
            </p:cNvSpPr>
            <p:nvPr/>
          </p:nvSpPr>
          <p:spPr bwMode="auto">
            <a:xfrm>
              <a:off x="3216" y="1920"/>
              <a:ext cx="1200" cy="100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53" name="Oval 75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54" name="Oval 76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55" name="Oval 77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56" name="Line 78"/>
            <p:cNvSpPr>
              <a:spLocks noChangeShapeType="1"/>
            </p:cNvSpPr>
            <p:nvPr/>
          </p:nvSpPr>
          <p:spPr bwMode="auto">
            <a:xfrm>
              <a:off x="3216" y="1968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Oval 79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58" name="Oval 80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59" name="Oval 81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60" name="Oval 82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5661" name="Text Box 83"/>
            <p:cNvSpPr txBox="1">
              <a:spLocks noChangeArrowheads="1"/>
            </p:cNvSpPr>
            <p:nvPr/>
          </p:nvSpPr>
          <p:spPr bwMode="auto">
            <a:xfrm>
              <a:off x="3456" y="2112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5662" name="Text Box 84"/>
            <p:cNvSpPr txBox="1">
              <a:spLocks noChangeArrowheads="1"/>
            </p:cNvSpPr>
            <p:nvPr/>
          </p:nvSpPr>
          <p:spPr bwMode="auto">
            <a:xfrm>
              <a:off x="3840" y="2112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5663" name="Text Box 85"/>
            <p:cNvSpPr txBox="1">
              <a:spLocks noChangeArrowheads="1"/>
            </p:cNvSpPr>
            <p:nvPr/>
          </p:nvSpPr>
          <p:spPr bwMode="auto">
            <a:xfrm>
              <a:off x="3072" y="2112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5664" name="Freeform 86"/>
            <p:cNvSpPr>
              <a:spLocks/>
            </p:cNvSpPr>
            <p:nvPr/>
          </p:nvSpPr>
          <p:spPr bwMode="auto">
            <a:xfrm>
              <a:off x="4032" y="1968"/>
              <a:ext cx="816" cy="816"/>
            </a:xfrm>
            <a:custGeom>
              <a:avLst/>
              <a:gdLst>
                <a:gd name="T0" fmla="*/ 0 w 816"/>
                <a:gd name="T1" fmla="*/ 0 h 768"/>
                <a:gd name="T2" fmla="*/ 528 w 816"/>
                <a:gd name="T3" fmla="*/ 979 h 768"/>
                <a:gd name="T4" fmla="*/ 816 w 816"/>
                <a:gd name="T5" fmla="*/ 0 h 768"/>
                <a:gd name="T6" fmla="*/ 0 60000 65536"/>
                <a:gd name="T7" fmla="*/ 0 60000 65536"/>
                <a:gd name="T8" fmla="*/ 0 60000 65536"/>
                <a:gd name="T9" fmla="*/ 0 w 816"/>
                <a:gd name="T10" fmla="*/ 0 h 768"/>
                <a:gd name="T11" fmla="*/ 816 w 81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768">
                  <a:moveTo>
                    <a:pt x="0" y="0"/>
                  </a:moveTo>
                  <a:cubicBezTo>
                    <a:pt x="196" y="384"/>
                    <a:pt x="392" y="768"/>
                    <a:pt x="528" y="768"/>
                  </a:cubicBezTo>
                  <a:cubicBezTo>
                    <a:pt x="664" y="768"/>
                    <a:pt x="740" y="384"/>
                    <a:pt x="816" y="0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Freeform 87"/>
            <p:cNvSpPr>
              <a:spLocks/>
            </p:cNvSpPr>
            <p:nvPr/>
          </p:nvSpPr>
          <p:spPr bwMode="auto">
            <a:xfrm>
              <a:off x="4896" y="1968"/>
              <a:ext cx="96" cy="384"/>
            </a:xfrm>
            <a:custGeom>
              <a:avLst/>
              <a:gdLst>
                <a:gd name="T0" fmla="*/ 0 w 48"/>
                <a:gd name="T1" fmla="*/ 0 h 240"/>
                <a:gd name="T2" fmla="*/ 768 w 48"/>
                <a:gd name="T3" fmla="*/ 1571 h 240"/>
                <a:gd name="T4" fmla="*/ 0 60000 65536"/>
                <a:gd name="T5" fmla="*/ 0 60000 65536"/>
                <a:gd name="T6" fmla="*/ 0 w 48"/>
                <a:gd name="T7" fmla="*/ 0 h 240"/>
                <a:gd name="T8" fmla="*/ 48 w 48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240">
                  <a:moveTo>
                    <a:pt x="0" y="0"/>
                  </a:moveTo>
                  <a:cubicBezTo>
                    <a:pt x="0" y="0"/>
                    <a:pt x="24" y="120"/>
                    <a:pt x="48" y="240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604" name="Picture 90" descr="IMG0439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657600"/>
            <a:ext cx="4267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1" descr="IMG043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3962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3"/>
          <p:cNvGrpSpPr>
            <a:grpSpLocks/>
          </p:cNvGrpSpPr>
          <p:nvPr/>
        </p:nvGrpSpPr>
        <p:grpSpPr bwMode="auto">
          <a:xfrm>
            <a:off x="-76200" y="533400"/>
            <a:ext cx="4724400" cy="4267200"/>
            <a:chOff x="96" y="336"/>
            <a:chExt cx="2736" cy="2016"/>
          </a:xfrm>
        </p:grpSpPr>
        <p:pic>
          <p:nvPicPr>
            <p:cNvPr id="25619" name="Picture 94" descr="Ghep 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336"/>
              <a:ext cx="2736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20" name="WordArt 95"/>
            <p:cNvSpPr>
              <a:spLocks noChangeArrowheads="1" noChangeShapeType="1" noTextEdit="1"/>
            </p:cNvSpPr>
            <p:nvPr/>
          </p:nvSpPr>
          <p:spPr bwMode="auto">
            <a:xfrm>
              <a:off x="1056" y="816"/>
              <a:ext cx="480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3810000" y="533400"/>
            <a:ext cx="5029200" cy="3733800"/>
            <a:chOff x="2736" y="192"/>
            <a:chExt cx="2862" cy="1626"/>
          </a:xfrm>
        </p:grpSpPr>
        <p:pic>
          <p:nvPicPr>
            <p:cNvPr id="25617" name="Picture 97" descr="Ghep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36" y="192"/>
              <a:ext cx="2862" cy="1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8" name="WordArt 98"/>
            <p:cNvSpPr>
              <a:spLocks noChangeArrowheads="1" noChangeShapeType="1" noTextEdit="1"/>
            </p:cNvSpPr>
            <p:nvPr/>
          </p:nvSpPr>
          <p:spPr bwMode="auto">
            <a:xfrm>
              <a:off x="4224" y="624"/>
              <a:ext cx="480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8" name="Group 99"/>
          <p:cNvGrpSpPr>
            <a:grpSpLocks/>
          </p:cNvGrpSpPr>
          <p:nvPr/>
        </p:nvGrpSpPr>
        <p:grpSpPr bwMode="auto">
          <a:xfrm>
            <a:off x="-85725" y="2438400"/>
            <a:ext cx="5038725" cy="4572000"/>
            <a:chOff x="0" y="1884"/>
            <a:chExt cx="3078" cy="1812"/>
          </a:xfrm>
        </p:grpSpPr>
        <p:pic>
          <p:nvPicPr>
            <p:cNvPr id="25615" name="Picture 100" descr="Ghep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1884"/>
              <a:ext cx="3078" cy="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6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912" y="2880"/>
              <a:ext cx="480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9" name="Group 102"/>
          <p:cNvGrpSpPr>
            <a:grpSpLocks/>
          </p:cNvGrpSpPr>
          <p:nvPr/>
        </p:nvGrpSpPr>
        <p:grpSpPr bwMode="auto">
          <a:xfrm>
            <a:off x="3048000" y="2895600"/>
            <a:ext cx="5791200" cy="4114800"/>
            <a:chOff x="2784" y="2448"/>
            <a:chExt cx="2988" cy="1818"/>
          </a:xfrm>
        </p:grpSpPr>
        <p:pic>
          <p:nvPicPr>
            <p:cNvPr id="25613" name="Picture 103" descr="Ghep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84" y="2448"/>
              <a:ext cx="2988" cy="1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4" name="WordArt 104"/>
            <p:cNvSpPr>
              <a:spLocks noChangeArrowheads="1" noChangeShapeType="1" noTextEdit="1"/>
            </p:cNvSpPr>
            <p:nvPr/>
          </p:nvSpPr>
          <p:spPr bwMode="auto">
            <a:xfrm>
              <a:off x="4464" y="3360"/>
              <a:ext cx="480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309353" name="Text Box 105"/>
          <p:cNvSpPr txBox="1">
            <a:spLocks noChangeArrowheads="1"/>
          </p:cNvSpPr>
          <p:nvPr/>
        </p:nvSpPr>
        <p:spPr bwMode="auto">
          <a:xfrm>
            <a:off x="0" y="-152400"/>
            <a:ext cx="8763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  <a:latin typeface="Arial" charset="0"/>
              </a:rPr>
              <a:t>TRÒ CHƠI : Ô CHỮ BÍ MẬT</a:t>
            </a:r>
          </a:p>
        </p:txBody>
      </p:sp>
      <p:sp>
        <p:nvSpPr>
          <p:cNvPr id="25611" name="Text Box 106"/>
          <p:cNvSpPr txBox="1">
            <a:spLocks noChangeArrowheads="1"/>
          </p:cNvSpPr>
          <p:nvPr/>
        </p:nvSpPr>
        <p:spPr bwMode="auto">
          <a:xfrm>
            <a:off x="609600" y="36576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09355" name="Text Box 107"/>
          <p:cNvSpPr txBox="1">
            <a:spLocks noChangeArrowheads="1"/>
          </p:cNvSpPr>
          <p:nvPr/>
        </p:nvSpPr>
        <p:spPr bwMode="auto">
          <a:xfrm>
            <a:off x="152400" y="5486400"/>
            <a:ext cx="8686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0">
                <a:solidFill>
                  <a:srgbClr val="FFFF66"/>
                </a:solidFill>
                <a:latin typeface="Arial" charset="0"/>
              </a:rPr>
              <a:t>KH</a:t>
            </a:r>
            <a:r>
              <a:rPr lang="en-US" sz="3600">
                <a:solidFill>
                  <a:srgbClr val="FFFF66"/>
                </a:solidFill>
                <a:latin typeface="Arial" charset="0"/>
              </a:rPr>
              <a:t>ÂU VIỀN ĐƯỜNG GẤP MÉP VẢI</a:t>
            </a:r>
          </a:p>
          <a:p>
            <a:pPr algn="ctr" eaLnBrk="1" hangingPunct="1"/>
            <a:r>
              <a:rPr lang="en-US" sz="3600">
                <a:solidFill>
                  <a:srgbClr val="FFFF66"/>
                </a:solidFill>
                <a:latin typeface="Arial" charset="0"/>
              </a:rPr>
              <a:t>     BẰNG MŨI KHÂU ĐỘT THƯA</a:t>
            </a:r>
          </a:p>
          <a:p>
            <a:pPr algn="ctr" eaLnBrk="1" hangingPunct="1">
              <a:spcBef>
                <a:spcPct val="50000"/>
              </a:spcBef>
            </a:pPr>
            <a:endParaRPr lang="en-US" sz="3600">
              <a:solidFill>
                <a:srgbClr val="FFFF66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9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93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3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9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9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09353" grpId="0"/>
      <p:bldP spid="3093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7239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Nhận xét - dặn dò </a:t>
            </a:r>
          </a:p>
        </p:txBody>
      </p:sp>
      <p:pic>
        <p:nvPicPr>
          <p:cNvPr id="26627" name="Picture 5" descr="Pictur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083300" y="152400"/>
            <a:ext cx="32131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Picture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152400" y="3797300"/>
            <a:ext cx="32131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5943600"/>
            <a:ext cx="6651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blumen-pflanzen1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6651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G042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IMG042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2590800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IMG0427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762000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IMG0428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8500" y="0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IMG0429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6100" y="2590800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IMG0443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0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 descr="IMG0439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4419600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 descr="IMG0439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4250" y="4572000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 descr="IMG0438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6500" y="4800600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 descr="IMG0436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10100" y="2590800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 descr="IMG0443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2590800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 descr="IMG0423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38700" y="0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 descr="IMG0430A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28800" y="1143000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15" descr="IMG0431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24250" y="1600200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16" descr="IMG0434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914400" y="4724400"/>
            <a:ext cx="2095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81000" y="3505200"/>
            <a:ext cx="10134600" cy="3352800"/>
            <a:chOff x="0" y="912"/>
            <a:chExt cx="6384" cy="2112"/>
          </a:xfrm>
        </p:grpSpPr>
        <p:sp>
          <p:nvSpPr>
            <p:cNvPr id="28691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30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3399FF"/>
                </a:solidFill>
                <a:latin typeface="Arial" charset="0"/>
              </a:endParaRPr>
            </a:p>
          </p:txBody>
        </p:sp>
        <p:sp>
          <p:nvSpPr>
            <p:cNvPr id="28692" name="Text Box 4"/>
            <p:cNvSpPr txBox="1">
              <a:spLocks noChangeArrowheads="1"/>
            </p:cNvSpPr>
            <p:nvPr/>
          </p:nvSpPr>
          <p:spPr bwMode="auto">
            <a:xfrm>
              <a:off x="3549" y="2112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8693" name="Line 5"/>
            <p:cNvSpPr>
              <a:spLocks noChangeShapeType="1"/>
            </p:cNvSpPr>
            <p:nvPr/>
          </p:nvSpPr>
          <p:spPr bwMode="auto">
            <a:xfrm>
              <a:off x="992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6"/>
            <p:cNvSpPr>
              <a:spLocks noChangeShapeType="1"/>
            </p:cNvSpPr>
            <p:nvPr/>
          </p:nvSpPr>
          <p:spPr bwMode="auto">
            <a:xfrm>
              <a:off x="3205" y="1968"/>
              <a:ext cx="4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7"/>
            <p:cNvSpPr>
              <a:spLocks noChangeShapeType="1"/>
            </p:cNvSpPr>
            <p:nvPr/>
          </p:nvSpPr>
          <p:spPr bwMode="auto">
            <a:xfrm>
              <a:off x="2222" y="1968"/>
              <a:ext cx="5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Line 8"/>
            <p:cNvSpPr>
              <a:spLocks noChangeShapeType="1"/>
            </p:cNvSpPr>
            <p:nvPr/>
          </p:nvSpPr>
          <p:spPr bwMode="auto">
            <a:xfrm>
              <a:off x="1632" y="1968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9"/>
            <p:cNvSpPr>
              <a:spLocks noChangeShapeType="1"/>
            </p:cNvSpPr>
            <p:nvPr/>
          </p:nvSpPr>
          <p:spPr bwMode="auto">
            <a:xfrm>
              <a:off x="1152" y="1968"/>
              <a:ext cx="57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10"/>
            <p:cNvSpPr>
              <a:spLocks noChangeShapeType="1"/>
            </p:cNvSpPr>
            <p:nvPr/>
          </p:nvSpPr>
          <p:spPr bwMode="auto">
            <a:xfrm>
              <a:off x="2714" y="1968"/>
              <a:ext cx="5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Oval 11"/>
            <p:cNvSpPr>
              <a:spLocks noChangeArrowheads="1"/>
            </p:cNvSpPr>
            <p:nvPr/>
          </p:nvSpPr>
          <p:spPr bwMode="auto">
            <a:xfrm>
              <a:off x="1485" y="1920"/>
              <a:ext cx="97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8700" name="Oval 12"/>
            <p:cNvSpPr>
              <a:spLocks noChangeArrowheads="1"/>
            </p:cNvSpPr>
            <p:nvPr/>
          </p:nvSpPr>
          <p:spPr bwMode="auto">
            <a:xfrm>
              <a:off x="1926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8701" name="Oval 13"/>
            <p:cNvSpPr>
              <a:spLocks noChangeArrowheads="1"/>
            </p:cNvSpPr>
            <p:nvPr/>
          </p:nvSpPr>
          <p:spPr bwMode="auto">
            <a:xfrm>
              <a:off x="2369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8702" name="Oval 14"/>
            <p:cNvSpPr>
              <a:spLocks noChangeArrowheads="1"/>
            </p:cNvSpPr>
            <p:nvPr/>
          </p:nvSpPr>
          <p:spPr bwMode="auto">
            <a:xfrm>
              <a:off x="3254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8703" name="Oval 15"/>
            <p:cNvSpPr>
              <a:spLocks noChangeArrowheads="1"/>
            </p:cNvSpPr>
            <p:nvPr/>
          </p:nvSpPr>
          <p:spPr bwMode="auto">
            <a:xfrm>
              <a:off x="2812" y="1920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8704" name="Line 16"/>
            <p:cNvSpPr>
              <a:spLocks noChangeShapeType="1"/>
            </p:cNvSpPr>
            <p:nvPr/>
          </p:nvSpPr>
          <p:spPr bwMode="auto">
            <a:xfrm>
              <a:off x="720" y="1968"/>
              <a:ext cx="51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Oval 17"/>
            <p:cNvSpPr>
              <a:spLocks noChangeArrowheads="1"/>
            </p:cNvSpPr>
            <p:nvPr/>
          </p:nvSpPr>
          <p:spPr bwMode="auto">
            <a:xfrm>
              <a:off x="1042" y="1920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8706" name="Text Box 18"/>
            <p:cNvSpPr txBox="1">
              <a:spLocks noChangeArrowheads="1"/>
            </p:cNvSpPr>
            <p:nvPr/>
          </p:nvSpPr>
          <p:spPr bwMode="auto">
            <a:xfrm>
              <a:off x="3157" y="2112"/>
              <a:ext cx="2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28707" name="Text Box 19"/>
            <p:cNvSpPr txBox="1">
              <a:spLocks noChangeArrowheads="1"/>
            </p:cNvSpPr>
            <p:nvPr/>
          </p:nvSpPr>
          <p:spPr bwMode="auto">
            <a:xfrm>
              <a:off x="2763" y="2112"/>
              <a:ext cx="2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28708" name="Text Box 20"/>
            <p:cNvSpPr txBox="1">
              <a:spLocks noChangeArrowheads="1"/>
            </p:cNvSpPr>
            <p:nvPr/>
          </p:nvSpPr>
          <p:spPr bwMode="auto">
            <a:xfrm>
              <a:off x="2271" y="2112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28709" name="Text Box 21"/>
            <p:cNvSpPr txBox="1">
              <a:spLocks noChangeArrowheads="1"/>
            </p:cNvSpPr>
            <p:nvPr/>
          </p:nvSpPr>
          <p:spPr bwMode="auto">
            <a:xfrm>
              <a:off x="1778" y="2112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28710" name="Text Box 22"/>
            <p:cNvSpPr txBox="1">
              <a:spLocks noChangeArrowheads="1"/>
            </p:cNvSpPr>
            <p:nvPr/>
          </p:nvSpPr>
          <p:spPr bwMode="auto">
            <a:xfrm>
              <a:off x="1385" y="2112"/>
              <a:ext cx="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28711" name="Text Box 23"/>
            <p:cNvSpPr txBox="1">
              <a:spLocks noChangeArrowheads="1"/>
            </p:cNvSpPr>
            <p:nvPr/>
          </p:nvSpPr>
          <p:spPr bwMode="auto">
            <a:xfrm>
              <a:off x="942" y="2112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28712" name="Text Box 24"/>
            <p:cNvSpPr txBox="1">
              <a:spLocks noChangeArrowheads="1"/>
            </p:cNvSpPr>
            <p:nvPr/>
          </p:nvSpPr>
          <p:spPr bwMode="auto">
            <a:xfrm>
              <a:off x="548" y="2112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28713" name="Rectangle 25"/>
            <p:cNvSpPr>
              <a:spLocks noChangeArrowheads="1"/>
            </p:cNvSpPr>
            <p:nvPr/>
          </p:nvSpPr>
          <p:spPr bwMode="auto">
            <a:xfrm>
              <a:off x="4081" y="1968"/>
              <a:ext cx="1131" cy="96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8714" name="Text Box 26"/>
            <p:cNvSpPr txBox="1">
              <a:spLocks noChangeArrowheads="1"/>
            </p:cNvSpPr>
            <p:nvPr/>
          </p:nvSpPr>
          <p:spPr bwMode="auto">
            <a:xfrm>
              <a:off x="4480" y="2112"/>
              <a:ext cx="3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715" name="Line 27"/>
            <p:cNvSpPr>
              <a:spLocks noChangeShapeType="1"/>
            </p:cNvSpPr>
            <p:nvPr/>
          </p:nvSpPr>
          <p:spPr bwMode="auto">
            <a:xfrm>
              <a:off x="4623" y="1968"/>
              <a:ext cx="69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28"/>
            <p:cNvSpPr>
              <a:spLocks noChangeShapeType="1"/>
            </p:cNvSpPr>
            <p:nvPr/>
          </p:nvSpPr>
          <p:spPr bwMode="auto">
            <a:xfrm flipH="1">
              <a:off x="9" y="1968"/>
              <a:ext cx="7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Oval 29"/>
            <p:cNvSpPr>
              <a:spLocks noChangeArrowheads="1"/>
            </p:cNvSpPr>
            <p:nvPr/>
          </p:nvSpPr>
          <p:spPr bwMode="auto">
            <a:xfrm>
              <a:off x="598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8718" name="Line 30"/>
            <p:cNvSpPr>
              <a:spLocks noChangeShapeType="1"/>
            </p:cNvSpPr>
            <p:nvPr/>
          </p:nvSpPr>
          <p:spPr bwMode="auto">
            <a:xfrm flipH="1">
              <a:off x="4189" y="1968"/>
              <a:ext cx="3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Oval 31"/>
            <p:cNvSpPr>
              <a:spLocks noChangeArrowheads="1"/>
            </p:cNvSpPr>
            <p:nvPr/>
          </p:nvSpPr>
          <p:spPr bwMode="auto">
            <a:xfrm>
              <a:off x="4534" y="1920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8720" name="Text Box 32"/>
            <p:cNvSpPr txBox="1">
              <a:spLocks noChangeArrowheads="1"/>
            </p:cNvSpPr>
            <p:nvPr/>
          </p:nvSpPr>
          <p:spPr bwMode="auto">
            <a:xfrm>
              <a:off x="4033" y="2112"/>
              <a:ext cx="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8721" name="Line 33"/>
            <p:cNvSpPr>
              <a:spLocks noChangeShapeType="1"/>
            </p:cNvSpPr>
            <p:nvPr/>
          </p:nvSpPr>
          <p:spPr bwMode="auto">
            <a:xfrm>
              <a:off x="3744" y="1968"/>
              <a:ext cx="4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Oval 34"/>
            <p:cNvSpPr>
              <a:spLocks noChangeArrowheads="1"/>
            </p:cNvSpPr>
            <p:nvPr/>
          </p:nvSpPr>
          <p:spPr bwMode="auto">
            <a:xfrm>
              <a:off x="4141" y="1920"/>
              <a:ext cx="97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28723" name="Oval 35"/>
            <p:cNvSpPr>
              <a:spLocks noChangeArrowheads="1"/>
            </p:cNvSpPr>
            <p:nvPr/>
          </p:nvSpPr>
          <p:spPr bwMode="auto">
            <a:xfrm>
              <a:off x="3697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grpSp>
          <p:nvGrpSpPr>
            <p:cNvPr id="28724" name="Group 36"/>
            <p:cNvGrpSpPr>
              <a:grpSpLocks/>
            </p:cNvGrpSpPr>
            <p:nvPr/>
          </p:nvGrpSpPr>
          <p:grpSpPr bwMode="auto">
            <a:xfrm rot="-8092393">
              <a:off x="4745" y="1495"/>
              <a:ext cx="1778" cy="612"/>
              <a:chOff x="2495" y="2329"/>
              <a:chExt cx="1778" cy="612"/>
            </a:xfrm>
          </p:grpSpPr>
          <p:sp>
            <p:nvSpPr>
              <p:cNvPr id="28726" name="AutoShape 37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28727" name="Oval 38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28725" name="Freeform 39"/>
            <p:cNvSpPr>
              <a:spLocks/>
            </p:cNvSpPr>
            <p:nvPr/>
          </p:nvSpPr>
          <p:spPr bwMode="auto">
            <a:xfrm>
              <a:off x="4176" y="1248"/>
              <a:ext cx="2208" cy="896"/>
            </a:xfrm>
            <a:custGeom>
              <a:avLst/>
              <a:gdLst>
                <a:gd name="T0" fmla="*/ 0 w 2208"/>
                <a:gd name="T1" fmla="*/ 704 h 896"/>
                <a:gd name="T2" fmla="*/ 144 w 2208"/>
                <a:gd name="T3" fmla="*/ 128 h 896"/>
                <a:gd name="T4" fmla="*/ 816 w 2208"/>
                <a:gd name="T5" fmla="*/ 128 h 896"/>
                <a:gd name="T6" fmla="*/ 2208 w 2208"/>
                <a:gd name="T7" fmla="*/ 896 h 8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08"/>
                <a:gd name="T13" fmla="*/ 0 h 896"/>
                <a:gd name="T14" fmla="*/ 2208 w 2208"/>
                <a:gd name="T15" fmla="*/ 896 h 8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08" h="896">
                  <a:moveTo>
                    <a:pt x="0" y="704"/>
                  </a:moveTo>
                  <a:cubicBezTo>
                    <a:pt x="4" y="464"/>
                    <a:pt x="8" y="224"/>
                    <a:pt x="144" y="128"/>
                  </a:cubicBezTo>
                  <a:cubicBezTo>
                    <a:pt x="280" y="32"/>
                    <a:pt x="472" y="0"/>
                    <a:pt x="816" y="128"/>
                  </a:cubicBezTo>
                  <a:cubicBezTo>
                    <a:pt x="1160" y="256"/>
                    <a:pt x="1684" y="576"/>
                    <a:pt x="2208" y="896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675" name="Picture 40" descr="IMG0443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730250"/>
            <a:ext cx="42672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1" descr="IMG043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2" descr="IMG043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53340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-76200" y="533400"/>
            <a:ext cx="4724400" cy="4267200"/>
            <a:chOff x="96" y="336"/>
            <a:chExt cx="2736" cy="2016"/>
          </a:xfrm>
        </p:grpSpPr>
        <p:pic>
          <p:nvPicPr>
            <p:cNvPr id="28689" name="Picture 44" descr="Ghep 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6" y="336"/>
              <a:ext cx="2736" cy="2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90" name="WordArt 45"/>
            <p:cNvSpPr>
              <a:spLocks noChangeArrowheads="1" noChangeShapeType="1" noTextEdit="1"/>
            </p:cNvSpPr>
            <p:nvPr/>
          </p:nvSpPr>
          <p:spPr bwMode="auto">
            <a:xfrm>
              <a:off x="1056" y="816"/>
              <a:ext cx="480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solidFill>
                      <a:srgbClr val="FF00FF"/>
                    </a:solidFill>
                    <a:round/>
                    <a:headEnd/>
                    <a:tailEnd/>
                  </a:ln>
                  <a:solidFill>
                    <a:srgbClr val="FF00FF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1</a:t>
              </a: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3810000" y="533400"/>
            <a:ext cx="5029200" cy="3733800"/>
            <a:chOff x="2736" y="192"/>
            <a:chExt cx="2862" cy="1626"/>
          </a:xfrm>
        </p:grpSpPr>
        <p:pic>
          <p:nvPicPr>
            <p:cNvPr id="28687" name="Picture 47" descr="Ghep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36" y="192"/>
              <a:ext cx="2862" cy="1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8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4224" y="624"/>
              <a:ext cx="480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-85725" y="2438400"/>
            <a:ext cx="5038725" cy="4572000"/>
            <a:chOff x="0" y="1884"/>
            <a:chExt cx="3078" cy="1812"/>
          </a:xfrm>
        </p:grpSpPr>
        <p:pic>
          <p:nvPicPr>
            <p:cNvPr id="28685" name="Picture 50" descr="Ghep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1884"/>
              <a:ext cx="3078" cy="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912" y="2880"/>
              <a:ext cx="480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3</a:t>
              </a:r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048000" y="2895600"/>
            <a:ext cx="5791200" cy="4114800"/>
            <a:chOff x="2784" y="2448"/>
            <a:chExt cx="2988" cy="1818"/>
          </a:xfrm>
        </p:grpSpPr>
        <p:pic>
          <p:nvPicPr>
            <p:cNvPr id="28683" name="Picture 53" descr="Ghep 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84" y="2448"/>
              <a:ext cx="2988" cy="1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4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4464" y="3360"/>
              <a:ext cx="480" cy="40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spc="72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00FF00"/>
                  </a:solidFill>
                  <a:effectLst>
                    <a:outerShdw dist="45791" dir="3378596" algn="ctr" rotWithShape="0">
                      <a:srgbClr val="4D4D4D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4</a:t>
              </a:r>
            </a:p>
          </p:txBody>
        </p:sp>
      </p:grpSp>
      <p:sp>
        <p:nvSpPr>
          <p:cNvPr id="28682" name="Text Box 55"/>
          <p:cNvSpPr txBox="1">
            <a:spLocks noChangeArrowheads="1"/>
          </p:cNvSpPr>
          <p:nvPr/>
        </p:nvSpPr>
        <p:spPr bwMode="auto">
          <a:xfrm>
            <a:off x="1219200" y="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charset="0"/>
              </a:rPr>
              <a:t>TRÒ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228600" y="1905000"/>
            <a:ext cx="7924800" cy="32004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1600" b="0">
              <a:solidFill>
                <a:srgbClr val="3399FF"/>
              </a:solidFill>
              <a:latin typeface="Arial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1219200" y="2895600"/>
            <a:ext cx="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0" name="Line 4"/>
          <p:cNvSpPr>
            <a:spLocks noChangeShapeType="1"/>
          </p:cNvSpPr>
          <p:nvPr/>
        </p:nvSpPr>
        <p:spPr bwMode="auto">
          <a:xfrm>
            <a:off x="5410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1" name="Line 5"/>
          <p:cNvSpPr>
            <a:spLocks noChangeShapeType="1"/>
          </p:cNvSpPr>
          <p:nvPr/>
        </p:nvSpPr>
        <p:spPr bwMode="auto">
          <a:xfrm>
            <a:off x="4648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2" name="Line 6"/>
          <p:cNvSpPr>
            <a:spLocks noChangeShapeType="1"/>
          </p:cNvSpPr>
          <p:nvPr/>
        </p:nvSpPr>
        <p:spPr bwMode="auto">
          <a:xfrm>
            <a:off x="3124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3" name="Line 7"/>
          <p:cNvSpPr>
            <a:spLocks noChangeShapeType="1"/>
          </p:cNvSpPr>
          <p:nvPr/>
        </p:nvSpPr>
        <p:spPr bwMode="auto">
          <a:xfrm>
            <a:off x="2362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4" name="Line 8"/>
          <p:cNvSpPr>
            <a:spLocks noChangeShapeType="1"/>
          </p:cNvSpPr>
          <p:nvPr/>
        </p:nvSpPr>
        <p:spPr bwMode="auto">
          <a:xfrm>
            <a:off x="1600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5" name="Line 9"/>
          <p:cNvSpPr>
            <a:spLocks noChangeShapeType="1"/>
          </p:cNvSpPr>
          <p:nvPr/>
        </p:nvSpPr>
        <p:spPr bwMode="auto">
          <a:xfrm>
            <a:off x="6172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6" name="Line 10"/>
          <p:cNvSpPr>
            <a:spLocks noChangeShapeType="1"/>
          </p:cNvSpPr>
          <p:nvPr/>
        </p:nvSpPr>
        <p:spPr bwMode="auto">
          <a:xfrm>
            <a:off x="3886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7" name="Oval 11"/>
          <p:cNvSpPr>
            <a:spLocks noChangeArrowheads="1"/>
          </p:cNvSpPr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203788" name="Oval 12"/>
          <p:cNvSpPr>
            <a:spLocks noChangeArrowheads="1"/>
          </p:cNvSpPr>
          <p:nvPr/>
        </p:nvSpPr>
        <p:spPr bwMode="auto">
          <a:xfrm>
            <a:off x="3048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203789" name="Oval 13"/>
          <p:cNvSpPr>
            <a:spLocks noChangeArrowheads="1"/>
          </p:cNvSpPr>
          <p:nvPr/>
        </p:nvSpPr>
        <p:spPr bwMode="auto">
          <a:xfrm>
            <a:off x="3810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203790" name="Oval 14"/>
          <p:cNvSpPr>
            <a:spLocks noChangeArrowheads="1"/>
          </p:cNvSpPr>
          <p:nvPr/>
        </p:nvSpPr>
        <p:spPr bwMode="auto">
          <a:xfrm>
            <a:off x="4572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203791" name="Oval 15"/>
          <p:cNvSpPr>
            <a:spLocks noChangeArrowheads="1"/>
          </p:cNvSpPr>
          <p:nvPr/>
        </p:nvSpPr>
        <p:spPr bwMode="auto">
          <a:xfrm>
            <a:off x="5334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203792" name="Oval 16"/>
          <p:cNvSpPr>
            <a:spLocks noChangeArrowheads="1"/>
          </p:cNvSpPr>
          <p:nvPr/>
        </p:nvSpPr>
        <p:spPr bwMode="auto">
          <a:xfrm>
            <a:off x="6096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203793" name="Line 17"/>
          <p:cNvSpPr>
            <a:spLocks noChangeShapeType="1"/>
          </p:cNvSpPr>
          <p:nvPr/>
        </p:nvSpPr>
        <p:spPr bwMode="auto">
          <a:xfrm>
            <a:off x="6934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94" name="Line 18"/>
          <p:cNvSpPr>
            <a:spLocks noChangeShapeType="1"/>
          </p:cNvSpPr>
          <p:nvPr/>
        </p:nvSpPr>
        <p:spPr bwMode="auto">
          <a:xfrm>
            <a:off x="838200" y="31242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95" name="Line 19"/>
          <p:cNvSpPr>
            <a:spLocks noChangeShapeType="1"/>
          </p:cNvSpPr>
          <p:nvPr/>
        </p:nvSpPr>
        <p:spPr bwMode="auto">
          <a:xfrm>
            <a:off x="7696200" y="3124200"/>
            <a:ext cx="457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96" name="Oval 20"/>
          <p:cNvSpPr>
            <a:spLocks noChangeArrowheads="1"/>
          </p:cNvSpPr>
          <p:nvPr/>
        </p:nvSpPr>
        <p:spPr bwMode="auto">
          <a:xfrm>
            <a:off x="15240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203797" name="Oval 21"/>
          <p:cNvSpPr>
            <a:spLocks noChangeArrowheads="1"/>
          </p:cNvSpPr>
          <p:nvPr/>
        </p:nvSpPr>
        <p:spPr bwMode="auto">
          <a:xfrm>
            <a:off x="74676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203798" name="Oval 22"/>
          <p:cNvSpPr>
            <a:spLocks noChangeArrowheads="1"/>
          </p:cNvSpPr>
          <p:nvPr/>
        </p:nvSpPr>
        <p:spPr bwMode="auto">
          <a:xfrm>
            <a:off x="6781800" y="30480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203799" name="Line 23"/>
          <p:cNvSpPr>
            <a:spLocks noChangeShapeType="1"/>
          </p:cNvSpPr>
          <p:nvPr/>
        </p:nvSpPr>
        <p:spPr bwMode="auto">
          <a:xfrm>
            <a:off x="228600" y="3124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800" name="Oval 24"/>
          <p:cNvSpPr>
            <a:spLocks noChangeArrowheads="1"/>
          </p:cNvSpPr>
          <p:nvPr/>
        </p:nvSpPr>
        <p:spPr bwMode="auto">
          <a:xfrm>
            <a:off x="762000" y="3052763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203801" name="Text Box 25"/>
          <p:cNvSpPr txBox="1">
            <a:spLocks noChangeArrowheads="1"/>
          </p:cNvSpPr>
          <p:nvPr/>
        </p:nvSpPr>
        <p:spPr bwMode="auto">
          <a:xfrm>
            <a:off x="7391400" y="33528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charset="0"/>
              </a:rPr>
              <a:t>1</a:t>
            </a:r>
          </a:p>
        </p:txBody>
      </p:sp>
      <p:sp>
        <p:nvSpPr>
          <p:cNvPr id="203802" name="Text Box 26"/>
          <p:cNvSpPr txBox="1">
            <a:spLocks noChangeArrowheads="1"/>
          </p:cNvSpPr>
          <p:nvPr/>
        </p:nvSpPr>
        <p:spPr bwMode="auto">
          <a:xfrm>
            <a:off x="6629400" y="3352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charset="0"/>
              </a:rPr>
              <a:t>2</a:t>
            </a:r>
          </a:p>
        </p:txBody>
      </p:sp>
      <p:sp>
        <p:nvSpPr>
          <p:cNvPr id="203803" name="Text Box 27"/>
          <p:cNvSpPr txBox="1">
            <a:spLocks noChangeArrowheads="1"/>
          </p:cNvSpPr>
          <p:nvPr/>
        </p:nvSpPr>
        <p:spPr bwMode="auto">
          <a:xfrm>
            <a:off x="5867400" y="3352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charset="0"/>
              </a:rPr>
              <a:t>3</a:t>
            </a:r>
          </a:p>
        </p:txBody>
      </p:sp>
      <p:sp>
        <p:nvSpPr>
          <p:cNvPr id="203804" name="Text Box 28"/>
          <p:cNvSpPr txBox="1">
            <a:spLocks noChangeArrowheads="1"/>
          </p:cNvSpPr>
          <p:nvPr/>
        </p:nvSpPr>
        <p:spPr bwMode="auto">
          <a:xfrm>
            <a:off x="5181600" y="3352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charset="0"/>
              </a:rPr>
              <a:t>4</a:t>
            </a:r>
          </a:p>
        </p:txBody>
      </p:sp>
      <p:sp>
        <p:nvSpPr>
          <p:cNvPr id="203805" name="Text Box 29"/>
          <p:cNvSpPr txBox="1">
            <a:spLocks noChangeArrowheads="1"/>
          </p:cNvSpPr>
          <p:nvPr/>
        </p:nvSpPr>
        <p:spPr bwMode="auto">
          <a:xfrm>
            <a:off x="4495800" y="3352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charset="0"/>
              </a:rPr>
              <a:t>5</a:t>
            </a:r>
          </a:p>
        </p:txBody>
      </p:sp>
      <p:sp>
        <p:nvSpPr>
          <p:cNvPr id="203806" name="Text Box 30"/>
          <p:cNvSpPr txBox="1">
            <a:spLocks noChangeArrowheads="1"/>
          </p:cNvSpPr>
          <p:nvPr/>
        </p:nvSpPr>
        <p:spPr bwMode="auto">
          <a:xfrm>
            <a:off x="3657600" y="33528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charset="0"/>
              </a:rPr>
              <a:t>6</a:t>
            </a:r>
          </a:p>
        </p:txBody>
      </p:sp>
      <p:sp>
        <p:nvSpPr>
          <p:cNvPr id="203807" name="Text Box 31"/>
          <p:cNvSpPr txBox="1">
            <a:spLocks noChangeArrowheads="1"/>
          </p:cNvSpPr>
          <p:nvPr/>
        </p:nvSpPr>
        <p:spPr bwMode="auto">
          <a:xfrm>
            <a:off x="2895600" y="3352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charset="0"/>
              </a:rPr>
              <a:t>7</a:t>
            </a:r>
          </a:p>
        </p:txBody>
      </p:sp>
      <p:sp>
        <p:nvSpPr>
          <p:cNvPr id="203808" name="Text Box 32"/>
          <p:cNvSpPr txBox="1">
            <a:spLocks noChangeArrowheads="1"/>
          </p:cNvSpPr>
          <p:nvPr/>
        </p:nvSpPr>
        <p:spPr bwMode="auto">
          <a:xfrm>
            <a:off x="2133600" y="3352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charset="0"/>
              </a:rPr>
              <a:t>8</a:t>
            </a:r>
          </a:p>
        </p:txBody>
      </p:sp>
      <p:sp>
        <p:nvSpPr>
          <p:cNvPr id="203809" name="Text Box 33"/>
          <p:cNvSpPr txBox="1">
            <a:spLocks noChangeArrowheads="1"/>
          </p:cNvSpPr>
          <p:nvPr/>
        </p:nvSpPr>
        <p:spPr bwMode="auto">
          <a:xfrm>
            <a:off x="1371600" y="3352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charset="0"/>
              </a:rPr>
              <a:t>9</a:t>
            </a:r>
          </a:p>
        </p:txBody>
      </p:sp>
      <p:sp>
        <p:nvSpPr>
          <p:cNvPr id="203810" name="Text Box 34"/>
          <p:cNvSpPr txBox="1">
            <a:spLocks noChangeArrowheads="1"/>
          </p:cNvSpPr>
          <p:nvPr/>
        </p:nvSpPr>
        <p:spPr bwMode="auto">
          <a:xfrm>
            <a:off x="609600" y="3352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FF00"/>
                </a:solidFill>
                <a:latin typeface="Arial" charset="0"/>
              </a:rPr>
              <a:t>10</a:t>
            </a:r>
          </a:p>
        </p:txBody>
      </p:sp>
      <p:sp>
        <p:nvSpPr>
          <p:cNvPr id="203811" name="Line 35"/>
          <p:cNvSpPr>
            <a:spLocks noChangeShapeType="1"/>
          </p:cNvSpPr>
          <p:nvPr/>
        </p:nvSpPr>
        <p:spPr bwMode="auto">
          <a:xfrm>
            <a:off x="8153400" y="1676400"/>
            <a:ext cx="381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6" name="Line 36"/>
          <p:cNvSpPr>
            <a:spLocks noChangeShapeType="1"/>
          </p:cNvSpPr>
          <p:nvPr/>
        </p:nvSpPr>
        <p:spPr bwMode="auto">
          <a:xfrm>
            <a:off x="8077200" y="3124200"/>
            <a:ext cx="38100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813" name="Line 37"/>
          <p:cNvSpPr>
            <a:spLocks noChangeShapeType="1"/>
          </p:cNvSpPr>
          <p:nvPr/>
        </p:nvSpPr>
        <p:spPr bwMode="auto">
          <a:xfrm>
            <a:off x="8229600" y="1676400"/>
            <a:ext cx="0" cy="14478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3814" name="Text Box 38"/>
          <p:cNvSpPr txBox="1">
            <a:spLocks noChangeArrowheads="1"/>
          </p:cNvSpPr>
          <p:nvPr/>
        </p:nvSpPr>
        <p:spPr bwMode="auto">
          <a:xfrm rot="-5548088">
            <a:off x="8001000" y="2168525"/>
            <a:ext cx="1079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latin typeface="Arial" charset="0"/>
              </a:rPr>
              <a:t>2 Cm</a:t>
            </a:r>
          </a:p>
        </p:txBody>
      </p:sp>
      <p:sp>
        <p:nvSpPr>
          <p:cNvPr id="203815" name="AutoShape 39"/>
          <p:cNvSpPr>
            <a:spLocks/>
          </p:cNvSpPr>
          <p:nvPr/>
        </p:nvSpPr>
        <p:spPr bwMode="auto">
          <a:xfrm rot="-5400000">
            <a:off x="7581900" y="2552700"/>
            <a:ext cx="457200" cy="533400"/>
          </a:xfrm>
          <a:prstGeom prst="rightBrace">
            <a:avLst>
              <a:gd name="adj1" fmla="val 9722"/>
              <a:gd name="adj2" fmla="val 50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/>
            <a:endParaRPr lang="en-US" sz="1600">
              <a:latin typeface="Arial" charset="0"/>
            </a:endParaRPr>
          </a:p>
        </p:txBody>
      </p:sp>
      <p:sp>
        <p:nvSpPr>
          <p:cNvPr id="203816" name="AutoShape 40"/>
          <p:cNvSpPr>
            <a:spLocks noChangeArrowheads="1"/>
          </p:cNvSpPr>
          <p:nvPr/>
        </p:nvSpPr>
        <p:spPr bwMode="auto">
          <a:xfrm>
            <a:off x="7467600" y="2438400"/>
            <a:ext cx="685800" cy="76200"/>
          </a:xfrm>
          <a:prstGeom prst="leftRightArrow">
            <a:avLst>
              <a:gd name="adj1" fmla="val 50000"/>
              <a:gd name="adj2" fmla="val 18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600">
              <a:latin typeface="Arial" charset="0"/>
            </a:endParaRPr>
          </a:p>
        </p:txBody>
      </p:sp>
      <p:sp>
        <p:nvSpPr>
          <p:cNvPr id="203817" name="Rectangle 41"/>
          <p:cNvSpPr>
            <a:spLocks noChangeArrowheads="1"/>
          </p:cNvSpPr>
          <p:nvPr/>
        </p:nvSpPr>
        <p:spPr bwMode="auto">
          <a:xfrm>
            <a:off x="7239000" y="1981200"/>
            <a:ext cx="838200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  <a:latin typeface="Arial" charset="0"/>
              </a:rPr>
              <a:t>5 mm</a:t>
            </a:r>
          </a:p>
        </p:txBody>
      </p:sp>
      <p:sp>
        <p:nvSpPr>
          <p:cNvPr id="203818" name="Oval 42"/>
          <p:cNvSpPr>
            <a:spLocks noChangeArrowheads="1"/>
          </p:cNvSpPr>
          <p:nvPr/>
        </p:nvSpPr>
        <p:spPr bwMode="auto">
          <a:xfrm>
            <a:off x="2057400" y="5562600"/>
            <a:ext cx="57150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0000FF"/>
                </a:solidFill>
                <a:latin typeface="Arial" charset="0"/>
              </a:rPr>
              <a:t>Vạch dấu đường khâu</a:t>
            </a:r>
          </a:p>
        </p:txBody>
      </p:sp>
      <p:sp>
        <p:nvSpPr>
          <p:cNvPr id="5163" name="Text Box 46"/>
          <p:cNvSpPr txBox="1">
            <a:spLocks noChangeArrowheads="1"/>
          </p:cNvSpPr>
          <p:nvPr/>
        </p:nvSpPr>
        <p:spPr bwMode="auto">
          <a:xfrm>
            <a:off x="609600" y="228600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>
              <a:latin typeface="Arial" charset="0"/>
            </a:endParaRPr>
          </a:p>
        </p:txBody>
      </p:sp>
      <p:sp>
        <p:nvSpPr>
          <p:cNvPr id="203823" name="Rectangle 47"/>
          <p:cNvSpPr>
            <a:spLocks noChangeArrowheads="1"/>
          </p:cNvSpPr>
          <p:nvPr/>
        </p:nvSpPr>
        <p:spPr bwMode="auto">
          <a:xfrm>
            <a:off x="228600" y="304800"/>
            <a:ext cx="8458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sz="2800">
                <a:solidFill>
                  <a:srgbClr val="0000FF"/>
                </a:solidFill>
                <a:latin typeface="Arial" charset="0"/>
              </a:rPr>
              <a:t>1. Vạch dấu đường thẳng cách mép vải 2 cm</a:t>
            </a:r>
          </a:p>
          <a:p>
            <a:pPr marL="342900" indent="-342900" eaLnBrk="1" hangingPunct="1"/>
            <a:r>
              <a:rPr lang="en-US" sz="2800">
                <a:solidFill>
                  <a:srgbClr val="0000FF"/>
                </a:solidFill>
                <a:latin typeface="Arial" charset="0"/>
              </a:rPr>
              <a:t> 2. Chấm các điểm cách đều nhau 5 mm trên đường dấu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0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0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0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0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0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20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0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0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0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0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20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0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0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0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20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3" dur="2000"/>
                                        <p:tgtEl>
                                          <p:spTgt spid="20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2000"/>
                                        <p:tgtEl>
                                          <p:spTgt spid="20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2000"/>
                                        <p:tgtEl>
                                          <p:spTgt spid="20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2000"/>
                                        <p:tgtEl>
                                          <p:spTgt spid="2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2000"/>
                                        <p:tgtEl>
                                          <p:spTgt spid="20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2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20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2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nimBg="1"/>
      <p:bldP spid="203780" grpId="0" animBg="1"/>
      <p:bldP spid="203781" grpId="0" animBg="1"/>
      <p:bldP spid="203782" grpId="0" animBg="1"/>
      <p:bldP spid="203783" grpId="0" animBg="1"/>
      <p:bldP spid="203784" grpId="0" animBg="1"/>
      <p:bldP spid="203785" grpId="0" animBg="1"/>
      <p:bldP spid="203786" grpId="0" animBg="1"/>
      <p:bldP spid="203787" grpId="0" animBg="1"/>
      <p:bldP spid="203788" grpId="0" animBg="1"/>
      <p:bldP spid="203789" grpId="0" animBg="1"/>
      <p:bldP spid="203790" grpId="0" animBg="1"/>
      <p:bldP spid="203791" grpId="0" animBg="1"/>
      <p:bldP spid="203792" grpId="0" animBg="1"/>
      <p:bldP spid="203793" grpId="0" animBg="1"/>
      <p:bldP spid="203794" grpId="0" animBg="1"/>
      <p:bldP spid="203795" grpId="0" animBg="1"/>
      <p:bldP spid="203796" grpId="0" animBg="1"/>
      <p:bldP spid="203797" grpId="0" animBg="1"/>
      <p:bldP spid="203798" grpId="0" animBg="1"/>
      <p:bldP spid="203799" grpId="0" animBg="1"/>
      <p:bldP spid="203800" grpId="0" animBg="1"/>
      <p:bldP spid="203801" grpId="0"/>
      <p:bldP spid="203802" grpId="0"/>
      <p:bldP spid="203803" grpId="0"/>
      <p:bldP spid="203804" grpId="0"/>
      <p:bldP spid="203805" grpId="0"/>
      <p:bldP spid="203806" grpId="0"/>
      <p:bldP spid="203807" grpId="0"/>
      <p:bldP spid="203808" grpId="0"/>
      <p:bldP spid="203809" grpId="0"/>
      <p:bldP spid="203810" grpId="0"/>
      <p:bldP spid="203811" grpId="0" animBg="1"/>
      <p:bldP spid="203813" grpId="0" animBg="1"/>
      <p:bldP spid="203814" grpId="0"/>
      <p:bldP spid="203815" grpId="0" animBg="1"/>
      <p:bldP spid="203816" grpId="0" animBg="1"/>
      <p:bldP spid="203817" grpId="0" animBg="1"/>
      <p:bldP spid="203818" grpId="0" animBg="1"/>
      <p:bldP spid="2038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0850" y="914400"/>
            <a:ext cx="7854950" cy="2590800"/>
            <a:chOff x="0" y="1008"/>
            <a:chExt cx="5668" cy="2016"/>
          </a:xfrm>
        </p:grpSpPr>
        <p:sp>
          <p:nvSpPr>
            <p:cNvPr id="6187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668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 b="0">
                <a:solidFill>
                  <a:srgbClr val="3399FF"/>
                </a:solidFill>
                <a:latin typeface="Arial" charset="0"/>
              </a:endParaRPr>
            </a:p>
          </p:txBody>
        </p:sp>
        <p:sp>
          <p:nvSpPr>
            <p:cNvPr id="6188" name="Text Box 4"/>
            <p:cNvSpPr txBox="1">
              <a:spLocks noChangeArrowheads="1"/>
            </p:cNvSpPr>
            <p:nvPr/>
          </p:nvSpPr>
          <p:spPr bwMode="auto">
            <a:xfrm>
              <a:off x="3611" y="2112"/>
              <a:ext cx="352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189" name="Text Box 5"/>
            <p:cNvSpPr txBox="1">
              <a:spLocks noChangeArrowheads="1"/>
            </p:cNvSpPr>
            <p:nvPr/>
          </p:nvSpPr>
          <p:spPr bwMode="auto">
            <a:xfrm>
              <a:off x="4063" y="2112"/>
              <a:ext cx="351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190" name="Line 6"/>
            <p:cNvSpPr>
              <a:spLocks noChangeShapeType="1"/>
            </p:cNvSpPr>
            <p:nvPr/>
          </p:nvSpPr>
          <p:spPr bwMode="auto">
            <a:xfrm>
              <a:off x="1003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Line 7"/>
            <p:cNvSpPr>
              <a:spLocks noChangeShapeType="1"/>
            </p:cNvSpPr>
            <p:nvPr/>
          </p:nvSpPr>
          <p:spPr bwMode="auto">
            <a:xfrm>
              <a:off x="3762" y="1968"/>
              <a:ext cx="5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Line 8"/>
            <p:cNvSpPr>
              <a:spLocks noChangeShapeType="1"/>
            </p:cNvSpPr>
            <p:nvPr/>
          </p:nvSpPr>
          <p:spPr bwMode="auto">
            <a:xfrm>
              <a:off x="3260" y="1968"/>
              <a:ext cx="5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Line 9"/>
            <p:cNvSpPr>
              <a:spLocks noChangeShapeType="1"/>
            </p:cNvSpPr>
            <p:nvPr/>
          </p:nvSpPr>
          <p:spPr bwMode="auto">
            <a:xfrm>
              <a:off x="2257" y="1968"/>
              <a:ext cx="52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Line 10"/>
            <p:cNvSpPr>
              <a:spLocks noChangeShapeType="1"/>
            </p:cNvSpPr>
            <p:nvPr/>
          </p:nvSpPr>
          <p:spPr bwMode="auto">
            <a:xfrm>
              <a:off x="1756" y="1968"/>
              <a:ext cx="5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Line 11"/>
            <p:cNvSpPr>
              <a:spLocks noChangeShapeType="1"/>
            </p:cNvSpPr>
            <p:nvPr/>
          </p:nvSpPr>
          <p:spPr bwMode="auto">
            <a:xfrm>
              <a:off x="1200" y="1968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Line 12"/>
            <p:cNvSpPr>
              <a:spLocks noChangeShapeType="1"/>
            </p:cNvSpPr>
            <p:nvPr/>
          </p:nvSpPr>
          <p:spPr bwMode="auto">
            <a:xfrm>
              <a:off x="2759" y="1968"/>
              <a:ext cx="50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Oval 13"/>
            <p:cNvSpPr>
              <a:spLocks noChangeArrowheads="1"/>
            </p:cNvSpPr>
            <p:nvPr/>
          </p:nvSpPr>
          <p:spPr bwMode="auto">
            <a:xfrm>
              <a:off x="1505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198" name="Oval 14"/>
            <p:cNvSpPr>
              <a:spLocks noChangeArrowheads="1"/>
            </p:cNvSpPr>
            <p:nvPr/>
          </p:nvSpPr>
          <p:spPr bwMode="auto">
            <a:xfrm>
              <a:off x="1956" y="1920"/>
              <a:ext cx="101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199" name="Oval 15"/>
            <p:cNvSpPr>
              <a:spLocks noChangeArrowheads="1"/>
            </p:cNvSpPr>
            <p:nvPr/>
          </p:nvSpPr>
          <p:spPr bwMode="auto">
            <a:xfrm>
              <a:off x="2408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200" name="Oval 16"/>
            <p:cNvSpPr>
              <a:spLocks noChangeArrowheads="1"/>
            </p:cNvSpPr>
            <p:nvPr/>
          </p:nvSpPr>
          <p:spPr bwMode="auto">
            <a:xfrm>
              <a:off x="3311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201" name="Oval 17"/>
            <p:cNvSpPr>
              <a:spLocks noChangeArrowheads="1"/>
            </p:cNvSpPr>
            <p:nvPr/>
          </p:nvSpPr>
          <p:spPr bwMode="auto">
            <a:xfrm>
              <a:off x="3762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202" name="Oval 18"/>
            <p:cNvSpPr>
              <a:spLocks noChangeArrowheads="1"/>
            </p:cNvSpPr>
            <p:nvPr/>
          </p:nvSpPr>
          <p:spPr bwMode="auto">
            <a:xfrm>
              <a:off x="2859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203" name="Line 19"/>
            <p:cNvSpPr>
              <a:spLocks noChangeShapeType="1"/>
            </p:cNvSpPr>
            <p:nvPr/>
          </p:nvSpPr>
          <p:spPr bwMode="auto">
            <a:xfrm>
              <a:off x="752" y="1968"/>
              <a:ext cx="5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Oval 20"/>
            <p:cNvSpPr>
              <a:spLocks noChangeArrowheads="1"/>
            </p:cNvSpPr>
            <p:nvPr/>
          </p:nvSpPr>
          <p:spPr bwMode="auto">
            <a:xfrm>
              <a:off x="1053" y="1920"/>
              <a:ext cx="101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205" name="Text Box 21"/>
            <p:cNvSpPr txBox="1">
              <a:spLocks noChangeArrowheads="1"/>
            </p:cNvSpPr>
            <p:nvPr/>
          </p:nvSpPr>
          <p:spPr bwMode="auto">
            <a:xfrm>
              <a:off x="3210" y="2112"/>
              <a:ext cx="301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206" name="Text Box 22"/>
            <p:cNvSpPr txBox="1">
              <a:spLocks noChangeArrowheads="1"/>
            </p:cNvSpPr>
            <p:nvPr/>
          </p:nvSpPr>
          <p:spPr bwMode="auto">
            <a:xfrm>
              <a:off x="2809" y="2112"/>
              <a:ext cx="251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207" name="Text Box 23"/>
            <p:cNvSpPr txBox="1">
              <a:spLocks noChangeArrowheads="1"/>
            </p:cNvSpPr>
            <p:nvPr/>
          </p:nvSpPr>
          <p:spPr bwMode="auto">
            <a:xfrm>
              <a:off x="2307" y="2112"/>
              <a:ext cx="301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6208" name="Text Box 24"/>
            <p:cNvSpPr txBox="1">
              <a:spLocks noChangeArrowheads="1"/>
            </p:cNvSpPr>
            <p:nvPr/>
          </p:nvSpPr>
          <p:spPr bwMode="auto">
            <a:xfrm>
              <a:off x="1806" y="2112"/>
              <a:ext cx="351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6209" name="Text Box 25"/>
            <p:cNvSpPr txBox="1">
              <a:spLocks noChangeArrowheads="1"/>
            </p:cNvSpPr>
            <p:nvPr/>
          </p:nvSpPr>
          <p:spPr bwMode="auto">
            <a:xfrm>
              <a:off x="1404" y="2112"/>
              <a:ext cx="35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6210" name="Text Box 26"/>
            <p:cNvSpPr txBox="1">
              <a:spLocks noChangeArrowheads="1"/>
            </p:cNvSpPr>
            <p:nvPr/>
          </p:nvSpPr>
          <p:spPr bwMode="auto">
            <a:xfrm>
              <a:off x="953" y="2112"/>
              <a:ext cx="351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6211" name="Text Box 27"/>
            <p:cNvSpPr txBox="1">
              <a:spLocks noChangeArrowheads="1"/>
            </p:cNvSpPr>
            <p:nvPr/>
          </p:nvSpPr>
          <p:spPr bwMode="auto">
            <a:xfrm>
              <a:off x="552" y="2112"/>
              <a:ext cx="351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6212" name="Rectangle 28"/>
            <p:cNvSpPr>
              <a:spLocks noChangeArrowheads="1"/>
            </p:cNvSpPr>
            <p:nvPr/>
          </p:nvSpPr>
          <p:spPr bwMode="auto">
            <a:xfrm>
              <a:off x="4264" y="1968"/>
              <a:ext cx="1153" cy="96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213" name="Text Box 29"/>
            <p:cNvSpPr txBox="1">
              <a:spLocks noChangeArrowheads="1"/>
            </p:cNvSpPr>
            <p:nvPr/>
          </p:nvSpPr>
          <p:spPr bwMode="auto">
            <a:xfrm>
              <a:off x="4565" y="2112"/>
              <a:ext cx="401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214" name="Line 30"/>
            <p:cNvSpPr>
              <a:spLocks noChangeShapeType="1"/>
            </p:cNvSpPr>
            <p:nvPr/>
          </p:nvSpPr>
          <p:spPr bwMode="auto">
            <a:xfrm>
              <a:off x="4665" y="1968"/>
              <a:ext cx="100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Line 31"/>
            <p:cNvSpPr>
              <a:spLocks noChangeShapeType="1"/>
            </p:cNvSpPr>
            <p:nvPr/>
          </p:nvSpPr>
          <p:spPr bwMode="auto">
            <a:xfrm flipH="1">
              <a:off x="0" y="1968"/>
              <a:ext cx="7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Oval 32"/>
            <p:cNvSpPr>
              <a:spLocks noChangeArrowheads="1"/>
            </p:cNvSpPr>
            <p:nvPr/>
          </p:nvSpPr>
          <p:spPr bwMode="auto">
            <a:xfrm>
              <a:off x="602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217" name="Line 33"/>
            <p:cNvSpPr>
              <a:spLocks noChangeShapeType="1"/>
            </p:cNvSpPr>
            <p:nvPr/>
          </p:nvSpPr>
          <p:spPr bwMode="auto">
            <a:xfrm flipH="1">
              <a:off x="4264" y="1968"/>
              <a:ext cx="40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Oval 34"/>
            <p:cNvSpPr>
              <a:spLocks noChangeArrowheads="1"/>
            </p:cNvSpPr>
            <p:nvPr/>
          </p:nvSpPr>
          <p:spPr bwMode="auto">
            <a:xfrm>
              <a:off x="4213" y="1920"/>
              <a:ext cx="101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219" name="Oval 35"/>
            <p:cNvSpPr>
              <a:spLocks noChangeArrowheads="1"/>
            </p:cNvSpPr>
            <p:nvPr/>
          </p:nvSpPr>
          <p:spPr bwMode="auto">
            <a:xfrm>
              <a:off x="4656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220" name="Line 36"/>
            <p:cNvSpPr>
              <a:spLocks noChangeShapeType="1"/>
            </p:cNvSpPr>
            <p:nvPr/>
          </p:nvSpPr>
          <p:spPr bwMode="auto">
            <a:xfrm flipH="1">
              <a:off x="4848" y="1392"/>
              <a:ext cx="816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933" name="Rectangle 37"/>
          <p:cNvSpPr>
            <a:spLocks noChangeArrowheads="1"/>
          </p:cNvSpPr>
          <p:nvPr/>
        </p:nvSpPr>
        <p:spPr bwMode="auto">
          <a:xfrm>
            <a:off x="2514600" y="228600"/>
            <a:ext cx="5257800" cy="6461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  <a:latin typeface="Arial" charset="0"/>
              </a:rPr>
              <a:t>Khâu từ phải sang trái.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457200" y="3200400"/>
            <a:ext cx="8534400" cy="5105400"/>
            <a:chOff x="0" y="720"/>
            <a:chExt cx="5760" cy="3458"/>
          </a:xfrm>
        </p:grpSpPr>
        <p:sp>
          <p:nvSpPr>
            <p:cNvPr id="6149" name="Rectangle 39"/>
            <p:cNvSpPr>
              <a:spLocks noChangeArrowheads="1"/>
            </p:cNvSpPr>
            <p:nvPr/>
          </p:nvSpPr>
          <p:spPr bwMode="auto">
            <a:xfrm>
              <a:off x="0" y="1008"/>
              <a:ext cx="530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 b="0">
                <a:solidFill>
                  <a:srgbClr val="3399FF"/>
                </a:solidFill>
                <a:latin typeface="Arial" charset="0"/>
              </a:endParaRPr>
            </a:p>
          </p:txBody>
        </p:sp>
        <p:sp>
          <p:nvSpPr>
            <p:cNvPr id="6150" name="Text Box 40"/>
            <p:cNvSpPr txBox="1">
              <a:spLocks noChangeArrowheads="1"/>
            </p:cNvSpPr>
            <p:nvPr/>
          </p:nvSpPr>
          <p:spPr bwMode="auto">
            <a:xfrm>
              <a:off x="3549" y="2112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6151" name="Line 41"/>
            <p:cNvSpPr>
              <a:spLocks noChangeShapeType="1"/>
            </p:cNvSpPr>
            <p:nvPr/>
          </p:nvSpPr>
          <p:spPr bwMode="auto">
            <a:xfrm>
              <a:off x="992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42"/>
            <p:cNvSpPr>
              <a:spLocks noChangeShapeType="1"/>
            </p:cNvSpPr>
            <p:nvPr/>
          </p:nvSpPr>
          <p:spPr bwMode="auto">
            <a:xfrm>
              <a:off x="3205" y="1968"/>
              <a:ext cx="4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43"/>
            <p:cNvSpPr>
              <a:spLocks noChangeShapeType="1"/>
            </p:cNvSpPr>
            <p:nvPr/>
          </p:nvSpPr>
          <p:spPr bwMode="auto">
            <a:xfrm>
              <a:off x="2160" y="1968"/>
              <a:ext cx="57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44"/>
            <p:cNvSpPr>
              <a:spLocks noChangeShapeType="1"/>
            </p:cNvSpPr>
            <p:nvPr/>
          </p:nvSpPr>
          <p:spPr bwMode="auto">
            <a:xfrm>
              <a:off x="1729" y="1968"/>
              <a:ext cx="52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45"/>
            <p:cNvSpPr>
              <a:spLocks noChangeShapeType="1"/>
            </p:cNvSpPr>
            <p:nvPr/>
          </p:nvSpPr>
          <p:spPr bwMode="auto">
            <a:xfrm>
              <a:off x="1200" y="1968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46"/>
            <p:cNvSpPr>
              <a:spLocks noChangeShapeType="1"/>
            </p:cNvSpPr>
            <p:nvPr/>
          </p:nvSpPr>
          <p:spPr bwMode="auto">
            <a:xfrm>
              <a:off x="2714" y="1968"/>
              <a:ext cx="5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Oval 47"/>
            <p:cNvSpPr>
              <a:spLocks noChangeArrowheads="1"/>
            </p:cNvSpPr>
            <p:nvPr/>
          </p:nvSpPr>
          <p:spPr bwMode="auto">
            <a:xfrm>
              <a:off x="1485" y="1920"/>
              <a:ext cx="97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158" name="Oval 48"/>
            <p:cNvSpPr>
              <a:spLocks noChangeArrowheads="1"/>
            </p:cNvSpPr>
            <p:nvPr/>
          </p:nvSpPr>
          <p:spPr bwMode="auto">
            <a:xfrm>
              <a:off x="1926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159" name="Oval 49"/>
            <p:cNvSpPr>
              <a:spLocks noChangeArrowheads="1"/>
            </p:cNvSpPr>
            <p:nvPr/>
          </p:nvSpPr>
          <p:spPr bwMode="auto">
            <a:xfrm>
              <a:off x="2369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160" name="Oval 50"/>
            <p:cNvSpPr>
              <a:spLocks noChangeArrowheads="1"/>
            </p:cNvSpPr>
            <p:nvPr/>
          </p:nvSpPr>
          <p:spPr bwMode="auto">
            <a:xfrm>
              <a:off x="3254" y="1920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161" name="Oval 51"/>
            <p:cNvSpPr>
              <a:spLocks noChangeArrowheads="1"/>
            </p:cNvSpPr>
            <p:nvPr/>
          </p:nvSpPr>
          <p:spPr bwMode="auto">
            <a:xfrm>
              <a:off x="3697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162" name="Oval 52"/>
            <p:cNvSpPr>
              <a:spLocks noChangeArrowheads="1"/>
            </p:cNvSpPr>
            <p:nvPr/>
          </p:nvSpPr>
          <p:spPr bwMode="auto">
            <a:xfrm>
              <a:off x="2812" y="1920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163" name="Line 53"/>
            <p:cNvSpPr>
              <a:spLocks noChangeShapeType="1"/>
            </p:cNvSpPr>
            <p:nvPr/>
          </p:nvSpPr>
          <p:spPr bwMode="auto">
            <a:xfrm>
              <a:off x="720" y="1968"/>
              <a:ext cx="51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Oval 54"/>
            <p:cNvSpPr>
              <a:spLocks noChangeArrowheads="1"/>
            </p:cNvSpPr>
            <p:nvPr/>
          </p:nvSpPr>
          <p:spPr bwMode="auto">
            <a:xfrm>
              <a:off x="1042" y="1920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165" name="Text Box 55"/>
            <p:cNvSpPr txBox="1">
              <a:spLocks noChangeArrowheads="1"/>
            </p:cNvSpPr>
            <p:nvPr/>
          </p:nvSpPr>
          <p:spPr bwMode="auto">
            <a:xfrm>
              <a:off x="3157" y="2112"/>
              <a:ext cx="2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6166" name="Text Box 56"/>
            <p:cNvSpPr txBox="1">
              <a:spLocks noChangeArrowheads="1"/>
            </p:cNvSpPr>
            <p:nvPr/>
          </p:nvSpPr>
          <p:spPr bwMode="auto">
            <a:xfrm>
              <a:off x="2763" y="2112"/>
              <a:ext cx="2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6167" name="Text Box 57"/>
            <p:cNvSpPr txBox="1">
              <a:spLocks noChangeArrowheads="1"/>
            </p:cNvSpPr>
            <p:nvPr/>
          </p:nvSpPr>
          <p:spPr bwMode="auto">
            <a:xfrm>
              <a:off x="2271" y="2112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6168" name="Text Box 58"/>
            <p:cNvSpPr txBox="1">
              <a:spLocks noChangeArrowheads="1"/>
            </p:cNvSpPr>
            <p:nvPr/>
          </p:nvSpPr>
          <p:spPr bwMode="auto">
            <a:xfrm>
              <a:off x="1778" y="2112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6169" name="Text Box 59"/>
            <p:cNvSpPr txBox="1">
              <a:spLocks noChangeArrowheads="1"/>
            </p:cNvSpPr>
            <p:nvPr/>
          </p:nvSpPr>
          <p:spPr bwMode="auto">
            <a:xfrm>
              <a:off x="1385" y="2112"/>
              <a:ext cx="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6170" name="Text Box 60"/>
            <p:cNvSpPr txBox="1">
              <a:spLocks noChangeArrowheads="1"/>
            </p:cNvSpPr>
            <p:nvPr/>
          </p:nvSpPr>
          <p:spPr bwMode="auto">
            <a:xfrm>
              <a:off x="942" y="2112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6171" name="Text Box 61"/>
            <p:cNvSpPr txBox="1">
              <a:spLocks noChangeArrowheads="1"/>
            </p:cNvSpPr>
            <p:nvPr/>
          </p:nvSpPr>
          <p:spPr bwMode="auto">
            <a:xfrm>
              <a:off x="548" y="2112"/>
              <a:ext cx="3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10</a:t>
              </a:r>
            </a:p>
          </p:txBody>
        </p:sp>
        <p:grpSp>
          <p:nvGrpSpPr>
            <p:cNvPr id="6172" name="Group 62"/>
            <p:cNvGrpSpPr>
              <a:grpSpLocks/>
            </p:cNvGrpSpPr>
            <p:nvPr/>
          </p:nvGrpSpPr>
          <p:grpSpPr bwMode="auto">
            <a:xfrm rot="-6486149">
              <a:off x="3195" y="1295"/>
              <a:ext cx="1778" cy="627"/>
              <a:chOff x="2495" y="2329"/>
              <a:chExt cx="1778" cy="612"/>
            </a:xfrm>
          </p:grpSpPr>
          <p:sp>
            <p:nvSpPr>
              <p:cNvPr id="6185" name="AutoShape 63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600">
                  <a:latin typeface="Arial" charset="0"/>
                </a:endParaRPr>
              </a:p>
            </p:txBody>
          </p:sp>
          <p:sp>
            <p:nvSpPr>
              <p:cNvPr id="6186" name="Oval 64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600">
                  <a:latin typeface="Arial" charset="0"/>
                </a:endParaRPr>
              </a:p>
            </p:txBody>
          </p:sp>
        </p:grpSp>
        <p:sp>
          <p:nvSpPr>
            <p:cNvPr id="6173" name="Rectangle 65"/>
            <p:cNvSpPr>
              <a:spLocks noChangeArrowheads="1"/>
            </p:cNvSpPr>
            <p:nvPr/>
          </p:nvSpPr>
          <p:spPr bwMode="auto">
            <a:xfrm>
              <a:off x="4081" y="1968"/>
              <a:ext cx="1131" cy="96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174" name="Text Box 66"/>
            <p:cNvSpPr txBox="1">
              <a:spLocks noChangeArrowheads="1"/>
            </p:cNvSpPr>
            <p:nvPr/>
          </p:nvSpPr>
          <p:spPr bwMode="auto">
            <a:xfrm>
              <a:off x="4480" y="2112"/>
              <a:ext cx="39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175" name="Line 67"/>
            <p:cNvSpPr>
              <a:spLocks noChangeShapeType="1"/>
            </p:cNvSpPr>
            <p:nvPr/>
          </p:nvSpPr>
          <p:spPr bwMode="auto">
            <a:xfrm>
              <a:off x="4623" y="1968"/>
              <a:ext cx="69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Line 68"/>
            <p:cNvSpPr>
              <a:spLocks noChangeShapeType="1"/>
            </p:cNvSpPr>
            <p:nvPr/>
          </p:nvSpPr>
          <p:spPr bwMode="auto">
            <a:xfrm flipH="1">
              <a:off x="9" y="1968"/>
              <a:ext cx="7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Oval 69"/>
            <p:cNvSpPr>
              <a:spLocks noChangeArrowheads="1"/>
            </p:cNvSpPr>
            <p:nvPr/>
          </p:nvSpPr>
          <p:spPr bwMode="auto">
            <a:xfrm>
              <a:off x="598" y="1920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178" name="Line 70"/>
            <p:cNvSpPr>
              <a:spLocks noChangeShapeType="1"/>
            </p:cNvSpPr>
            <p:nvPr/>
          </p:nvSpPr>
          <p:spPr bwMode="auto">
            <a:xfrm flipH="1">
              <a:off x="4189" y="1968"/>
              <a:ext cx="3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Oval 71"/>
            <p:cNvSpPr>
              <a:spLocks noChangeArrowheads="1"/>
            </p:cNvSpPr>
            <p:nvPr/>
          </p:nvSpPr>
          <p:spPr bwMode="auto">
            <a:xfrm>
              <a:off x="4141" y="1920"/>
              <a:ext cx="97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180" name="Oval 72"/>
            <p:cNvSpPr>
              <a:spLocks noChangeArrowheads="1"/>
            </p:cNvSpPr>
            <p:nvPr/>
          </p:nvSpPr>
          <p:spPr bwMode="auto">
            <a:xfrm>
              <a:off x="4534" y="1920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6181" name="Text Box 73"/>
            <p:cNvSpPr txBox="1">
              <a:spLocks noChangeArrowheads="1"/>
            </p:cNvSpPr>
            <p:nvPr/>
          </p:nvSpPr>
          <p:spPr bwMode="auto">
            <a:xfrm>
              <a:off x="4033" y="2112"/>
              <a:ext cx="3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6182" name="Freeform 74"/>
            <p:cNvSpPr>
              <a:spLocks/>
            </p:cNvSpPr>
            <p:nvPr/>
          </p:nvSpPr>
          <p:spPr bwMode="auto">
            <a:xfrm>
              <a:off x="5262" y="3024"/>
              <a:ext cx="477" cy="1056"/>
            </a:xfrm>
            <a:custGeom>
              <a:avLst/>
              <a:gdLst>
                <a:gd name="T0" fmla="*/ 2 w 1192"/>
                <a:gd name="T1" fmla="*/ 0 h 1104"/>
                <a:gd name="T2" fmla="*/ 4 w 1192"/>
                <a:gd name="T3" fmla="*/ 241 h 1104"/>
                <a:gd name="T4" fmla="*/ 26 w 1192"/>
                <a:gd name="T5" fmla="*/ 442 h 1104"/>
                <a:gd name="T6" fmla="*/ 30 w 1192"/>
                <a:gd name="T7" fmla="*/ 803 h 1104"/>
                <a:gd name="T8" fmla="*/ 26 w 1192"/>
                <a:gd name="T9" fmla="*/ 92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2"/>
                <a:gd name="T16" fmla="*/ 0 h 1104"/>
                <a:gd name="T17" fmla="*/ 1192 w 1192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2" h="1104">
                  <a:moveTo>
                    <a:pt x="64" y="0"/>
                  </a:moveTo>
                  <a:cubicBezTo>
                    <a:pt x="32" y="100"/>
                    <a:pt x="0" y="200"/>
                    <a:pt x="160" y="288"/>
                  </a:cubicBezTo>
                  <a:cubicBezTo>
                    <a:pt x="320" y="376"/>
                    <a:pt x="856" y="416"/>
                    <a:pt x="1024" y="528"/>
                  </a:cubicBezTo>
                  <a:cubicBezTo>
                    <a:pt x="1192" y="640"/>
                    <a:pt x="1168" y="864"/>
                    <a:pt x="1168" y="960"/>
                  </a:cubicBezTo>
                  <a:cubicBezTo>
                    <a:pt x="1168" y="1056"/>
                    <a:pt x="1096" y="1080"/>
                    <a:pt x="1024" y="1104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Freeform 75"/>
            <p:cNvSpPr>
              <a:spLocks/>
            </p:cNvSpPr>
            <p:nvPr/>
          </p:nvSpPr>
          <p:spPr bwMode="auto">
            <a:xfrm>
              <a:off x="5620" y="4080"/>
              <a:ext cx="140" cy="98"/>
            </a:xfrm>
            <a:custGeom>
              <a:avLst/>
              <a:gdLst>
                <a:gd name="T0" fmla="*/ 56 w 132"/>
                <a:gd name="T1" fmla="*/ 47 h 98"/>
                <a:gd name="T2" fmla="*/ 40 w 132"/>
                <a:gd name="T3" fmla="*/ 9 h 98"/>
                <a:gd name="T4" fmla="*/ 88 w 132"/>
                <a:gd name="T5" fmla="*/ 22 h 98"/>
                <a:gd name="T6" fmla="*/ 72 w 132"/>
                <a:gd name="T7" fmla="*/ 73 h 98"/>
                <a:gd name="T8" fmla="*/ 23 w 132"/>
                <a:gd name="T9" fmla="*/ 60 h 98"/>
                <a:gd name="T10" fmla="*/ 88 w 132"/>
                <a:gd name="T11" fmla="*/ 9 h 98"/>
                <a:gd name="T12" fmla="*/ 137 w 132"/>
                <a:gd name="T13" fmla="*/ 98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98"/>
                <a:gd name="T23" fmla="*/ 132 w 132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98">
                  <a:moveTo>
                    <a:pt x="44" y="47"/>
                  </a:moveTo>
                  <a:cubicBezTo>
                    <a:pt x="40" y="34"/>
                    <a:pt x="22" y="18"/>
                    <a:pt x="32" y="9"/>
                  </a:cubicBezTo>
                  <a:cubicBezTo>
                    <a:pt x="42" y="0"/>
                    <a:pt x="65" y="10"/>
                    <a:pt x="70" y="22"/>
                  </a:cubicBezTo>
                  <a:cubicBezTo>
                    <a:pt x="76" y="38"/>
                    <a:pt x="61" y="56"/>
                    <a:pt x="57" y="73"/>
                  </a:cubicBezTo>
                  <a:cubicBezTo>
                    <a:pt x="44" y="69"/>
                    <a:pt x="25" y="72"/>
                    <a:pt x="19" y="60"/>
                  </a:cubicBezTo>
                  <a:cubicBezTo>
                    <a:pt x="0" y="22"/>
                    <a:pt x="55" y="14"/>
                    <a:pt x="70" y="9"/>
                  </a:cubicBezTo>
                  <a:cubicBezTo>
                    <a:pt x="132" y="30"/>
                    <a:pt x="108" y="9"/>
                    <a:pt x="108" y="98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76"/>
            <p:cNvSpPr>
              <a:spLocks noChangeShapeType="1"/>
            </p:cNvSpPr>
            <p:nvPr/>
          </p:nvSpPr>
          <p:spPr bwMode="auto">
            <a:xfrm>
              <a:off x="3697" y="1968"/>
              <a:ext cx="4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905000" y="381000"/>
            <a:ext cx="472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600" b="0">
              <a:latin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90600" y="1447800"/>
            <a:ext cx="6781800" cy="2590800"/>
            <a:chOff x="192" y="1008"/>
            <a:chExt cx="5424" cy="2016"/>
          </a:xfrm>
        </p:grpSpPr>
        <p:sp>
          <p:nvSpPr>
            <p:cNvPr id="7221" name="Rectangle 4"/>
            <p:cNvSpPr>
              <a:spLocks noChangeArrowheads="1"/>
            </p:cNvSpPr>
            <p:nvPr/>
          </p:nvSpPr>
          <p:spPr bwMode="auto">
            <a:xfrm>
              <a:off x="192" y="1008"/>
              <a:ext cx="542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 b="0">
                <a:solidFill>
                  <a:srgbClr val="3399FF"/>
                </a:solidFill>
                <a:latin typeface="Arial" charset="0"/>
              </a:endParaRPr>
            </a:p>
          </p:txBody>
        </p:sp>
        <p:sp>
          <p:nvSpPr>
            <p:cNvPr id="7222" name="Line 5"/>
            <p:cNvSpPr>
              <a:spLocks noChangeShapeType="1"/>
            </p:cNvSpPr>
            <p:nvPr/>
          </p:nvSpPr>
          <p:spPr bwMode="auto">
            <a:xfrm>
              <a:off x="1152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Line 6"/>
            <p:cNvSpPr>
              <a:spLocks noChangeShapeType="1"/>
            </p:cNvSpPr>
            <p:nvPr/>
          </p:nvSpPr>
          <p:spPr bwMode="auto">
            <a:xfrm>
              <a:off x="235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Line 7"/>
            <p:cNvSpPr>
              <a:spLocks noChangeShapeType="1"/>
            </p:cNvSpPr>
            <p:nvPr/>
          </p:nvSpPr>
          <p:spPr bwMode="auto">
            <a:xfrm>
              <a:off x="187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Line 8"/>
            <p:cNvSpPr>
              <a:spLocks noChangeShapeType="1"/>
            </p:cNvSpPr>
            <p:nvPr/>
          </p:nvSpPr>
          <p:spPr bwMode="auto">
            <a:xfrm>
              <a:off x="139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6" name="Line 9"/>
            <p:cNvSpPr>
              <a:spLocks noChangeShapeType="1"/>
            </p:cNvSpPr>
            <p:nvPr/>
          </p:nvSpPr>
          <p:spPr bwMode="auto">
            <a:xfrm>
              <a:off x="2832" y="1968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7" name="Oval 10"/>
            <p:cNvSpPr>
              <a:spLocks noChangeArrowheads="1"/>
            </p:cNvSpPr>
            <p:nvPr/>
          </p:nvSpPr>
          <p:spPr bwMode="auto">
            <a:xfrm>
              <a:off x="168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28" name="Oval 11"/>
            <p:cNvSpPr>
              <a:spLocks noChangeArrowheads="1"/>
            </p:cNvSpPr>
            <p:nvPr/>
          </p:nvSpPr>
          <p:spPr bwMode="auto">
            <a:xfrm>
              <a:off x="20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29" name="Oval 12"/>
            <p:cNvSpPr>
              <a:spLocks noChangeArrowheads="1"/>
            </p:cNvSpPr>
            <p:nvPr/>
          </p:nvSpPr>
          <p:spPr bwMode="auto">
            <a:xfrm>
              <a:off x="244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30" name="Oval 13"/>
            <p:cNvSpPr>
              <a:spLocks noChangeArrowheads="1"/>
            </p:cNvSpPr>
            <p:nvPr/>
          </p:nvSpPr>
          <p:spPr bwMode="auto">
            <a:xfrm>
              <a:off x="2832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31" name="Line 14"/>
            <p:cNvSpPr>
              <a:spLocks noChangeShapeType="1"/>
            </p:cNvSpPr>
            <p:nvPr/>
          </p:nvSpPr>
          <p:spPr bwMode="auto">
            <a:xfrm>
              <a:off x="91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32" name="Oval 15"/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33" name="Text Box 16"/>
            <p:cNvSpPr txBox="1">
              <a:spLocks noChangeArrowheads="1"/>
            </p:cNvSpPr>
            <p:nvPr/>
          </p:nvSpPr>
          <p:spPr bwMode="auto">
            <a:xfrm>
              <a:off x="2784" y="2112"/>
              <a:ext cx="240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7234" name="Text Box 17"/>
            <p:cNvSpPr txBox="1">
              <a:spLocks noChangeArrowheads="1"/>
            </p:cNvSpPr>
            <p:nvPr/>
          </p:nvSpPr>
          <p:spPr bwMode="auto">
            <a:xfrm>
              <a:off x="2400" y="2112"/>
              <a:ext cx="288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7235" name="Text Box 18"/>
            <p:cNvSpPr txBox="1">
              <a:spLocks noChangeArrowheads="1"/>
            </p:cNvSpPr>
            <p:nvPr/>
          </p:nvSpPr>
          <p:spPr bwMode="auto">
            <a:xfrm>
              <a:off x="1920" y="2112"/>
              <a:ext cx="33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7236" name="Text Box 19"/>
            <p:cNvSpPr txBox="1">
              <a:spLocks noChangeArrowheads="1"/>
            </p:cNvSpPr>
            <p:nvPr/>
          </p:nvSpPr>
          <p:spPr bwMode="auto">
            <a:xfrm>
              <a:off x="1536" y="2112"/>
              <a:ext cx="33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7237" name="Text Box 20"/>
            <p:cNvSpPr txBox="1">
              <a:spLocks noChangeArrowheads="1"/>
            </p:cNvSpPr>
            <p:nvPr/>
          </p:nvSpPr>
          <p:spPr bwMode="auto">
            <a:xfrm>
              <a:off x="1104" y="2112"/>
              <a:ext cx="33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7238" name="Text Box 21"/>
            <p:cNvSpPr txBox="1">
              <a:spLocks noChangeArrowheads="1"/>
            </p:cNvSpPr>
            <p:nvPr/>
          </p:nvSpPr>
          <p:spPr bwMode="auto">
            <a:xfrm>
              <a:off x="720" y="2112"/>
              <a:ext cx="335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7239" name="Rectangle 22"/>
            <p:cNvSpPr>
              <a:spLocks noChangeArrowheads="1"/>
            </p:cNvSpPr>
            <p:nvPr/>
          </p:nvSpPr>
          <p:spPr bwMode="auto">
            <a:xfrm>
              <a:off x="3312" y="1920"/>
              <a:ext cx="1152" cy="100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40" name="Line 23"/>
            <p:cNvSpPr>
              <a:spLocks noChangeShapeType="1"/>
            </p:cNvSpPr>
            <p:nvPr/>
          </p:nvSpPr>
          <p:spPr bwMode="auto">
            <a:xfrm flipH="1">
              <a:off x="192" y="1968"/>
              <a:ext cx="7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1" name="Oval 24"/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42" name="Text Box 25"/>
            <p:cNvSpPr txBox="1">
              <a:spLocks noChangeArrowheads="1"/>
            </p:cNvSpPr>
            <p:nvPr/>
          </p:nvSpPr>
          <p:spPr bwMode="auto">
            <a:xfrm>
              <a:off x="4321" y="2112"/>
              <a:ext cx="383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243" name="Line 26"/>
            <p:cNvSpPr>
              <a:spLocks noChangeShapeType="1"/>
            </p:cNvSpPr>
            <p:nvPr/>
          </p:nvSpPr>
          <p:spPr bwMode="auto">
            <a:xfrm>
              <a:off x="3744" y="1968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4" name="Line 27"/>
            <p:cNvSpPr>
              <a:spLocks noChangeShapeType="1"/>
            </p:cNvSpPr>
            <p:nvPr/>
          </p:nvSpPr>
          <p:spPr bwMode="auto">
            <a:xfrm>
              <a:off x="3264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5" name="Line 28"/>
            <p:cNvSpPr>
              <a:spLocks noChangeShapeType="1"/>
            </p:cNvSpPr>
            <p:nvPr/>
          </p:nvSpPr>
          <p:spPr bwMode="auto">
            <a:xfrm>
              <a:off x="4128" y="196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6" name="Oval 29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47" name="Oval 30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48" name="Oval 31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49" name="Oval 32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50" name="Line 33"/>
            <p:cNvSpPr>
              <a:spLocks noChangeShapeType="1"/>
            </p:cNvSpPr>
            <p:nvPr/>
          </p:nvSpPr>
          <p:spPr bwMode="auto">
            <a:xfrm>
              <a:off x="4416" y="1968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51" name="Group 34"/>
            <p:cNvGrpSpPr>
              <a:grpSpLocks/>
            </p:cNvGrpSpPr>
            <p:nvPr/>
          </p:nvGrpSpPr>
          <p:grpSpPr bwMode="auto">
            <a:xfrm rot="-8545514">
              <a:off x="3120" y="1440"/>
              <a:ext cx="1778" cy="612"/>
              <a:chOff x="2495" y="2329"/>
              <a:chExt cx="1778" cy="612"/>
            </a:xfrm>
          </p:grpSpPr>
          <p:sp>
            <p:nvSpPr>
              <p:cNvPr id="7266" name="AutoShape 35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600">
                  <a:latin typeface="Arial" charset="0"/>
                </a:endParaRPr>
              </a:p>
            </p:txBody>
          </p:sp>
          <p:sp>
            <p:nvSpPr>
              <p:cNvPr id="7267" name="Oval 36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600">
                  <a:latin typeface="Arial" charset="0"/>
                </a:endParaRPr>
              </a:p>
            </p:txBody>
          </p:sp>
        </p:grpSp>
        <p:sp>
          <p:nvSpPr>
            <p:cNvPr id="7252" name="Rectangle 37"/>
            <p:cNvSpPr>
              <a:spLocks noChangeArrowheads="1"/>
            </p:cNvSpPr>
            <p:nvPr/>
          </p:nvSpPr>
          <p:spPr bwMode="auto">
            <a:xfrm>
              <a:off x="3216" y="1920"/>
              <a:ext cx="1200" cy="100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53" name="Oval 38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54" name="Oval 39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55" name="Oval 40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56" name="Line 41"/>
            <p:cNvSpPr>
              <a:spLocks noChangeShapeType="1"/>
            </p:cNvSpPr>
            <p:nvPr/>
          </p:nvSpPr>
          <p:spPr bwMode="auto">
            <a:xfrm>
              <a:off x="3216" y="1968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57" name="Oval 42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58" name="Oval 43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59" name="Oval 44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60" name="Oval 45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61" name="Text Box 46"/>
            <p:cNvSpPr txBox="1">
              <a:spLocks noChangeArrowheads="1"/>
            </p:cNvSpPr>
            <p:nvPr/>
          </p:nvSpPr>
          <p:spPr bwMode="auto">
            <a:xfrm>
              <a:off x="3456" y="2112"/>
              <a:ext cx="33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7262" name="Text Box 47"/>
            <p:cNvSpPr txBox="1">
              <a:spLocks noChangeArrowheads="1"/>
            </p:cNvSpPr>
            <p:nvPr/>
          </p:nvSpPr>
          <p:spPr bwMode="auto">
            <a:xfrm>
              <a:off x="3839" y="2112"/>
              <a:ext cx="337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263" name="Text Box 48"/>
            <p:cNvSpPr txBox="1">
              <a:spLocks noChangeArrowheads="1"/>
            </p:cNvSpPr>
            <p:nvPr/>
          </p:nvSpPr>
          <p:spPr bwMode="auto">
            <a:xfrm>
              <a:off x="3072" y="2112"/>
              <a:ext cx="336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7264" name="Freeform 49"/>
            <p:cNvSpPr>
              <a:spLocks/>
            </p:cNvSpPr>
            <p:nvPr/>
          </p:nvSpPr>
          <p:spPr bwMode="auto">
            <a:xfrm>
              <a:off x="4032" y="1968"/>
              <a:ext cx="816" cy="816"/>
            </a:xfrm>
            <a:custGeom>
              <a:avLst/>
              <a:gdLst>
                <a:gd name="T0" fmla="*/ 0 w 816"/>
                <a:gd name="T1" fmla="*/ 0 h 768"/>
                <a:gd name="T2" fmla="*/ 528 w 816"/>
                <a:gd name="T3" fmla="*/ 979 h 768"/>
                <a:gd name="T4" fmla="*/ 816 w 816"/>
                <a:gd name="T5" fmla="*/ 0 h 768"/>
                <a:gd name="T6" fmla="*/ 0 60000 65536"/>
                <a:gd name="T7" fmla="*/ 0 60000 65536"/>
                <a:gd name="T8" fmla="*/ 0 60000 65536"/>
                <a:gd name="T9" fmla="*/ 0 w 816"/>
                <a:gd name="T10" fmla="*/ 0 h 768"/>
                <a:gd name="T11" fmla="*/ 816 w 816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768">
                  <a:moveTo>
                    <a:pt x="0" y="0"/>
                  </a:moveTo>
                  <a:cubicBezTo>
                    <a:pt x="196" y="384"/>
                    <a:pt x="392" y="768"/>
                    <a:pt x="528" y="768"/>
                  </a:cubicBezTo>
                  <a:cubicBezTo>
                    <a:pt x="664" y="768"/>
                    <a:pt x="740" y="384"/>
                    <a:pt x="816" y="0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65" name="Freeform 50"/>
            <p:cNvSpPr>
              <a:spLocks/>
            </p:cNvSpPr>
            <p:nvPr/>
          </p:nvSpPr>
          <p:spPr bwMode="auto">
            <a:xfrm>
              <a:off x="4896" y="1968"/>
              <a:ext cx="96" cy="384"/>
            </a:xfrm>
            <a:custGeom>
              <a:avLst/>
              <a:gdLst>
                <a:gd name="T0" fmla="*/ 0 w 48"/>
                <a:gd name="T1" fmla="*/ 0 h 240"/>
                <a:gd name="T2" fmla="*/ 768 w 48"/>
                <a:gd name="T3" fmla="*/ 1571 h 240"/>
                <a:gd name="T4" fmla="*/ 0 60000 65536"/>
                <a:gd name="T5" fmla="*/ 0 60000 65536"/>
                <a:gd name="T6" fmla="*/ 0 w 48"/>
                <a:gd name="T7" fmla="*/ 0 h 240"/>
                <a:gd name="T8" fmla="*/ 48 w 48"/>
                <a:gd name="T9" fmla="*/ 240 h 2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240">
                  <a:moveTo>
                    <a:pt x="0" y="0"/>
                  </a:moveTo>
                  <a:cubicBezTo>
                    <a:pt x="0" y="0"/>
                    <a:pt x="24" y="120"/>
                    <a:pt x="48" y="240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4068" name="AutoShape 52"/>
          <p:cNvSpPr>
            <a:spLocks noChangeArrowheads="1"/>
          </p:cNvSpPr>
          <p:nvPr/>
        </p:nvSpPr>
        <p:spPr bwMode="auto">
          <a:xfrm>
            <a:off x="533400" y="-533400"/>
            <a:ext cx="8077200" cy="16764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0000FF"/>
                </a:solidFill>
                <a:latin typeface="Arial" charset="0"/>
              </a:rPr>
              <a:t>Lùi lại, xuống kim tại điểm 1 và lên kim tại điểm 4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990600" y="3048000"/>
            <a:ext cx="6705600" cy="3657600"/>
            <a:chOff x="192" y="48"/>
            <a:chExt cx="5424" cy="2976"/>
          </a:xfrm>
        </p:grpSpPr>
        <p:sp>
          <p:nvSpPr>
            <p:cNvPr id="7174" name="Rectangle 54"/>
            <p:cNvSpPr>
              <a:spLocks noChangeArrowheads="1"/>
            </p:cNvSpPr>
            <p:nvPr/>
          </p:nvSpPr>
          <p:spPr bwMode="auto">
            <a:xfrm>
              <a:off x="192" y="1008"/>
              <a:ext cx="542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600" b="0">
                <a:solidFill>
                  <a:srgbClr val="3399FF"/>
                </a:solidFill>
                <a:latin typeface="Arial" charset="0"/>
              </a:endParaRPr>
            </a:p>
          </p:txBody>
        </p:sp>
        <p:sp>
          <p:nvSpPr>
            <p:cNvPr id="7175" name="Line 55"/>
            <p:cNvSpPr>
              <a:spLocks noChangeShapeType="1"/>
            </p:cNvSpPr>
            <p:nvPr/>
          </p:nvSpPr>
          <p:spPr bwMode="auto">
            <a:xfrm>
              <a:off x="1152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6" name="Line 56"/>
            <p:cNvSpPr>
              <a:spLocks noChangeShapeType="1"/>
            </p:cNvSpPr>
            <p:nvPr/>
          </p:nvSpPr>
          <p:spPr bwMode="auto">
            <a:xfrm>
              <a:off x="235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57"/>
            <p:cNvSpPr>
              <a:spLocks noChangeShapeType="1"/>
            </p:cNvSpPr>
            <p:nvPr/>
          </p:nvSpPr>
          <p:spPr bwMode="auto">
            <a:xfrm>
              <a:off x="187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58"/>
            <p:cNvSpPr>
              <a:spLocks noChangeShapeType="1"/>
            </p:cNvSpPr>
            <p:nvPr/>
          </p:nvSpPr>
          <p:spPr bwMode="auto">
            <a:xfrm>
              <a:off x="139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59"/>
            <p:cNvSpPr>
              <a:spLocks noChangeShapeType="1"/>
            </p:cNvSpPr>
            <p:nvPr/>
          </p:nvSpPr>
          <p:spPr bwMode="auto">
            <a:xfrm>
              <a:off x="2832" y="1968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Oval 60"/>
            <p:cNvSpPr>
              <a:spLocks noChangeArrowheads="1"/>
            </p:cNvSpPr>
            <p:nvPr/>
          </p:nvSpPr>
          <p:spPr bwMode="auto">
            <a:xfrm>
              <a:off x="168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181" name="Oval 61"/>
            <p:cNvSpPr>
              <a:spLocks noChangeArrowheads="1"/>
            </p:cNvSpPr>
            <p:nvPr/>
          </p:nvSpPr>
          <p:spPr bwMode="auto">
            <a:xfrm>
              <a:off x="20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182" name="Oval 62"/>
            <p:cNvSpPr>
              <a:spLocks noChangeArrowheads="1"/>
            </p:cNvSpPr>
            <p:nvPr/>
          </p:nvSpPr>
          <p:spPr bwMode="auto">
            <a:xfrm>
              <a:off x="244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183" name="Oval 63"/>
            <p:cNvSpPr>
              <a:spLocks noChangeArrowheads="1"/>
            </p:cNvSpPr>
            <p:nvPr/>
          </p:nvSpPr>
          <p:spPr bwMode="auto">
            <a:xfrm>
              <a:off x="2832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184" name="Line 64"/>
            <p:cNvSpPr>
              <a:spLocks noChangeShapeType="1"/>
            </p:cNvSpPr>
            <p:nvPr/>
          </p:nvSpPr>
          <p:spPr bwMode="auto">
            <a:xfrm>
              <a:off x="91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Oval 65"/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186" name="Text Box 66"/>
            <p:cNvSpPr txBox="1">
              <a:spLocks noChangeArrowheads="1"/>
            </p:cNvSpPr>
            <p:nvPr/>
          </p:nvSpPr>
          <p:spPr bwMode="auto">
            <a:xfrm>
              <a:off x="2785" y="2112"/>
              <a:ext cx="238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7187" name="Text Box 67"/>
            <p:cNvSpPr txBox="1">
              <a:spLocks noChangeArrowheads="1"/>
            </p:cNvSpPr>
            <p:nvPr/>
          </p:nvSpPr>
          <p:spPr bwMode="auto">
            <a:xfrm>
              <a:off x="2401" y="2112"/>
              <a:ext cx="287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7188" name="Text Box 68"/>
            <p:cNvSpPr txBox="1">
              <a:spLocks noChangeArrowheads="1"/>
            </p:cNvSpPr>
            <p:nvPr/>
          </p:nvSpPr>
          <p:spPr bwMode="auto">
            <a:xfrm>
              <a:off x="1920" y="2112"/>
              <a:ext cx="336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7189" name="Text Box 69"/>
            <p:cNvSpPr txBox="1">
              <a:spLocks noChangeArrowheads="1"/>
            </p:cNvSpPr>
            <p:nvPr/>
          </p:nvSpPr>
          <p:spPr bwMode="auto">
            <a:xfrm>
              <a:off x="1536" y="2112"/>
              <a:ext cx="336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7190" name="Text Box 70"/>
            <p:cNvSpPr txBox="1">
              <a:spLocks noChangeArrowheads="1"/>
            </p:cNvSpPr>
            <p:nvPr/>
          </p:nvSpPr>
          <p:spPr bwMode="auto">
            <a:xfrm>
              <a:off x="1104" y="2112"/>
              <a:ext cx="336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7191" name="Text Box 71"/>
            <p:cNvSpPr txBox="1">
              <a:spLocks noChangeArrowheads="1"/>
            </p:cNvSpPr>
            <p:nvPr/>
          </p:nvSpPr>
          <p:spPr bwMode="auto">
            <a:xfrm>
              <a:off x="720" y="2112"/>
              <a:ext cx="336" cy="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7192" name="Rectangle 72"/>
            <p:cNvSpPr>
              <a:spLocks noChangeArrowheads="1"/>
            </p:cNvSpPr>
            <p:nvPr/>
          </p:nvSpPr>
          <p:spPr bwMode="auto">
            <a:xfrm>
              <a:off x="3312" y="1920"/>
              <a:ext cx="1152" cy="100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193" name="Line 73"/>
            <p:cNvSpPr>
              <a:spLocks noChangeShapeType="1"/>
            </p:cNvSpPr>
            <p:nvPr/>
          </p:nvSpPr>
          <p:spPr bwMode="auto">
            <a:xfrm flipH="1">
              <a:off x="192" y="1968"/>
              <a:ext cx="7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Oval 74"/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195" name="Text Box 75"/>
            <p:cNvSpPr txBox="1">
              <a:spLocks noChangeArrowheads="1"/>
            </p:cNvSpPr>
            <p:nvPr/>
          </p:nvSpPr>
          <p:spPr bwMode="auto">
            <a:xfrm>
              <a:off x="4322" y="2112"/>
              <a:ext cx="382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7196" name="Line 76"/>
            <p:cNvSpPr>
              <a:spLocks noChangeShapeType="1"/>
            </p:cNvSpPr>
            <p:nvPr/>
          </p:nvSpPr>
          <p:spPr bwMode="auto">
            <a:xfrm>
              <a:off x="3744" y="1968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77"/>
            <p:cNvSpPr>
              <a:spLocks noChangeShapeType="1"/>
            </p:cNvSpPr>
            <p:nvPr/>
          </p:nvSpPr>
          <p:spPr bwMode="auto">
            <a:xfrm>
              <a:off x="3264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Line 78"/>
            <p:cNvSpPr>
              <a:spLocks noChangeShapeType="1"/>
            </p:cNvSpPr>
            <p:nvPr/>
          </p:nvSpPr>
          <p:spPr bwMode="auto">
            <a:xfrm>
              <a:off x="4128" y="196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Oval 79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00" name="Oval 80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01" name="Oval 81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02" name="Oval 82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03" name="Line 83"/>
            <p:cNvSpPr>
              <a:spLocks noChangeShapeType="1"/>
            </p:cNvSpPr>
            <p:nvPr/>
          </p:nvSpPr>
          <p:spPr bwMode="auto">
            <a:xfrm>
              <a:off x="4416" y="1968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04" name="Group 84"/>
            <p:cNvGrpSpPr>
              <a:grpSpLocks/>
            </p:cNvGrpSpPr>
            <p:nvPr/>
          </p:nvGrpSpPr>
          <p:grpSpPr bwMode="auto">
            <a:xfrm rot="-7959624">
              <a:off x="665" y="631"/>
              <a:ext cx="1778" cy="612"/>
              <a:chOff x="2495" y="2329"/>
              <a:chExt cx="1778" cy="612"/>
            </a:xfrm>
          </p:grpSpPr>
          <p:sp>
            <p:nvSpPr>
              <p:cNvPr id="7219" name="AutoShape 85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600">
                  <a:latin typeface="Arial" charset="0"/>
                </a:endParaRPr>
              </a:p>
            </p:txBody>
          </p:sp>
          <p:sp>
            <p:nvSpPr>
              <p:cNvPr id="7220" name="Oval 86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600">
                  <a:latin typeface="Arial" charset="0"/>
                </a:endParaRPr>
              </a:p>
            </p:txBody>
          </p:sp>
        </p:grpSp>
        <p:sp>
          <p:nvSpPr>
            <p:cNvPr id="7205" name="Oval 87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06" name="Oval 88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07" name="Oval 89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08" name="Line 90"/>
            <p:cNvSpPr>
              <a:spLocks noChangeShapeType="1"/>
            </p:cNvSpPr>
            <p:nvPr/>
          </p:nvSpPr>
          <p:spPr bwMode="auto">
            <a:xfrm>
              <a:off x="3216" y="1968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Oval 91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10" name="Oval 92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11" name="Text Box 93"/>
            <p:cNvSpPr txBox="1">
              <a:spLocks noChangeArrowheads="1"/>
            </p:cNvSpPr>
            <p:nvPr/>
          </p:nvSpPr>
          <p:spPr bwMode="auto">
            <a:xfrm>
              <a:off x="3456" y="2112"/>
              <a:ext cx="337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7212" name="Text Box 94"/>
            <p:cNvSpPr txBox="1">
              <a:spLocks noChangeArrowheads="1"/>
            </p:cNvSpPr>
            <p:nvPr/>
          </p:nvSpPr>
          <p:spPr bwMode="auto">
            <a:xfrm>
              <a:off x="3839" y="2112"/>
              <a:ext cx="338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213" name="Text Box 95"/>
            <p:cNvSpPr txBox="1">
              <a:spLocks noChangeArrowheads="1"/>
            </p:cNvSpPr>
            <p:nvPr/>
          </p:nvSpPr>
          <p:spPr bwMode="auto">
            <a:xfrm>
              <a:off x="3072" y="2112"/>
              <a:ext cx="335" cy="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>
                  <a:solidFill>
                    <a:srgbClr val="00FF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7214" name="Line 96"/>
            <p:cNvSpPr>
              <a:spLocks noChangeShapeType="1"/>
            </p:cNvSpPr>
            <p:nvPr/>
          </p:nvSpPr>
          <p:spPr bwMode="auto">
            <a:xfrm flipH="1">
              <a:off x="4032" y="1968"/>
              <a:ext cx="38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Line 97"/>
            <p:cNvSpPr>
              <a:spLocks noChangeShapeType="1"/>
            </p:cNvSpPr>
            <p:nvPr/>
          </p:nvSpPr>
          <p:spPr bwMode="auto">
            <a:xfrm flipH="1" flipV="1">
              <a:off x="2352" y="1344"/>
              <a:ext cx="912" cy="624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Freeform 98"/>
            <p:cNvSpPr>
              <a:spLocks/>
            </p:cNvSpPr>
            <p:nvPr/>
          </p:nvSpPr>
          <p:spPr bwMode="auto">
            <a:xfrm>
              <a:off x="2400" y="1288"/>
              <a:ext cx="192" cy="56"/>
            </a:xfrm>
            <a:custGeom>
              <a:avLst/>
              <a:gdLst>
                <a:gd name="T0" fmla="*/ 0 w 192"/>
                <a:gd name="T1" fmla="*/ 8 h 56"/>
                <a:gd name="T2" fmla="*/ 144 w 192"/>
                <a:gd name="T3" fmla="*/ 8 h 56"/>
                <a:gd name="T4" fmla="*/ 192 w 192"/>
                <a:gd name="T5" fmla="*/ 56 h 56"/>
                <a:gd name="T6" fmla="*/ 0 60000 65536"/>
                <a:gd name="T7" fmla="*/ 0 60000 65536"/>
                <a:gd name="T8" fmla="*/ 0 60000 65536"/>
                <a:gd name="T9" fmla="*/ 0 w 192"/>
                <a:gd name="T10" fmla="*/ 0 h 56"/>
                <a:gd name="T11" fmla="*/ 192 w 19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6">
                  <a:moveTo>
                    <a:pt x="0" y="8"/>
                  </a:moveTo>
                  <a:cubicBezTo>
                    <a:pt x="56" y="4"/>
                    <a:pt x="112" y="0"/>
                    <a:pt x="144" y="8"/>
                  </a:cubicBezTo>
                  <a:cubicBezTo>
                    <a:pt x="176" y="16"/>
                    <a:pt x="184" y="36"/>
                    <a:pt x="192" y="56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Oval 99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  <p:sp>
          <p:nvSpPr>
            <p:cNvPr id="7218" name="Oval 100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z="1600">
                <a:latin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2" name="AutoShape 42"/>
          <p:cNvSpPr>
            <a:spLocks noChangeArrowheads="1"/>
          </p:cNvSpPr>
          <p:nvPr/>
        </p:nvSpPr>
        <p:spPr bwMode="auto">
          <a:xfrm>
            <a:off x="1600200" y="152400"/>
            <a:ext cx="7162800" cy="1143000"/>
          </a:xfrm>
          <a:prstGeom prst="wedgeEllipseCallout">
            <a:avLst>
              <a:gd name="adj1" fmla="val -59352"/>
              <a:gd name="adj2" fmla="val 5222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Arial" charset="0"/>
              </a:rPr>
              <a:t>Xuống kim ở điểm 3, đồng thời lên kim ở điểm 6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447800" y="1295400"/>
            <a:ext cx="6477000" cy="2717800"/>
            <a:chOff x="0" y="624"/>
            <a:chExt cx="5330" cy="2384"/>
          </a:xfrm>
        </p:grpSpPr>
        <p:sp>
          <p:nvSpPr>
            <p:cNvPr id="8245" name="Rectangle 45"/>
            <p:cNvSpPr>
              <a:spLocks noChangeArrowheads="1"/>
            </p:cNvSpPr>
            <p:nvPr/>
          </p:nvSpPr>
          <p:spPr bwMode="auto">
            <a:xfrm>
              <a:off x="0" y="992"/>
              <a:ext cx="530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3399FF"/>
                </a:solidFill>
                <a:latin typeface="Arial" charset="0"/>
              </a:endParaRPr>
            </a:p>
          </p:txBody>
        </p:sp>
        <p:sp>
          <p:nvSpPr>
            <p:cNvPr id="8246" name="Text Box 46"/>
            <p:cNvSpPr txBox="1">
              <a:spLocks noChangeArrowheads="1"/>
            </p:cNvSpPr>
            <p:nvPr/>
          </p:nvSpPr>
          <p:spPr bwMode="auto">
            <a:xfrm>
              <a:off x="3549" y="2096"/>
              <a:ext cx="346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8247" name="Line 47"/>
            <p:cNvSpPr>
              <a:spLocks noChangeShapeType="1"/>
            </p:cNvSpPr>
            <p:nvPr/>
          </p:nvSpPr>
          <p:spPr bwMode="auto">
            <a:xfrm>
              <a:off x="992" y="1808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8" name="Line 48"/>
            <p:cNvSpPr>
              <a:spLocks noChangeShapeType="1"/>
            </p:cNvSpPr>
            <p:nvPr/>
          </p:nvSpPr>
          <p:spPr bwMode="auto">
            <a:xfrm>
              <a:off x="3205" y="1952"/>
              <a:ext cx="4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9" name="Line 49"/>
            <p:cNvSpPr>
              <a:spLocks noChangeShapeType="1"/>
            </p:cNvSpPr>
            <p:nvPr/>
          </p:nvSpPr>
          <p:spPr bwMode="auto">
            <a:xfrm>
              <a:off x="2222" y="1952"/>
              <a:ext cx="56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0" name="Line 50"/>
            <p:cNvSpPr>
              <a:spLocks noChangeShapeType="1"/>
            </p:cNvSpPr>
            <p:nvPr/>
          </p:nvSpPr>
          <p:spPr bwMode="auto">
            <a:xfrm>
              <a:off x="1632" y="1952"/>
              <a:ext cx="62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1" name="Line 51"/>
            <p:cNvSpPr>
              <a:spLocks noChangeShapeType="1"/>
            </p:cNvSpPr>
            <p:nvPr/>
          </p:nvSpPr>
          <p:spPr bwMode="auto">
            <a:xfrm>
              <a:off x="1152" y="1952"/>
              <a:ext cx="57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2" name="Line 52"/>
            <p:cNvSpPr>
              <a:spLocks noChangeShapeType="1"/>
            </p:cNvSpPr>
            <p:nvPr/>
          </p:nvSpPr>
          <p:spPr bwMode="auto">
            <a:xfrm>
              <a:off x="2714" y="1952"/>
              <a:ext cx="50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3" name="Oval 53"/>
            <p:cNvSpPr>
              <a:spLocks noChangeArrowheads="1"/>
            </p:cNvSpPr>
            <p:nvPr/>
          </p:nvSpPr>
          <p:spPr bwMode="auto">
            <a:xfrm>
              <a:off x="1485" y="1904"/>
              <a:ext cx="97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54" name="Oval 54"/>
            <p:cNvSpPr>
              <a:spLocks noChangeArrowheads="1"/>
            </p:cNvSpPr>
            <p:nvPr/>
          </p:nvSpPr>
          <p:spPr bwMode="auto">
            <a:xfrm>
              <a:off x="1926" y="1904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55" name="Oval 55"/>
            <p:cNvSpPr>
              <a:spLocks noChangeArrowheads="1"/>
            </p:cNvSpPr>
            <p:nvPr/>
          </p:nvSpPr>
          <p:spPr bwMode="auto">
            <a:xfrm>
              <a:off x="2369" y="1904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56" name="Oval 56"/>
            <p:cNvSpPr>
              <a:spLocks noChangeArrowheads="1"/>
            </p:cNvSpPr>
            <p:nvPr/>
          </p:nvSpPr>
          <p:spPr bwMode="auto">
            <a:xfrm>
              <a:off x="3254" y="1904"/>
              <a:ext cx="100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57" name="Oval 57"/>
            <p:cNvSpPr>
              <a:spLocks noChangeArrowheads="1"/>
            </p:cNvSpPr>
            <p:nvPr/>
          </p:nvSpPr>
          <p:spPr bwMode="auto">
            <a:xfrm>
              <a:off x="2812" y="1904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58" name="Line 58"/>
            <p:cNvSpPr>
              <a:spLocks noChangeShapeType="1"/>
            </p:cNvSpPr>
            <p:nvPr/>
          </p:nvSpPr>
          <p:spPr bwMode="auto">
            <a:xfrm>
              <a:off x="720" y="1952"/>
              <a:ext cx="51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59" name="Oval 59"/>
            <p:cNvSpPr>
              <a:spLocks noChangeArrowheads="1"/>
            </p:cNvSpPr>
            <p:nvPr/>
          </p:nvSpPr>
          <p:spPr bwMode="auto">
            <a:xfrm>
              <a:off x="1042" y="1904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60" name="Text Box 60"/>
            <p:cNvSpPr txBox="1">
              <a:spLocks noChangeArrowheads="1"/>
            </p:cNvSpPr>
            <p:nvPr/>
          </p:nvSpPr>
          <p:spPr bwMode="auto">
            <a:xfrm>
              <a:off x="3157" y="2096"/>
              <a:ext cx="295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261" name="Text Box 61"/>
            <p:cNvSpPr txBox="1">
              <a:spLocks noChangeArrowheads="1"/>
            </p:cNvSpPr>
            <p:nvPr/>
          </p:nvSpPr>
          <p:spPr bwMode="auto">
            <a:xfrm>
              <a:off x="2763" y="2096"/>
              <a:ext cx="246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8262" name="Text Box 62"/>
            <p:cNvSpPr txBox="1">
              <a:spLocks noChangeArrowheads="1"/>
            </p:cNvSpPr>
            <p:nvPr/>
          </p:nvSpPr>
          <p:spPr bwMode="auto">
            <a:xfrm>
              <a:off x="2271" y="2096"/>
              <a:ext cx="294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8263" name="Text Box 63"/>
            <p:cNvSpPr txBox="1">
              <a:spLocks noChangeArrowheads="1"/>
            </p:cNvSpPr>
            <p:nvPr/>
          </p:nvSpPr>
          <p:spPr bwMode="auto">
            <a:xfrm>
              <a:off x="1778" y="2096"/>
              <a:ext cx="345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8264" name="Text Box 64"/>
            <p:cNvSpPr txBox="1">
              <a:spLocks noChangeArrowheads="1"/>
            </p:cNvSpPr>
            <p:nvPr/>
          </p:nvSpPr>
          <p:spPr bwMode="auto">
            <a:xfrm>
              <a:off x="1385" y="2096"/>
              <a:ext cx="344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8265" name="Text Box 65"/>
            <p:cNvSpPr txBox="1">
              <a:spLocks noChangeArrowheads="1"/>
            </p:cNvSpPr>
            <p:nvPr/>
          </p:nvSpPr>
          <p:spPr bwMode="auto">
            <a:xfrm>
              <a:off x="943" y="2096"/>
              <a:ext cx="343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8266" name="Text Box 66"/>
            <p:cNvSpPr txBox="1">
              <a:spLocks noChangeArrowheads="1"/>
            </p:cNvSpPr>
            <p:nvPr/>
          </p:nvSpPr>
          <p:spPr bwMode="auto">
            <a:xfrm>
              <a:off x="548" y="2096"/>
              <a:ext cx="344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8267" name="Rectangle 67"/>
            <p:cNvSpPr>
              <a:spLocks noChangeArrowheads="1"/>
            </p:cNvSpPr>
            <p:nvPr/>
          </p:nvSpPr>
          <p:spPr bwMode="auto">
            <a:xfrm>
              <a:off x="4081" y="1952"/>
              <a:ext cx="1131" cy="960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68" name="Text Box 68"/>
            <p:cNvSpPr txBox="1">
              <a:spLocks noChangeArrowheads="1"/>
            </p:cNvSpPr>
            <p:nvPr/>
          </p:nvSpPr>
          <p:spPr bwMode="auto">
            <a:xfrm>
              <a:off x="4480" y="2096"/>
              <a:ext cx="394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269" name="Line 69"/>
            <p:cNvSpPr>
              <a:spLocks noChangeShapeType="1"/>
            </p:cNvSpPr>
            <p:nvPr/>
          </p:nvSpPr>
          <p:spPr bwMode="auto">
            <a:xfrm>
              <a:off x="4623" y="1952"/>
              <a:ext cx="69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0" name="Line 70"/>
            <p:cNvSpPr>
              <a:spLocks noChangeShapeType="1"/>
            </p:cNvSpPr>
            <p:nvPr/>
          </p:nvSpPr>
          <p:spPr bwMode="auto">
            <a:xfrm flipH="1">
              <a:off x="9" y="1952"/>
              <a:ext cx="7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1" name="Oval 71"/>
            <p:cNvSpPr>
              <a:spLocks noChangeArrowheads="1"/>
            </p:cNvSpPr>
            <p:nvPr/>
          </p:nvSpPr>
          <p:spPr bwMode="auto">
            <a:xfrm>
              <a:off x="598" y="1904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72" name="Line 72"/>
            <p:cNvSpPr>
              <a:spLocks noChangeShapeType="1"/>
            </p:cNvSpPr>
            <p:nvPr/>
          </p:nvSpPr>
          <p:spPr bwMode="auto">
            <a:xfrm flipH="1">
              <a:off x="4189" y="1952"/>
              <a:ext cx="39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3" name="Oval 73"/>
            <p:cNvSpPr>
              <a:spLocks noChangeArrowheads="1"/>
            </p:cNvSpPr>
            <p:nvPr/>
          </p:nvSpPr>
          <p:spPr bwMode="auto">
            <a:xfrm>
              <a:off x="4534" y="1904"/>
              <a:ext cx="98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74" name="Text Box 74"/>
            <p:cNvSpPr txBox="1">
              <a:spLocks noChangeArrowheads="1"/>
            </p:cNvSpPr>
            <p:nvPr/>
          </p:nvSpPr>
          <p:spPr bwMode="auto">
            <a:xfrm>
              <a:off x="4033" y="2096"/>
              <a:ext cx="344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275" name="Line 75"/>
            <p:cNvSpPr>
              <a:spLocks noChangeShapeType="1"/>
            </p:cNvSpPr>
            <p:nvPr/>
          </p:nvSpPr>
          <p:spPr bwMode="auto">
            <a:xfrm>
              <a:off x="3744" y="1952"/>
              <a:ext cx="4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76" name="Oval 76"/>
            <p:cNvSpPr>
              <a:spLocks noChangeArrowheads="1"/>
            </p:cNvSpPr>
            <p:nvPr/>
          </p:nvSpPr>
          <p:spPr bwMode="auto">
            <a:xfrm>
              <a:off x="4141" y="1904"/>
              <a:ext cx="97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77" name="Oval 77"/>
            <p:cNvSpPr>
              <a:spLocks noChangeArrowheads="1"/>
            </p:cNvSpPr>
            <p:nvPr/>
          </p:nvSpPr>
          <p:spPr bwMode="auto">
            <a:xfrm>
              <a:off x="3697" y="1904"/>
              <a:ext cx="99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grpSp>
          <p:nvGrpSpPr>
            <p:cNvPr id="8278" name="Group 78"/>
            <p:cNvGrpSpPr>
              <a:grpSpLocks/>
            </p:cNvGrpSpPr>
            <p:nvPr/>
          </p:nvGrpSpPr>
          <p:grpSpPr bwMode="auto">
            <a:xfrm rot="-10355469">
              <a:off x="3552" y="816"/>
              <a:ext cx="1778" cy="612"/>
              <a:chOff x="2495" y="2329"/>
              <a:chExt cx="1778" cy="612"/>
            </a:xfrm>
          </p:grpSpPr>
          <p:sp>
            <p:nvSpPr>
              <p:cNvPr id="8281" name="AutoShape 79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8282" name="Oval 80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8279" name="Freeform 81"/>
            <p:cNvSpPr>
              <a:spLocks/>
            </p:cNvSpPr>
            <p:nvPr/>
          </p:nvSpPr>
          <p:spPr bwMode="auto">
            <a:xfrm>
              <a:off x="2544" y="624"/>
              <a:ext cx="2728" cy="1328"/>
            </a:xfrm>
            <a:custGeom>
              <a:avLst/>
              <a:gdLst>
                <a:gd name="T0" fmla="*/ 760 w 2728"/>
                <a:gd name="T1" fmla="*/ 1328 h 1328"/>
                <a:gd name="T2" fmla="*/ 328 w 2728"/>
                <a:gd name="T3" fmla="*/ 176 h 1328"/>
                <a:gd name="T4" fmla="*/ 2728 w 2728"/>
                <a:gd name="T5" fmla="*/ 272 h 1328"/>
                <a:gd name="T6" fmla="*/ 0 60000 65536"/>
                <a:gd name="T7" fmla="*/ 0 60000 65536"/>
                <a:gd name="T8" fmla="*/ 0 60000 65536"/>
                <a:gd name="T9" fmla="*/ 0 w 2728"/>
                <a:gd name="T10" fmla="*/ 0 h 1328"/>
                <a:gd name="T11" fmla="*/ 2728 w 2728"/>
                <a:gd name="T12" fmla="*/ 1328 h 1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8" h="1328">
                  <a:moveTo>
                    <a:pt x="760" y="1328"/>
                  </a:moveTo>
                  <a:cubicBezTo>
                    <a:pt x="380" y="840"/>
                    <a:pt x="0" y="352"/>
                    <a:pt x="328" y="176"/>
                  </a:cubicBezTo>
                  <a:cubicBezTo>
                    <a:pt x="656" y="0"/>
                    <a:pt x="1692" y="136"/>
                    <a:pt x="2728" y="272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0" name="Freeform 82"/>
            <p:cNvSpPr>
              <a:spLocks/>
            </p:cNvSpPr>
            <p:nvPr/>
          </p:nvSpPr>
          <p:spPr bwMode="auto">
            <a:xfrm>
              <a:off x="5040" y="624"/>
              <a:ext cx="240" cy="240"/>
            </a:xfrm>
            <a:custGeom>
              <a:avLst/>
              <a:gdLst>
                <a:gd name="T0" fmla="*/ 240 w 240"/>
                <a:gd name="T1" fmla="*/ 240 h 240"/>
                <a:gd name="T2" fmla="*/ 144 w 240"/>
                <a:gd name="T3" fmla="*/ 48 h 240"/>
                <a:gd name="T4" fmla="*/ 0 w 240"/>
                <a:gd name="T5" fmla="*/ 0 h 240"/>
                <a:gd name="T6" fmla="*/ 0 60000 65536"/>
                <a:gd name="T7" fmla="*/ 0 60000 65536"/>
                <a:gd name="T8" fmla="*/ 0 60000 65536"/>
                <a:gd name="T9" fmla="*/ 0 w 240"/>
                <a:gd name="T10" fmla="*/ 0 h 240"/>
                <a:gd name="T11" fmla="*/ 240 w 2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40">
                  <a:moveTo>
                    <a:pt x="240" y="240"/>
                  </a:moveTo>
                  <a:cubicBezTo>
                    <a:pt x="212" y="164"/>
                    <a:pt x="184" y="88"/>
                    <a:pt x="144" y="48"/>
                  </a:cubicBezTo>
                  <a:cubicBezTo>
                    <a:pt x="104" y="8"/>
                    <a:pt x="52" y="4"/>
                    <a:pt x="0" y="0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22"/>
          <p:cNvGrpSpPr>
            <a:grpSpLocks/>
          </p:cNvGrpSpPr>
          <p:nvPr/>
        </p:nvGrpSpPr>
        <p:grpSpPr bwMode="auto">
          <a:xfrm>
            <a:off x="1371600" y="3124200"/>
            <a:ext cx="6553200" cy="3505200"/>
            <a:chOff x="192" y="0"/>
            <a:chExt cx="5424" cy="3024"/>
          </a:xfrm>
        </p:grpSpPr>
        <p:sp>
          <p:nvSpPr>
            <p:cNvPr id="8197" name="Rectangle 123"/>
            <p:cNvSpPr>
              <a:spLocks noChangeArrowheads="1"/>
            </p:cNvSpPr>
            <p:nvPr/>
          </p:nvSpPr>
          <p:spPr bwMode="auto">
            <a:xfrm>
              <a:off x="192" y="1008"/>
              <a:ext cx="542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3399FF"/>
                </a:solidFill>
                <a:latin typeface="Arial" charset="0"/>
              </a:endParaRPr>
            </a:p>
          </p:txBody>
        </p:sp>
        <p:sp>
          <p:nvSpPr>
            <p:cNvPr id="8198" name="Line 124"/>
            <p:cNvSpPr>
              <a:spLocks noChangeShapeType="1"/>
            </p:cNvSpPr>
            <p:nvPr/>
          </p:nvSpPr>
          <p:spPr bwMode="auto">
            <a:xfrm>
              <a:off x="1152" y="1824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Line 125"/>
            <p:cNvSpPr>
              <a:spLocks noChangeShapeType="1"/>
            </p:cNvSpPr>
            <p:nvPr/>
          </p:nvSpPr>
          <p:spPr bwMode="auto">
            <a:xfrm>
              <a:off x="235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126"/>
            <p:cNvSpPr>
              <a:spLocks noChangeShapeType="1"/>
            </p:cNvSpPr>
            <p:nvPr/>
          </p:nvSpPr>
          <p:spPr bwMode="auto">
            <a:xfrm>
              <a:off x="187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127"/>
            <p:cNvSpPr>
              <a:spLocks noChangeShapeType="1"/>
            </p:cNvSpPr>
            <p:nvPr/>
          </p:nvSpPr>
          <p:spPr bwMode="auto">
            <a:xfrm>
              <a:off x="139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28"/>
            <p:cNvSpPr>
              <a:spLocks noChangeShapeType="1"/>
            </p:cNvSpPr>
            <p:nvPr/>
          </p:nvSpPr>
          <p:spPr bwMode="auto">
            <a:xfrm>
              <a:off x="2832" y="1968"/>
              <a:ext cx="52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Oval 129"/>
            <p:cNvSpPr>
              <a:spLocks noChangeArrowheads="1"/>
            </p:cNvSpPr>
            <p:nvPr/>
          </p:nvSpPr>
          <p:spPr bwMode="auto">
            <a:xfrm>
              <a:off x="168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04" name="Oval 130"/>
            <p:cNvSpPr>
              <a:spLocks noChangeArrowheads="1"/>
            </p:cNvSpPr>
            <p:nvPr/>
          </p:nvSpPr>
          <p:spPr bwMode="auto">
            <a:xfrm>
              <a:off x="20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05" name="Oval 131"/>
            <p:cNvSpPr>
              <a:spLocks noChangeArrowheads="1"/>
            </p:cNvSpPr>
            <p:nvPr/>
          </p:nvSpPr>
          <p:spPr bwMode="auto">
            <a:xfrm>
              <a:off x="244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06" name="Oval 132"/>
            <p:cNvSpPr>
              <a:spLocks noChangeArrowheads="1"/>
            </p:cNvSpPr>
            <p:nvPr/>
          </p:nvSpPr>
          <p:spPr bwMode="auto">
            <a:xfrm>
              <a:off x="2832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07" name="Line 133"/>
            <p:cNvSpPr>
              <a:spLocks noChangeShapeType="1"/>
            </p:cNvSpPr>
            <p:nvPr/>
          </p:nvSpPr>
          <p:spPr bwMode="auto">
            <a:xfrm>
              <a:off x="912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Oval 134"/>
            <p:cNvSpPr>
              <a:spLocks noChangeArrowheads="1"/>
            </p:cNvSpPr>
            <p:nvPr/>
          </p:nvSpPr>
          <p:spPr bwMode="auto">
            <a:xfrm>
              <a:off x="129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09" name="Text Box 135"/>
            <p:cNvSpPr txBox="1">
              <a:spLocks noChangeArrowheads="1"/>
            </p:cNvSpPr>
            <p:nvPr/>
          </p:nvSpPr>
          <p:spPr bwMode="auto">
            <a:xfrm>
              <a:off x="2783" y="2112"/>
              <a:ext cx="242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8210" name="Text Box 136"/>
            <p:cNvSpPr txBox="1">
              <a:spLocks noChangeArrowheads="1"/>
            </p:cNvSpPr>
            <p:nvPr/>
          </p:nvSpPr>
          <p:spPr bwMode="auto">
            <a:xfrm>
              <a:off x="2401" y="2112"/>
              <a:ext cx="288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8211" name="Text Box 137"/>
            <p:cNvSpPr txBox="1">
              <a:spLocks noChangeArrowheads="1"/>
            </p:cNvSpPr>
            <p:nvPr/>
          </p:nvSpPr>
          <p:spPr bwMode="auto">
            <a:xfrm>
              <a:off x="1920" y="2112"/>
              <a:ext cx="33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8212" name="Text Box 138"/>
            <p:cNvSpPr txBox="1">
              <a:spLocks noChangeArrowheads="1"/>
            </p:cNvSpPr>
            <p:nvPr/>
          </p:nvSpPr>
          <p:spPr bwMode="auto">
            <a:xfrm>
              <a:off x="1535" y="2112"/>
              <a:ext cx="338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8213" name="Text Box 139"/>
            <p:cNvSpPr txBox="1">
              <a:spLocks noChangeArrowheads="1"/>
            </p:cNvSpPr>
            <p:nvPr/>
          </p:nvSpPr>
          <p:spPr bwMode="auto">
            <a:xfrm>
              <a:off x="1104" y="2112"/>
              <a:ext cx="33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8214" name="Text Box 140"/>
            <p:cNvSpPr txBox="1">
              <a:spLocks noChangeArrowheads="1"/>
            </p:cNvSpPr>
            <p:nvPr/>
          </p:nvSpPr>
          <p:spPr bwMode="auto">
            <a:xfrm>
              <a:off x="722" y="2112"/>
              <a:ext cx="335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8215" name="Rectangle 141"/>
            <p:cNvSpPr>
              <a:spLocks noChangeArrowheads="1"/>
            </p:cNvSpPr>
            <p:nvPr/>
          </p:nvSpPr>
          <p:spPr bwMode="auto">
            <a:xfrm>
              <a:off x="3312" y="1920"/>
              <a:ext cx="1152" cy="1008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16" name="Line 142"/>
            <p:cNvSpPr>
              <a:spLocks noChangeShapeType="1"/>
            </p:cNvSpPr>
            <p:nvPr/>
          </p:nvSpPr>
          <p:spPr bwMode="auto">
            <a:xfrm flipH="1">
              <a:off x="192" y="1968"/>
              <a:ext cx="72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Oval 143"/>
            <p:cNvSpPr>
              <a:spLocks noChangeArrowheads="1"/>
            </p:cNvSpPr>
            <p:nvPr/>
          </p:nvSpPr>
          <p:spPr bwMode="auto">
            <a:xfrm>
              <a:off x="86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18" name="Text Box 144"/>
            <p:cNvSpPr txBox="1">
              <a:spLocks noChangeArrowheads="1"/>
            </p:cNvSpPr>
            <p:nvPr/>
          </p:nvSpPr>
          <p:spPr bwMode="auto">
            <a:xfrm>
              <a:off x="4320" y="2112"/>
              <a:ext cx="38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219" name="Line 145"/>
            <p:cNvSpPr>
              <a:spLocks noChangeShapeType="1"/>
            </p:cNvSpPr>
            <p:nvPr/>
          </p:nvSpPr>
          <p:spPr bwMode="auto">
            <a:xfrm>
              <a:off x="3744" y="1968"/>
              <a:ext cx="38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146"/>
            <p:cNvSpPr>
              <a:spLocks noChangeShapeType="1"/>
            </p:cNvSpPr>
            <p:nvPr/>
          </p:nvSpPr>
          <p:spPr bwMode="auto">
            <a:xfrm>
              <a:off x="3264" y="1968"/>
              <a:ext cx="48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147"/>
            <p:cNvSpPr>
              <a:spLocks noChangeShapeType="1"/>
            </p:cNvSpPr>
            <p:nvPr/>
          </p:nvSpPr>
          <p:spPr bwMode="auto">
            <a:xfrm>
              <a:off x="4128" y="1968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Oval 148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23" name="Oval 149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24" name="Oval 150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25" name="Oval 151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26" name="Line 152"/>
            <p:cNvSpPr>
              <a:spLocks noChangeShapeType="1"/>
            </p:cNvSpPr>
            <p:nvPr/>
          </p:nvSpPr>
          <p:spPr bwMode="auto">
            <a:xfrm>
              <a:off x="4416" y="1968"/>
              <a:ext cx="12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Oval 153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28" name="Oval 154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29" name="Oval 155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30" name="Line 156"/>
            <p:cNvSpPr>
              <a:spLocks noChangeShapeType="1"/>
            </p:cNvSpPr>
            <p:nvPr/>
          </p:nvSpPr>
          <p:spPr bwMode="auto">
            <a:xfrm>
              <a:off x="3216" y="1968"/>
              <a:ext cx="1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Oval 157"/>
            <p:cNvSpPr>
              <a:spLocks noChangeArrowheads="1"/>
            </p:cNvSpPr>
            <p:nvPr/>
          </p:nvSpPr>
          <p:spPr bwMode="auto">
            <a:xfrm>
              <a:off x="3600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32" name="Oval 158"/>
            <p:cNvSpPr>
              <a:spLocks noChangeArrowheads="1"/>
            </p:cNvSpPr>
            <p:nvPr/>
          </p:nvSpPr>
          <p:spPr bwMode="auto">
            <a:xfrm>
              <a:off x="3216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33" name="Text Box 159"/>
            <p:cNvSpPr txBox="1">
              <a:spLocks noChangeArrowheads="1"/>
            </p:cNvSpPr>
            <p:nvPr/>
          </p:nvSpPr>
          <p:spPr bwMode="auto">
            <a:xfrm>
              <a:off x="3456" y="2112"/>
              <a:ext cx="33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8234" name="Text Box 160"/>
            <p:cNvSpPr txBox="1">
              <a:spLocks noChangeArrowheads="1"/>
            </p:cNvSpPr>
            <p:nvPr/>
          </p:nvSpPr>
          <p:spPr bwMode="auto">
            <a:xfrm>
              <a:off x="3840" y="2112"/>
              <a:ext cx="336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235" name="Text Box 161"/>
            <p:cNvSpPr txBox="1">
              <a:spLocks noChangeArrowheads="1"/>
            </p:cNvSpPr>
            <p:nvPr/>
          </p:nvSpPr>
          <p:spPr bwMode="auto">
            <a:xfrm>
              <a:off x="3072" y="2112"/>
              <a:ext cx="335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8236" name="Line 162"/>
            <p:cNvSpPr>
              <a:spLocks noChangeShapeType="1"/>
            </p:cNvSpPr>
            <p:nvPr/>
          </p:nvSpPr>
          <p:spPr bwMode="auto">
            <a:xfrm flipH="1">
              <a:off x="4032" y="1968"/>
              <a:ext cx="384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7" name="Line 163"/>
            <p:cNvSpPr>
              <a:spLocks noChangeShapeType="1"/>
            </p:cNvSpPr>
            <p:nvPr/>
          </p:nvSpPr>
          <p:spPr bwMode="auto">
            <a:xfrm flipH="1" flipV="1">
              <a:off x="1632" y="1296"/>
              <a:ext cx="864" cy="672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Freeform 164"/>
            <p:cNvSpPr>
              <a:spLocks/>
            </p:cNvSpPr>
            <p:nvPr/>
          </p:nvSpPr>
          <p:spPr bwMode="auto">
            <a:xfrm>
              <a:off x="1632" y="1248"/>
              <a:ext cx="192" cy="56"/>
            </a:xfrm>
            <a:custGeom>
              <a:avLst/>
              <a:gdLst>
                <a:gd name="T0" fmla="*/ 0 w 192"/>
                <a:gd name="T1" fmla="*/ 8 h 56"/>
                <a:gd name="T2" fmla="*/ 144 w 192"/>
                <a:gd name="T3" fmla="*/ 8 h 56"/>
                <a:gd name="T4" fmla="*/ 192 w 192"/>
                <a:gd name="T5" fmla="*/ 56 h 56"/>
                <a:gd name="T6" fmla="*/ 0 60000 65536"/>
                <a:gd name="T7" fmla="*/ 0 60000 65536"/>
                <a:gd name="T8" fmla="*/ 0 60000 65536"/>
                <a:gd name="T9" fmla="*/ 0 w 192"/>
                <a:gd name="T10" fmla="*/ 0 h 56"/>
                <a:gd name="T11" fmla="*/ 192 w 192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6">
                  <a:moveTo>
                    <a:pt x="0" y="8"/>
                  </a:moveTo>
                  <a:cubicBezTo>
                    <a:pt x="56" y="4"/>
                    <a:pt x="112" y="0"/>
                    <a:pt x="144" y="8"/>
                  </a:cubicBezTo>
                  <a:cubicBezTo>
                    <a:pt x="176" y="16"/>
                    <a:pt x="184" y="36"/>
                    <a:pt x="192" y="56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Oval 165"/>
            <p:cNvSpPr>
              <a:spLocks noChangeArrowheads="1"/>
            </p:cNvSpPr>
            <p:nvPr/>
          </p:nvSpPr>
          <p:spPr bwMode="auto">
            <a:xfrm>
              <a:off x="4368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40" name="Oval 166"/>
            <p:cNvSpPr>
              <a:spLocks noChangeArrowheads="1"/>
            </p:cNvSpPr>
            <p:nvPr/>
          </p:nvSpPr>
          <p:spPr bwMode="auto">
            <a:xfrm>
              <a:off x="3984" y="1920"/>
              <a:ext cx="96" cy="9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8241" name="Line 167"/>
            <p:cNvSpPr>
              <a:spLocks noChangeShapeType="1"/>
            </p:cNvSpPr>
            <p:nvPr/>
          </p:nvSpPr>
          <p:spPr bwMode="auto">
            <a:xfrm>
              <a:off x="3312" y="1968"/>
              <a:ext cx="288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2" name="Group 168"/>
            <p:cNvGrpSpPr>
              <a:grpSpLocks/>
            </p:cNvGrpSpPr>
            <p:nvPr/>
          </p:nvGrpSpPr>
          <p:grpSpPr bwMode="auto">
            <a:xfrm rot="-7959624">
              <a:off x="-103" y="583"/>
              <a:ext cx="1778" cy="612"/>
              <a:chOff x="2495" y="2329"/>
              <a:chExt cx="1778" cy="612"/>
            </a:xfrm>
          </p:grpSpPr>
          <p:sp>
            <p:nvSpPr>
              <p:cNvPr id="8243" name="AutoShape 169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8244" name="Oval 170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2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62"/>
          <p:cNvGrpSpPr>
            <a:grpSpLocks/>
          </p:cNvGrpSpPr>
          <p:nvPr/>
        </p:nvGrpSpPr>
        <p:grpSpPr bwMode="auto">
          <a:xfrm>
            <a:off x="838200" y="0"/>
            <a:ext cx="7467600" cy="2667000"/>
            <a:chOff x="528" y="0"/>
            <a:chExt cx="4704" cy="1680"/>
          </a:xfrm>
        </p:grpSpPr>
        <p:sp>
          <p:nvSpPr>
            <p:cNvPr id="9238" name="Rectangle 3"/>
            <p:cNvSpPr>
              <a:spLocks noChangeArrowheads="1"/>
            </p:cNvSpPr>
            <p:nvPr/>
          </p:nvSpPr>
          <p:spPr bwMode="auto">
            <a:xfrm>
              <a:off x="528" y="39"/>
              <a:ext cx="4704" cy="1641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3399FF"/>
                </a:solidFill>
                <a:latin typeface="Arial" charset="0"/>
              </a:endParaRPr>
            </a:p>
          </p:txBody>
        </p:sp>
        <p:sp>
          <p:nvSpPr>
            <p:cNvPr id="9239" name="Line 4"/>
            <p:cNvSpPr>
              <a:spLocks noChangeShapeType="1"/>
            </p:cNvSpPr>
            <p:nvPr/>
          </p:nvSpPr>
          <p:spPr bwMode="auto">
            <a:xfrm>
              <a:off x="1194" y="703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5"/>
            <p:cNvSpPr>
              <a:spLocks noChangeShapeType="1"/>
            </p:cNvSpPr>
            <p:nvPr/>
          </p:nvSpPr>
          <p:spPr bwMode="auto">
            <a:xfrm>
              <a:off x="3484" y="820"/>
              <a:ext cx="416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6"/>
            <p:cNvSpPr>
              <a:spLocks noChangeShapeType="1"/>
            </p:cNvSpPr>
            <p:nvPr/>
          </p:nvSpPr>
          <p:spPr bwMode="auto">
            <a:xfrm>
              <a:off x="3067" y="820"/>
              <a:ext cx="4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7"/>
            <p:cNvSpPr>
              <a:spLocks noChangeShapeType="1"/>
            </p:cNvSpPr>
            <p:nvPr/>
          </p:nvSpPr>
          <p:spPr bwMode="auto">
            <a:xfrm>
              <a:off x="2235" y="820"/>
              <a:ext cx="4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8"/>
            <p:cNvSpPr>
              <a:spLocks noChangeShapeType="1"/>
            </p:cNvSpPr>
            <p:nvPr/>
          </p:nvSpPr>
          <p:spPr bwMode="auto">
            <a:xfrm>
              <a:off x="1818" y="820"/>
              <a:ext cx="417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9"/>
            <p:cNvSpPr>
              <a:spLocks noChangeShapeType="1"/>
            </p:cNvSpPr>
            <p:nvPr/>
          </p:nvSpPr>
          <p:spPr bwMode="auto">
            <a:xfrm>
              <a:off x="1402" y="820"/>
              <a:ext cx="4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10"/>
            <p:cNvSpPr>
              <a:spLocks noChangeShapeType="1"/>
            </p:cNvSpPr>
            <p:nvPr/>
          </p:nvSpPr>
          <p:spPr bwMode="auto">
            <a:xfrm>
              <a:off x="3900" y="820"/>
              <a:ext cx="4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11"/>
            <p:cNvSpPr>
              <a:spLocks noChangeShapeType="1"/>
            </p:cNvSpPr>
            <p:nvPr/>
          </p:nvSpPr>
          <p:spPr bwMode="auto">
            <a:xfrm>
              <a:off x="2651" y="820"/>
              <a:ext cx="416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Oval 12"/>
            <p:cNvSpPr>
              <a:spLocks noChangeArrowheads="1"/>
            </p:cNvSpPr>
            <p:nvPr/>
          </p:nvSpPr>
          <p:spPr bwMode="auto">
            <a:xfrm>
              <a:off x="1777" y="781"/>
              <a:ext cx="83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9248" name="Oval 13"/>
            <p:cNvSpPr>
              <a:spLocks noChangeArrowheads="1"/>
            </p:cNvSpPr>
            <p:nvPr/>
          </p:nvSpPr>
          <p:spPr bwMode="auto">
            <a:xfrm>
              <a:off x="2193" y="781"/>
              <a:ext cx="83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9249" name="Oval 14"/>
            <p:cNvSpPr>
              <a:spLocks noChangeArrowheads="1"/>
            </p:cNvSpPr>
            <p:nvPr/>
          </p:nvSpPr>
          <p:spPr bwMode="auto">
            <a:xfrm>
              <a:off x="2609" y="781"/>
              <a:ext cx="84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9250" name="Oval 15"/>
            <p:cNvSpPr>
              <a:spLocks noChangeArrowheads="1"/>
            </p:cNvSpPr>
            <p:nvPr/>
          </p:nvSpPr>
          <p:spPr bwMode="auto">
            <a:xfrm>
              <a:off x="3026" y="781"/>
              <a:ext cx="83" cy="79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9251" name="Oval 16"/>
            <p:cNvSpPr>
              <a:spLocks noChangeArrowheads="1"/>
            </p:cNvSpPr>
            <p:nvPr/>
          </p:nvSpPr>
          <p:spPr bwMode="auto">
            <a:xfrm>
              <a:off x="3442" y="781"/>
              <a:ext cx="83" cy="79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9252" name="Oval 17"/>
            <p:cNvSpPr>
              <a:spLocks noChangeArrowheads="1"/>
            </p:cNvSpPr>
            <p:nvPr/>
          </p:nvSpPr>
          <p:spPr bwMode="auto">
            <a:xfrm>
              <a:off x="3858" y="781"/>
              <a:ext cx="84" cy="79"/>
            </a:xfrm>
            <a:prstGeom prst="ellipse">
              <a:avLst/>
            </a:prstGeom>
            <a:solidFill>
              <a:srgbClr val="66FF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9253" name="Line 18"/>
            <p:cNvSpPr>
              <a:spLocks noChangeShapeType="1"/>
            </p:cNvSpPr>
            <p:nvPr/>
          </p:nvSpPr>
          <p:spPr bwMode="auto">
            <a:xfrm>
              <a:off x="4316" y="820"/>
              <a:ext cx="416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19"/>
            <p:cNvSpPr>
              <a:spLocks noChangeShapeType="1"/>
            </p:cNvSpPr>
            <p:nvPr/>
          </p:nvSpPr>
          <p:spPr bwMode="auto">
            <a:xfrm>
              <a:off x="4732" y="820"/>
              <a:ext cx="5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Oval 20"/>
            <p:cNvSpPr>
              <a:spLocks noChangeArrowheads="1"/>
            </p:cNvSpPr>
            <p:nvPr/>
          </p:nvSpPr>
          <p:spPr bwMode="auto">
            <a:xfrm>
              <a:off x="4691" y="781"/>
              <a:ext cx="83" cy="79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9256" name="Oval 21"/>
            <p:cNvSpPr>
              <a:spLocks noChangeArrowheads="1"/>
            </p:cNvSpPr>
            <p:nvPr/>
          </p:nvSpPr>
          <p:spPr bwMode="auto">
            <a:xfrm>
              <a:off x="4275" y="781"/>
              <a:ext cx="83" cy="79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9257" name="Text Box 22"/>
            <p:cNvSpPr txBox="1">
              <a:spLocks noChangeArrowheads="1"/>
            </p:cNvSpPr>
            <p:nvPr/>
          </p:nvSpPr>
          <p:spPr bwMode="auto">
            <a:xfrm>
              <a:off x="4566" y="938"/>
              <a:ext cx="3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258" name="Text Box 23"/>
            <p:cNvSpPr txBox="1">
              <a:spLocks noChangeArrowheads="1"/>
            </p:cNvSpPr>
            <p:nvPr/>
          </p:nvSpPr>
          <p:spPr bwMode="auto">
            <a:xfrm>
              <a:off x="4150" y="938"/>
              <a:ext cx="2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259" name="Text Box 24"/>
            <p:cNvSpPr txBox="1">
              <a:spLocks noChangeArrowheads="1"/>
            </p:cNvSpPr>
            <p:nvPr/>
          </p:nvSpPr>
          <p:spPr bwMode="auto">
            <a:xfrm>
              <a:off x="3733" y="938"/>
              <a:ext cx="2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260" name="Text Box 25"/>
            <p:cNvSpPr txBox="1">
              <a:spLocks noChangeArrowheads="1"/>
            </p:cNvSpPr>
            <p:nvPr/>
          </p:nvSpPr>
          <p:spPr bwMode="auto">
            <a:xfrm>
              <a:off x="3359" y="938"/>
              <a:ext cx="2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261" name="Text Box 26"/>
            <p:cNvSpPr txBox="1">
              <a:spLocks noChangeArrowheads="1"/>
            </p:cNvSpPr>
            <p:nvPr/>
          </p:nvSpPr>
          <p:spPr bwMode="auto">
            <a:xfrm>
              <a:off x="2984" y="938"/>
              <a:ext cx="2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9262" name="Text Box 27"/>
            <p:cNvSpPr txBox="1">
              <a:spLocks noChangeArrowheads="1"/>
            </p:cNvSpPr>
            <p:nvPr/>
          </p:nvSpPr>
          <p:spPr bwMode="auto">
            <a:xfrm>
              <a:off x="2526" y="938"/>
              <a:ext cx="2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9263" name="Text Box 28"/>
            <p:cNvSpPr txBox="1">
              <a:spLocks noChangeArrowheads="1"/>
            </p:cNvSpPr>
            <p:nvPr/>
          </p:nvSpPr>
          <p:spPr bwMode="auto">
            <a:xfrm>
              <a:off x="2110" y="938"/>
              <a:ext cx="2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9264" name="Text Box 29"/>
            <p:cNvSpPr txBox="1">
              <a:spLocks noChangeArrowheads="1"/>
            </p:cNvSpPr>
            <p:nvPr/>
          </p:nvSpPr>
          <p:spPr bwMode="auto">
            <a:xfrm>
              <a:off x="1694" y="938"/>
              <a:ext cx="2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8</a:t>
              </a:r>
            </a:p>
          </p:txBody>
        </p:sp>
        <p:grpSp>
          <p:nvGrpSpPr>
            <p:cNvPr id="9265" name="Group 30"/>
            <p:cNvGrpSpPr>
              <a:grpSpLocks/>
            </p:cNvGrpSpPr>
            <p:nvPr/>
          </p:nvGrpSpPr>
          <p:grpSpPr bwMode="auto">
            <a:xfrm rot="-6157813">
              <a:off x="861" y="458"/>
              <a:ext cx="1447" cy="531"/>
              <a:chOff x="2495" y="2329"/>
              <a:chExt cx="1778" cy="612"/>
            </a:xfrm>
          </p:grpSpPr>
          <p:sp>
            <p:nvSpPr>
              <p:cNvPr id="9275" name="AutoShape 31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rgbClr val="FFFFCC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9276" name="Oval 32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9266" name="Rectangle 33"/>
            <p:cNvSpPr>
              <a:spLocks noChangeArrowheads="1"/>
            </p:cNvSpPr>
            <p:nvPr/>
          </p:nvSpPr>
          <p:spPr bwMode="auto">
            <a:xfrm>
              <a:off x="736" y="273"/>
              <a:ext cx="708" cy="547"/>
            </a:xfrm>
            <a:prstGeom prst="rect">
              <a:avLst/>
            </a:prstGeom>
            <a:solidFill>
              <a:srgbClr val="3366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9267" name="Line 34"/>
            <p:cNvSpPr>
              <a:spLocks noChangeShapeType="1"/>
            </p:cNvSpPr>
            <p:nvPr/>
          </p:nvSpPr>
          <p:spPr bwMode="auto">
            <a:xfrm>
              <a:off x="986" y="820"/>
              <a:ext cx="41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35"/>
            <p:cNvSpPr>
              <a:spLocks noChangeShapeType="1"/>
            </p:cNvSpPr>
            <p:nvPr/>
          </p:nvSpPr>
          <p:spPr bwMode="auto">
            <a:xfrm>
              <a:off x="528" y="820"/>
              <a:ext cx="45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Oval 36"/>
            <p:cNvSpPr>
              <a:spLocks noChangeArrowheads="1"/>
            </p:cNvSpPr>
            <p:nvPr/>
          </p:nvSpPr>
          <p:spPr bwMode="auto">
            <a:xfrm>
              <a:off x="944" y="781"/>
              <a:ext cx="84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9270" name="Oval 37"/>
            <p:cNvSpPr>
              <a:spLocks noChangeArrowheads="1"/>
            </p:cNvSpPr>
            <p:nvPr/>
          </p:nvSpPr>
          <p:spPr bwMode="auto">
            <a:xfrm>
              <a:off x="1361" y="781"/>
              <a:ext cx="83" cy="79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9271" name="Text Box 38"/>
            <p:cNvSpPr txBox="1">
              <a:spLocks noChangeArrowheads="1"/>
            </p:cNvSpPr>
            <p:nvPr/>
          </p:nvSpPr>
          <p:spPr bwMode="auto">
            <a:xfrm>
              <a:off x="1277" y="938"/>
              <a:ext cx="2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9272" name="Text Box 39"/>
            <p:cNvSpPr txBox="1">
              <a:spLocks noChangeArrowheads="1"/>
            </p:cNvSpPr>
            <p:nvPr/>
          </p:nvSpPr>
          <p:spPr bwMode="auto">
            <a:xfrm>
              <a:off x="861" y="938"/>
              <a:ext cx="291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solidFill>
                    <a:srgbClr val="00FF00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9273" name="Freeform 40"/>
            <p:cNvSpPr>
              <a:spLocks/>
            </p:cNvSpPr>
            <p:nvPr/>
          </p:nvSpPr>
          <p:spPr bwMode="auto">
            <a:xfrm>
              <a:off x="986" y="860"/>
              <a:ext cx="999" cy="735"/>
            </a:xfrm>
            <a:custGeom>
              <a:avLst/>
              <a:gdLst>
                <a:gd name="T0" fmla="*/ 0 w 1152"/>
                <a:gd name="T1" fmla="*/ 0 h 904"/>
                <a:gd name="T2" fmla="*/ 245 w 1152"/>
                <a:gd name="T3" fmla="*/ 356 h 904"/>
                <a:gd name="T4" fmla="*/ 651 w 1152"/>
                <a:gd name="T5" fmla="*/ 231 h 904"/>
                <a:gd name="T6" fmla="*/ 0 60000 65536"/>
                <a:gd name="T7" fmla="*/ 0 60000 65536"/>
                <a:gd name="T8" fmla="*/ 0 60000 65536"/>
                <a:gd name="T9" fmla="*/ 0 w 1152"/>
                <a:gd name="T10" fmla="*/ 0 h 904"/>
                <a:gd name="T11" fmla="*/ 1152 w 1152"/>
                <a:gd name="T12" fmla="*/ 904 h 9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52" h="904">
                  <a:moveTo>
                    <a:pt x="0" y="0"/>
                  </a:moveTo>
                  <a:cubicBezTo>
                    <a:pt x="120" y="364"/>
                    <a:pt x="240" y="728"/>
                    <a:pt x="432" y="816"/>
                  </a:cubicBezTo>
                  <a:cubicBezTo>
                    <a:pt x="624" y="904"/>
                    <a:pt x="1032" y="576"/>
                    <a:pt x="1152" y="528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Freeform 41"/>
            <p:cNvSpPr>
              <a:spLocks/>
            </p:cNvSpPr>
            <p:nvPr/>
          </p:nvSpPr>
          <p:spPr bwMode="auto">
            <a:xfrm>
              <a:off x="1902" y="1328"/>
              <a:ext cx="125" cy="137"/>
            </a:xfrm>
            <a:custGeom>
              <a:avLst/>
              <a:gdLst>
                <a:gd name="T0" fmla="*/ 82 w 144"/>
                <a:gd name="T1" fmla="*/ 0 h 168"/>
                <a:gd name="T2" fmla="*/ 55 w 144"/>
                <a:gd name="T3" fmla="*/ 63 h 168"/>
                <a:gd name="T4" fmla="*/ 0 w 144"/>
                <a:gd name="T5" fmla="*/ 63 h 168"/>
                <a:gd name="T6" fmla="*/ 0 60000 65536"/>
                <a:gd name="T7" fmla="*/ 0 60000 65536"/>
                <a:gd name="T8" fmla="*/ 0 60000 65536"/>
                <a:gd name="T9" fmla="*/ 0 w 144"/>
                <a:gd name="T10" fmla="*/ 0 h 168"/>
                <a:gd name="T11" fmla="*/ 144 w 14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68">
                  <a:moveTo>
                    <a:pt x="144" y="0"/>
                  </a:moveTo>
                  <a:cubicBezTo>
                    <a:pt x="132" y="60"/>
                    <a:pt x="120" y="120"/>
                    <a:pt x="96" y="144"/>
                  </a:cubicBezTo>
                  <a:cubicBezTo>
                    <a:pt x="72" y="168"/>
                    <a:pt x="36" y="156"/>
                    <a:pt x="0" y="144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838200" y="3429000"/>
            <a:ext cx="7543800" cy="2819400"/>
            <a:chOff x="192" y="960"/>
            <a:chExt cx="5424" cy="2210"/>
          </a:xfrm>
        </p:grpSpPr>
        <p:sp>
          <p:nvSpPr>
            <p:cNvPr id="9222" name="Rectangle 43"/>
            <p:cNvSpPr>
              <a:spLocks noChangeArrowheads="1"/>
            </p:cNvSpPr>
            <p:nvPr/>
          </p:nvSpPr>
          <p:spPr bwMode="auto">
            <a:xfrm>
              <a:off x="192" y="960"/>
              <a:ext cx="5424" cy="201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3399FF"/>
                </a:solidFill>
                <a:latin typeface="Arial" charset="0"/>
              </a:endParaRPr>
            </a:p>
          </p:txBody>
        </p:sp>
        <p:sp>
          <p:nvSpPr>
            <p:cNvPr id="9223" name="Line 44"/>
            <p:cNvSpPr>
              <a:spLocks noChangeShapeType="1"/>
            </p:cNvSpPr>
            <p:nvPr/>
          </p:nvSpPr>
          <p:spPr bwMode="auto">
            <a:xfrm>
              <a:off x="480" y="1632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45"/>
            <p:cNvSpPr>
              <a:spLocks noChangeShapeType="1"/>
            </p:cNvSpPr>
            <p:nvPr/>
          </p:nvSpPr>
          <p:spPr bwMode="auto">
            <a:xfrm>
              <a:off x="3456" y="1872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46"/>
            <p:cNvSpPr>
              <a:spLocks noChangeShapeType="1"/>
            </p:cNvSpPr>
            <p:nvPr/>
          </p:nvSpPr>
          <p:spPr bwMode="auto">
            <a:xfrm>
              <a:off x="2976" y="1920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47"/>
            <p:cNvSpPr>
              <a:spLocks noChangeShapeType="1"/>
            </p:cNvSpPr>
            <p:nvPr/>
          </p:nvSpPr>
          <p:spPr bwMode="auto">
            <a:xfrm>
              <a:off x="2016" y="1920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48"/>
            <p:cNvSpPr>
              <a:spLocks noChangeShapeType="1"/>
            </p:cNvSpPr>
            <p:nvPr/>
          </p:nvSpPr>
          <p:spPr bwMode="auto">
            <a:xfrm>
              <a:off x="1536" y="1872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49"/>
            <p:cNvSpPr>
              <a:spLocks noChangeShapeType="1"/>
            </p:cNvSpPr>
            <p:nvPr/>
          </p:nvSpPr>
          <p:spPr bwMode="auto">
            <a:xfrm>
              <a:off x="1056" y="1920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50"/>
            <p:cNvSpPr>
              <a:spLocks noChangeShapeType="1"/>
            </p:cNvSpPr>
            <p:nvPr/>
          </p:nvSpPr>
          <p:spPr bwMode="auto">
            <a:xfrm>
              <a:off x="3936" y="1920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51"/>
            <p:cNvSpPr>
              <a:spLocks noChangeShapeType="1"/>
            </p:cNvSpPr>
            <p:nvPr/>
          </p:nvSpPr>
          <p:spPr bwMode="auto">
            <a:xfrm>
              <a:off x="2496" y="1872"/>
              <a:ext cx="720" cy="0"/>
            </a:xfrm>
            <a:prstGeom prst="line">
              <a:avLst/>
            </a:pr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52"/>
            <p:cNvSpPr>
              <a:spLocks/>
            </p:cNvSpPr>
            <p:nvPr/>
          </p:nvSpPr>
          <p:spPr bwMode="auto">
            <a:xfrm>
              <a:off x="4368" y="1920"/>
              <a:ext cx="920" cy="728"/>
            </a:xfrm>
            <a:custGeom>
              <a:avLst/>
              <a:gdLst>
                <a:gd name="T0" fmla="*/ 0 w 920"/>
                <a:gd name="T1" fmla="*/ 0 h 728"/>
                <a:gd name="T2" fmla="*/ 288 w 920"/>
                <a:gd name="T3" fmla="*/ 432 h 728"/>
                <a:gd name="T4" fmla="*/ 816 w 920"/>
                <a:gd name="T5" fmla="*/ 720 h 728"/>
                <a:gd name="T6" fmla="*/ 912 w 920"/>
                <a:gd name="T7" fmla="*/ 480 h 728"/>
                <a:gd name="T8" fmla="*/ 864 w 920"/>
                <a:gd name="T9" fmla="*/ 336 h 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0"/>
                <a:gd name="T16" fmla="*/ 0 h 728"/>
                <a:gd name="T17" fmla="*/ 920 w 920"/>
                <a:gd name="T18" fmla="*/ 728 h 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0" h="728">
                  <a:moveTo>
                    <a:pt x="0" y="0"/>
                  </a:moveTo>
                  <a:cubicBezTo>
                    <a:pt x="76" y="156"/>
                    <a:pt x="152" y="312"/>
                    <a:pt x="288" y="432"/>
                  </a:cubicBezTo>
                  <a:cubicBezTo>
                    <a:pt x="424" y="552"/>
                    <a:pt x="712" y="712"/>
                    <a:pt x="816" y="720"/>
                  </a:cubicBezTo>
                  <a:cubicBezTo>
                    <a:pt x="920" y="728"/>
                    <a:pt x="904" y="544"/>
                    <a:pt x="912" y="480"/>
                  </a:cubicBezTo>
                  <a:cubicBezTo>
                    <a:pt x="920" y="416"/>
                    <a:pt x="892" y="376"/>
                    <a:pt x="864" y="336"/>
                  </a:cubicBezTo>
                </a:path>
              </a:pathLst>
            </a:custGeom>
            <a:noFill/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32" name="Group 53"/>
            <p:cNvGrpSpPr>
              <a:grpSpLocks/>
            </p:cNvGrpSpPr>
            <p:nvPr/>
          </p:nvGrpSpPr>
          <p:grpSpPr bwMode="auto">
            <a:xfrm rot="-7892364">
              <a:off x="3593" y="1975"/>
              <a:ext cx="1778" cy="612"/>
              <a:chOff x="2495" y="2329"/>
              <a:chExt cx="1778" cy="612"/>
            </a:xfrm>
          </p:grpSpPr>
          <p:sp>
            <p:nvSpPr>
              <p:cNvPr id="9236" name="AutoShape 54"/>
              <p:cNvSpPr>
                <a:spLocks noChangeArrowheads="1"/>
              </p:cNvSpPr>
              <p:nvPr/>
            </p:nvSpPr>
            <p:spPr bwMode="auto">
              <a:xfrm rot="3226569">
                <a:off x="3385" y="1489"/>
                <a:ext cx="48" cy="1728"/>
              </a:xfrm>
              <a:prstGeom prst="flowChartExtract">
                <a:avLst/>
              </a:prstGeom>
              <a:solidFill>
                <a:schemeClr val="bg1"/>
              </a:solidFill>
              <a:ln w="63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  <p:sp>
            <p:nvSpPr>
              <p:cNvPr id="9237" name="Oval 55"/>
              <p:cNvSpPr>
                <a:spLocks noChangeArrowheads="1"/>
              </p:cNvSpPr>
              <p:nvPr/>
            </p:nvSpPr>
            <p:spPr bwMode="auto">
              <a:xfrm rot="8626569">
                <a:off x="2495" y="2894"/>
                <a:ext cx="288" cy="47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>
                  <a:latin typeface="Arial" charset="0"/>
                </a:endParaRPr>
              </a:p>
            </p:txBody>
          </p:sp>
        </p:grpSp>
        <p:sp>
          <p:nvSpPr>
            <p:cNvPr id="9233" name="Oval 56"/>
            <p:cNvSpPr>
              <a:spLocks noChangeArrowheads="1"/>
            </p:cNvSpPr>
            <p:nvPr/>
          </p:nvSpPr>
          <p:spPr bwMode="auto">
            <a:xfrm flipV="1">
              <a:off x="1296" y="1920"/>
              <a:ext cx="48" cy="48"/>
            </a:xfrm>
            <a:prstGeom prst="ellipse">
              <a:avLst/>
            </a:prstGeom>
            <a:solidFill>
              <a:srgbClr val="00FF00"/>
            </a:solidFill>
            <a:ln w="317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9234" name="Line 57"/>
            <p:cNvSpPr>
              <a:spLocks noChangeShapeType="1"/>
            </p:cNvSpPr>
            <p:nvPr/>
          </p:nvSpPr>
          <p:spPr bwMode="auto">
            <a:xfrm>
              <a:off x="1344" y="196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58"/>
            <p:cNvSpPr>
              <a:spLocks/>
            </p:cNvSpPr>
            <p:nvPr/>
          </p:nvSpPr>
          <p:spPr bwMode="auto">
            <a:xfrm>
              <a:off x="1344" y="1968"/>
              <a:ext cx="1" cy="48"/>
            </a:xfrm>
            <a:custGeom>
              <a:avLst/>
              <a:gdLst>
                <a:gd name="T0" fmla="*/ 0 w 1"/>
                <a:gd name="T1" fmla="*/ 0 h 48"/>
                <a:gd name="T2" fmla="*/ 0 w 1"/>
                <a:gd name="T3" fmla="*/ 48 h 48"/>
                <a:gd name="T4" fmla="*/ 0 w 1"/>
                <a:gd name="T5" fmla="*/ 0 h 48"/>
                <a:gd name="T6" fmla="*/ 0 60000 65536"/>
                <a:gd name="T7" fmla="*/ 0 60000 65536"/>
                <a:gd name="T8" fmla="*/ 0 60000 65536"/>
                <a:gd name="T9" fmla="*/ 0 w 1"/>
                <a:gd name="T10" fmla="*/ 0 h 48"/>
                <a:gd name="T11" fmla="*/ 1 w 1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8">
                  <a:moveTo>
                    <a:pt x="0" y="0"/>
                  </a:moveTo>
                  <a:cubicBezTo>
                    <a:pt x="0" y="0"/>
                    <a:pt x="0" y="48"/>
                    <a:pt x="0" y="48"/>
                  </a:cubicBezTo>
                  <a:cubicBezTo>
                    <a:pt x="0" y="4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FF00"/>
            </a:solidFill>
            <a:ln w="222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7083" name="Rectangle 59"/>
          <p:cNvSpPr>
            <a:spLocks noChangeArrowheads="1"/>
          </p:cNvSpPr>
          <p:nvPr/>
        </p:nvSpPr>
        <p:spPr bwMode="auto">
          <a:xfrm>
            <a:off x="2971800" y="2819400"/>
            <a:ext cx="3810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FF0000"/>
                </a:solidFill>
                <a:latin typeface="Arial" charset="0"/>
              </a:rPr>
              <a:t>H.4a) Khâu lại mũi</a:t>
            </a:r>
          </a:p>
        </p:txBody>
      </p:sp>
      <p:sp>
        <p:nvSpPr>
          <p:cNvPr id="257085" name="Rectangle 61"/>
          <p:cNvSpPr>
            <a:spLocks noChangeArrowheads="1"/>
          </p:cNvSpPr>
          <p:nvPr/>
        </p:nvSpPr>
        <p:spPr bwMode="auto">
          <a:xfrm>
            <a:off x="3352800" y="6172200"/>
            <a:ext cx="3276600" cy="5334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FF0000"/>
                </a:solidFill>
                <a:latin typeface="Arial" charset="0"/>
              </a:rPr>
              <a:t>H.4b) Nút chỉ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5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83" grpId="0" animBg="1"/>
      <p:bldP spid="2570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Cô bé Mùa Thị Sinh 15 tuổi- người Mông ngồi may áo cho mẹ và các 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50292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47" name="Oval 3"/>
          <p:cNvSpPr>
            <a:spLocks noChangeArrowheads="1"/>
          </p:cNvSpPr>
          <p:nvPr/>
        </p:nvSpPr>
        <p:spPr bwMode="auto">
          <a:xfrm>
            <a:off x="381000" y="5715000"/>
            <a:ext cx="87630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solidFill>
                  <a:srgbClr val="FFFF00"/>
                </a:solidFill>
                <a:latin typeface="Arial" charset="0"/>
              </a:rPr>
              <a:t>Một học sinh tiểu học đang ngồi may áo cho mẹ và chi</a:t>
            </a:r>
          </a:p>
        </p:txBody>
      </p:sp>
      <p:pic>
        <p:nvPicPr>
          <p:cNvPr id="262149" name="Picture 5" descr="May áo cho chồ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0"/>
            <a:ext cx="7467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150" name="Oval 6"/>
          <p:cNvSpPr>
            <a:spLocks noChangeArrowheads="1"/>
          </p:cNvSpPr>
          <p:nvPr/>
        </p:nvSpPr>
        <p:spPr bwMode="auto">
          <a:xfrm>
            <a:off x="533400" y="5638800"/>
            <a:ext cx="8382000" cy="990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>
                <a:solidFill>
                  <a:srgbClr val="0000FF"/>
                </a:solidFill>
                <a:latin typeface="Arial" charset="0"/>
              </a:rPr>
              <a:t>Người phụ nữ ngồi may áo cho chồng, con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262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62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6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62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animBg="1"/>
      <p:bldP spid="262147" grpId="1" animBg="1"/>
      <p:bldP spid="262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Thiếu nữ may đồ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54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195" name="Oval 3"/>
          <p:cNvSpPr>
            <a:spLocks noChangeArrowheads="1"/>
          </p:cNvSpPr>
          <p:nvPr/>
        </p:nvSpPr>
        <p:spPr bwMode="auto">
          <a:xfrm>
            <a:off x="914400" y="5410200"/>
            <a:ext cx="7543800" cy="12192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>
                <a:solidFill>
                  <a:srgbClr val="0000FF"/>
                </a:solidFill>
                <a:latin typeface="Arial" charset="0"/>
              </a:rPr>
              <a:t>Thiếu nữ đang may áo, quần.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807</Words>
  <Application>Microsoft Office PowerPoint</Application>
  <PresentationFormat>On-screen Show (4:3)</PresentationFormat>
  <Paragraphs>198</Paragraphs>
  <Slides>26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Times New Roman</vt:lpstr>
      <vt:lpstr>Arial</vt:lpstr>
      <vt:lpstr>Default Design</vt:lpstr>
      <vt:lpstr>Microsoft Clip Gallery</vt:lpstr>
      <vt:lpstr>Microsoft Word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111</cp:revision>
  <dcterms:created xsi:type="dcterms:W3CDTF">2010-03-14T08:11:58Z</dcterms:created>
  <dcterms:modified xsi:type="dcterms:W3CDTF">2016-06-30T01:13:31Z</dcterms:modified>
</cp:coreProperties>
</file>