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sldIdLst>
    <p:sldId id="267" r:id="rId2"/>
    <p:sldId id="269" r:id="rId3"/>
    <p:sldId id="271" r:id="rId4"/>
    <p:sldId id="258" r:id="rId5"/>
    <p:sldId id="273" r:id="rId6"/>
    <p:sldId id="259" r:id="rId7"/>
    <p:sldId id="257" r:id="rId8"/>
    <p:sldId id="260" r:id="rId9"/>
    <p:sldId id="274" r:id="rId10"/>
    <p:sldId id="275" r:id="rId11"/>
    <p:sldId id="276" r:id="rId12"/>
    <p:sldId id="277" r:id="rId13"/>
    <p:sldId id="278" r:id="rId14"/>
    <p:sldId id="262" r:id="rId15"/>
    <p:sldId id="263" r:id="rId16"/>
    <p:sldId id="282" r:id="rId17"/>
    <p:sldId id="279" r:id="rId18"/>
    <p:sldId id="264" r:id="rId19"/>
    <p:sldId id="265" r:id="rId20"/>
    <p:sldId id="281" r:id="rId21"/>
    <p:sldId id="270"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8D0E5AFB-EBB3-4BBA-92C5-2FAEA0052C5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1C13F41C-7C97-48A0-90E8-FD2DD4ECB8EE}" type="slidenum">
              <a:rPr lang="en-US"/>
              <a:pPr/>
              <a:t>7</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grpSp>
      <p:sp>
        <p:nvSpPr>
          <p:cNvPr id="25612"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2561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1E97AC19-E239-46B6-B8B0-8EE3C10093E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F378E81F-6E9E-463C-B86D-2DD80E96272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D9631C4A-4E41-4318-A358-7BEBF2A5ED5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6FC3778C-0522-4C74-9002-27981A08DE3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02E144CF-FC62-47FB-842A-10F0BBA6234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A47C9827-6485-4D59-A6E1-D159D6595A1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FD5CD447-E714-411D-BA5B-6DD71F649A2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D89C2421-DAB7-4462-8DC5-5AF59CFCAA9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1B873BF4-CC60-4698-B9BB-FCA603931EF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575B626E-5957-4C87-9AB3-F26F4E64698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2C10CE57-3413-45ED-A20F-401C22B4187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2458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2458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DE4F424F-A4D5-45C5-9505-903C742029C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hyperlink" Target="nhom%206.pp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nhom%206.pp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nhom%206.ppt"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ulips_yellow_md_clr"/>
          <p:cNvPicPr>
            <a:picLocks noChangeAspect="1" noChangeArrowheads="1" noCrop="1"/>
          </p:cNvPicPr>
          <p:nvPr/>
        </p:nvPicPr>
        <p:blipFill>
          <a:blip r:embed="rId2"/>
          <a:srcRect/>
          <a:stretch>
            <a:fillRect/>
          </a:stretch>
        </p:blipFill>
        <p:spPr bwMode="auto">
          <a:xfrm>
            <a:off x="4191000" y="5713413"/>
            <a:ext cx="1027113" cy="1144587"/>
          </a:xfrm>
          <a:prstGeom prst="rect">
            <a:avLst/>
          </a:prstGeom>
          <a:noFill/>
          <a:ln w="9525">
            <a:noFill/>
            <a:miter lim="800000"/>
            <a:headEnd/>
            <a:tailEnd/>
          </a:ln>
        </p:spPr>
      </p:pic>
      <p:sp>
        <p:nvSpPr>
          <p:cNvPr id="15363" name="Text Box 3"/>
          <p:cNvSpPr txBox="1">
            <a:spLocks noChangeArrowheads="1"/>
          </p:cNvSpPr>
          <p:nvPr/>
        </p:nvSpPr>
        <p:spPr bwMode="auto">
          <a:xfrm>
            <a:off x="1905000" y="2590800"/>
            <a:ext cx="5715000" cy="641350"/>
          </a:xfrm>
          <a:prstGeom prst="rect">
            <a:avLst/>
          </a:prstGeom>
          <a:noFill/>
          <a:ln w="9525">
            <a:noFill/>
            <a:miter lim="800000"/>
            <a:headEnd/>
            <a:tailEnd/>
          </a:ln>
          <a:effectLst/>
        </p:spPr>
        <p:txBody>
          <a:bodyPr>
            <a:spAutoFit/>
          </a:bodyPr>
          <a:lstStyle/>
          <a:p>
            <a:pPr eaLnBrk="1" hangingPunct="1">
              <a:spcBef>
                <a:spcPct val="50000"/>
              </a:spcBef>
              <a:defRPr/>
            </a:pPr>
            <a:r>
              <a:rPr lang="en-US" sz="3600" b="1" dirty="0" err="1">
                <a:effectLst>
                  <a:outerShdw blurRad="38100" dist="38100" dir="2700000" algn="tl">
                    <a:srgbClr val="C0C0C0"/>
                  </a:outerShdw>
                </a:effectLst>
                <a:latin typeface="Arial"/>
                <a:cs typeface="Arial" charset="0"/>
              </a:rPr>
              <a:t>Môn</a:t>
            </a:r>
            <a:r>
              <a:rPr lang="en-US" sz="3600" b="1" dirty="0">
                <a:effectLst>
                  <a:outerShdw blurRad="38100" dist="38100" dir="2700000" algn="tl">
                    <a:srgbClr val="C0C0C0"/>
                  </a:outerShdw>
                </a:effectLst>
                <a:latin typeface="Arial"/>
                <a:cs typeface="Arial" charset="0"/>
              </a:rPr>
              <a:t>:</a:t>
            </a:r>
            <a:r>
              <a:rPr lang="en-US" sz="3600" b="1" dirty="0">
                <a:effectLst>
                  <a:outerShdw blurRad="38100" dist="38100" dir="2700000" algn="tl">
                    <a:srgbClr val="C0C0C0"/>
                  </a:outerShdw>
                </a:effectLst>
                <a:latin typeface="Arial"/>
              </a:rPr>
              <a:t> KĨ THUẬT 4 </a:t>
            </a:r>
          </a:p>
        </p:txBody>
      </p:sp>
      <p:pic>
        <p:nvPicPr>
          <p:cNvPr id="4100" name="Picture 5" descr="clip0006"/>
          <p:cNvPicPr>
            <a:picLocks noChangeAspect="1" noChangeArrowheads="1"/>
          </p:cNvPicPr>
          <p:nvPr/>
        </p:nvPicPr>
        <p:blipFill>
          <a:blip r:embed="rId3"/>
          <a:srcRect/>
          <a:stretch>
            <a:fillRect/>
          </a:stretch>
        </p:blipFill>
        <p:spPr bwMode="auto">
          <a:xfrm>
            <a:off x="3429000" y="4800600"/>
            <a:ext cx="2438400" cy="1712913"/>
          </a:xfrm>
          <a:prstGeom prst="rect">
            <a:avLst/>
          </a:prstGeom>
          <a:noFill/>
          <a:ln w="9525">
            <a:noFill/>
            <a:miter lim="800000"/>
            <a:headEnd/>
            <a:tailEnd/>
          </a:ln>
        </p:spPr>
      </p:pic>
      <p:pic>
        <p:nvPicPr>
          <p:cNvPr id="4101" name="Picture 7" descr="tulips_yellow_md_clr"/>
          <p:cNvPicPr>
            <a:picLocks noChangeAspect="1" noChangeArrowheads="1" noCrop="1"/>
          </p:cNvPicPr>
          <p:nvPr/>
        </p:nvPicPr>
        <p:blipFill>
          <a:blip r:embed="rId2"/>
          <a:srcRect/>
          <a:stretch>
            <a:fillRect/>
          </a:stretch>
        </p:blipFill>
        <p:spPr bwMode="auto">
          <a:xfrm>
            <a:off x="1447800" y="5486400"/>
            <a:ext cx="1027113" cy="1144588"/>
          </a:xfrm>
          <a:prstGeom prst="rect">
            <a:avLst/>
          </a:prstGeom>
          <a:noFill/>
          <a:ln w="9525">
            <a:noFill/>
            <a:miter lim="800000"/>
            <a:headEnd/>
            <a:tailEnd/>
          </a:ln>
        </p:spPr>
      </p:pic>
      <p:pic>
        <p:nvPicPr>
          <p:cNvPr id="4102" name="Picture 8" descr="tulips_yellow_md_clr"/>
          <p:cNvPicPr>
            <a:picLocks noChangeAspect="1" noChangeArrowheads="1" noCrop="1"/>
          </p:cNvPicPr>
          <p:nvPr/>
        </p:nvPicPr>
        <p:blipFill>
          <a:blip r:embed="rId2"/>
          <a:srcRect/>
          <a:stretch>
            <a:fillRect/>
          </a:stretch>
        </p:blipFill>
        <p:spPr bwMode="auto">
          <a:xfrm>
            <a:off x="2514600" y="5713413"/>
            <a:ext cx="1027113" cy="1144587"/>
          </a:xfrm>
          <a:prstGeom prst="rect">
            <a:avLst/>
          </a:prstGeom>
          <a:noFill/>
          <a:ln w="9525">
            <a:noFill/>
            <a:miter lim="800000"/>
            <a:headEnd/>
            <a:tailEnd/>
          </a:ln>
        </p:spPr>
      </p:pic>
      <p:pic>
        <p:nvPicPr>
          <p:cNvPr id="4103" name="Picture 9" descr="tulips_yellow_md_clr"/>
          <p:cNvPicPr>
            <a:picLocks noChangeAspect="1" noChangeArrowheads="1" noCrop="1"/>
          </p:cNvPicPr>
          <p:nvPr/>
        </p:nvPicPr>
        <p:blipFill>
          <a:blip r:embed="rId2"/>
          <a:srcRect/>
          <a:stretch>
            <a:fillRect/>
          </a:stretch>
        </p:blipFill>
        <p:spPr bwMode="auto">
          <a:xfrm>
            <a:off x="5867400" y="5713413"/>
            <a:ext cx="1027113" cy="1144587"/>
          </a:xfrm>
          <a:prstGeom prst="rect">
            <a:avLst/>
          </a:prstGeom>
          <a:noFill/>
          <a:ln w="9525">
            <a:noFill/>
            <a:miter lim="800000"/>
            <a:headEnd/>
            <a:tailEnd/>
          </a:ln>
        </p:spPr>
      </p:pic>
      <p:pic>
        <p:nvPicPr>
          <p:cNvPr id="4104" name="Picture 10" descr="tulips_yellow_md_clr"/>
          <p:cNvPicPr>
            <a:picLocks noChangeAspect="1" noChangeArrowheads="1" noCrop="1"/>
          </p:cNvPicPr>
          <p:nvPr/>
        </p:nvPicPr>
        <p:blipFill>
          <a:blip r:embed="rId2"/>
          <a:srcRect/>
          <a:stretch>
            <a:fillRect/>
          </a:stretch>
        </p:blipFill>
        <p:spPr bwMode="auto">
          <a:xfrm>
            <a:off x="7086600" y="5486400"/>
            <a:ext cx="1027113" cy="1144588"/>
          </a:xfrm>
          <a:prstGeom prst="rect">
            <a:avLst/>
          </a:prstGeom>
          <a:noFill/>
          <a:ln w="9525">
            <a:noFill/>
            <a:miter lim="800000"/>
            <a:headEnd/>
            <a:tailEnd/>
          </a:ln>
        </p:spPr>
      </p:pic>
      <p:pic>
        <p:nvPicPr>
          <p:cNvPr id="4105" name="Picture 11" descr="tulips_yellow_md_clr"/>
          <p:cNvPicPr>
            <a:picLocks noChangeAspect="1" noChangeArrowheads="1" noCrop="1"/>
          </p:cNvPicPr>
          <p:nvPr/>
        </p:nvPicPr>
        <p:blipFill>
          <a:blip r:embed="rId2"/>
          <a:srcRect/>
          <a:stretch>
            <a:fillRect/>
          </a:stretch>
        </p:blipFill>
        <p:spPr bwMode="auto">
          <a:xfrm>
            <a:off x="7772400" y="4648200"/>
            <a:ext cx="1027113" cy="1144588"/>
          </a:xfrm>
          <a:prstGeom prst="rect">
            <a:avLst/>
          </a:prstGeom>
          <a:noFill/>
          <a:ln w="9525">
            <a:noFill/>
            <a:miter lim="800000"/>
            <a:headEnd/>
            <a:tailEnd/>
          </a:ln>
        </p:spPr>
      </p:pic>
      <p:pic>
        <p:nvPicPr>
          <p:cNvPr id="4106" name="Picture 12" descr="tulips_yellow_md_clr"/>
          <p:cNvPicPr>
            <a:picLocks noChangeAspect="1" noChangeArrowheads="1" noCrop="1"/>
          </p:cNvPicPr>
          <p:nvPr/>
        </p:nvPicPr>
        <p:blipFill>
          <a:blip r:embed="rId2"/>
          <a:srcRect/>
          <a:stretch>
            <a:fillRect/>
          </a:stretch>
        </p:blipFill>
        <p:spPr bwMode="auto">
          <a:xfrm>
            <a:off x="685800" y="4724400"/>
            <a:ext cx="1027113" cy="1144588"/>
          </a:xfrm>
          <a:prstGeom prst="rect">
            <a:avLst/>
          </a:prstGeom>
          <a:noFill/>
          <a:ln w="9525">
            <a:noFill/>
            <a:miter lim="800000"/>
            <a:headEnd/>
            <a:tailEnd/>
          </a:ln>
        </p:spPr>
      </p:pic>
      <p:pic>
        <p:nvPicPr>
          <p:cNvPr id="4107" name="Picture 13" descr="tulips_yellow_md_clr"/>
          <p:cNvPicPr>
            <a:picLocks noChangeAspect="1" noChangeArrowheads="1" noCrop="1"/>
          </p:cNvPicPr>
          <p:nvPr/>
        </p:nvPicPr>
        <p:blipFill>
          <a:blip r:embed="rId2"/>
          <a:srcRect/>
          <a:stretch>
            <a:fillRect/>
          </a:stretch>
        </p:blipFill>
        <p:spPr bwMode="auto">
          <a:xfrm>
            <a:off x="-152400" y="3886200"/>
            <a:ext cx="1027113" cy="1144588"/>
          </a:xfrm>
          <a:prstGeom prst="rect">
            <a:avLst/>
          </a:prstGeom>
          <a:noFill/>
          <a:ln w="9525">
            <a:noFill/>
            <a:miter lim="800000"/>
            <a:headEnd/>
            <a:tailEnd/>
          </a:ln>
        </p:spPr>
      </p:pic>
      <p:pic>
        <p:nvPicPr>
          <p:cNvPr id="4108" name="Picture 14" descr="tulips_yellow_md_clr"/>
          <p:cNvPicPr>
            <a:picLocks noChangeAspect="1" noChangeArrowheads="1" noCrop="1"/>
          </p:cNvPicPr>
          <p:nvPr/>
        </p:nvPicPr>
        <p:blipFill>
          <a:blip r:embed="rId2"/>
          <a:srcRect/>
          <a:stretch>
            <a:fillRect/>
          </a:stretch>
        </p:blipFill>
        <p:spPr bwMode="auto">
          <a:xfrm>
            <a:off x="8305800" y="3733800"/>
            <a:ext cx="1027113" cy="1144588"/>
          </a:xfrm>
          <a:prstGeom prst="rect">
            <a:avLst/>
          </a:prstGeom>
          <a:noFill/>
          <a:ln w="9525">
            <a:noFill/>
            <a:miter lim="800000"/>
            <a:headEnd/>
            <a:tailEnd/>
          </a:ln>
        </p:spPr>
      </p:pic>
      <p:pic>
        <p:nvPicPr>
          <p:cNvPr id="4109" name="Picture 15" descr="Bellcoll"/>
          <p:cNvPicPr>
            <a:picLocks noChangeAspect="1" noChangeArrowheads="1" noCrop="1"/>
          </p:cNvPicPr>
          <p:nvPr/>
        </p:nvPicPr>
        <p:blipFill>
          <a:blip r:embed="rId4"/>
          <a:srcRect/>
          <a:stretch>
            <a:fillRect/>
          </a:stretch>
        </p:blipFill>
        <p:spPr bwMode="auto">
          <a:xfrm rot="1853189">
            <a:off x="8001000" y="0"/>
            <a:ext cx="1143000" cy="1143000"/>
          </a:xfrm>
          <a:prstGeom prst="rect">
            <a:avLst/>
          </a:prstGeom>
          <a:noFill/>
          <a:ln w="9525">
            <a:noFill/>
            <a:miter lim="800000"/>
            <a:headEnd/>
            <a:tailEnd/>
          </a:ln>
        </p:spPr>
      </p:pic>
      <p:pic>
        <p:nvPicPr>
          <p:cNvPr id="4110" name="Picture 16" descr="Bellcoll"/>
          <p:cNvPicPr>
            <a:picLocks noChangeAspect="1" noChangeArrowheads="1" noCrop="1"/>
          </p:cNvPicPr>
          <p:nvPr/>
        </p:nvPicPr>
        <p:blipFill>
          <a:blip r:embed="rId4"/>
          <a:srcRect/>
          <a:stretch>
            <a:fillRect/>
          </a:stretch>
        </p:blipFill>
        <p:spPr bwMode="auto">
          <a:xfrm rot="-2362725">
            <a:off x="0" y="0"/>
            <a:ext cx="1143000" cy="1143000"/>
          </a:xfrm>
          <a:prstGeom prst="rect">
            <a:avLst/>
          </a:prstGeom>
          <a:noFill/>
          <a:ln w="9525">
            <a:noFill/>
            <a:miter lim="800000"/>
            <a:headEnd/>
            <a:tailEnd/>
          </a:ln>
        </p:spPr>
      </p:pic>
      <p:pic>
        <p:nvPicPr>
          <p:cNvPr id="4111" name="Picture 17" descr="Bellcoll"/>
          <p:cNvPicPr>
            <a:picLocks noChangeAspect="1" noChangeArrowheads="1" noCrop="1"/>
          </p:cNvPicPr>
          <p:nvPr/>
        </p:nvPicPr>
        <p:blipFill>
          <a:blip r:embed="rId4"/>
          <a:srcRect/>
          <a:stretch>
            <a:fillRect/>
          </a:stretch>
        </p:blipFill>
        <p:spPr bwMode="auto">
          <a:xfrm>
            <a:off x="4114800" y="609600"/>
            <a:ext cx="1143000" cy="1143000"/>
          </a:xfrm>
          <a:prstGeom prst="rect">
            <a:avLst/>
          </a:prstGeom>
          <a:noFill/>
          <a:ln w="9525">
            <a:noFill/>
            <a:miter lim="800000"/>
            <a:headEnd/>
            <a:tailEnd/>
          </a:ln>
        </p:spPr>
      </p:pic>
      <p:sp>
        <p:nvSpPr>
          <p:cNvPr id="4112" name="Text Box 21"/>
          <p:cNvSpPr txBox="1">
            <a:spLocks noChangeArrowheads="1"/>
          </p:cNvSpPr>
          <p:nvPr/>
        </p:nvSpPr>
        <p:spPr bwMode="auto">
          <a:xfrm>
            <a:off x="2133600" y="1660525"/>
            <a:ext cx="5410200" cy="701675"/>
          </a:xfrm>
          <a:prstGeom prst="rect">
            <a:avLst/>
          </a:prstGeom>
          <a:noFill/>
          <a:ln w="9525">
            <a:noFill/>
            <a:miter lim="800000"/>
            <a:headEnd/>
            <a:tailEnd/>
          </a:ln>
        </p:spPr>
        <p:txBody>
          <a:bodyPr>
            <a:spAutoFit/>
          </a:bodyPr>
          <a:lstStyle/>
          <a:p>
            <a:pPr eaLnBrk="1" hangingPunct="1">
              <a:spcBef>
                <a:spcPct val="50000"/>
              </a:spcBef>
            </a:pPr>
            <a:r>
              <a:rPr lang="en-US" sz="4000">
                <a:latin typeface="Arial" charset="0"/>
              </a:rPr>
              <a:t>KẾ HOẠCH BÀI DẠY</a:t>
            </a:r>
          </a:p>
        </p:txBody>
      </p:sp>
      <p:sp>
        <p:nvSpPr>
          <p:cNvPr id="4113" name="Text Box 22"/>
          <p:cNvSpPr txBox="1">
            <a:spLocks noChangeArrowheads="1"/>
          </p:cNvSpPr>
          <p:nvPr/>
        </p:nvSpPr>
        <p:spPr bwMode="auto">
          <a:xfrm>
            <a:off x="685800" y="3625850"/>
            <a:ext cx="8001000" cy="641350"/>
          </a:xfrm>
          <a:prstGeom prst="rect">
            <a:avLst/>
          </a:prstGeom>
          <a:noFill/>
          <a:ln w="9525">
            <a:noFill/>
            <a:miter lim="800000"/>
            <a:headEnd/>
            <a:tailEnd/>
          </a:ln>
        </p:spPr>
        <p:txBody>
          <a:bodyPr>
            <a:spAutoFit/>
          </a:bodyPr>
          <a:lstStyle/>
          <a:p>
            <a:pPr eaLnBrk="1" hangingPunct="1">
              <a:spcBef>
                <a:spcPct val="50000"/>
              </a:spcBef>
            </a:pPr>
            <a:r>
              <a:rPr lang="en-US" sz="3600">
                <a:solidFill>
                  <a:srgbClr val="FF0000"/>
                </a:solidFill>
                <a:latin typeface="Arial" charset="0"/>
              </a:rPr>
              <a:t>Bài 9: Lợi ích của việc trồng rau,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4000" fill="hold" nodeType="afterEffect">
                                  <p:stCondLst>
                                    <p:cond delay="0"/>
                                  </p:stCondLst>
                                  <p:childTnLst>
                                    <p:animClr clrSpc="hsl" dir="cw">
                                      <p:cBhvr override="childStyle">
                                        <p:cTn id="6" dur="1000" fill="hold"/>
                                        <p:tgtEl>
                                          <p:spTgt spid="15363"/>
                                        </p:tgtEl>
                                        <p:attrNameLst>
                                          <p:attrName>style.color</p:attrName>
                                        </p:attrNameLst>
                                      </p:cBhvr>
                                      <p:by>
                                        <p:hsl h="7200000" s="0" l="0"/>
                                      </p:by>
                                    </p:animClr>
                                    <p:animClr clrSpc="hsl" dir="cw">
                                      <p:cBhvr>
                                        <p:cTn id="7" dur="1000" fill="hold"/>
                                        <p:tgtEl>
                                          <p:spTgt spid="15363"/>
                                        </p:tgtEl>
                                        <p:attrNameLst>
                                          <p:attrName>fillcolor</p:attrName>
                                        </p:attrNameLst>
                                      </p:cBhvr>
                                      <p:by>
                                        <p:hsl h="7200000" s="0" l="0"/>
                                      </p:by>
                                    </p:animClr>
                                    <p:animClr clrSpc="hsl" dir="cw">
                                      <p:cBhvr>
                                        <p:cTn id="8" dur="1000" fill="hold"/>
                                        <p:tgtEl>
                                          <p:spTgt spid="15363"/>
                                        </p:tgtEl>
                                        <p:attrNameLst>
                                          <p:attrName>stroke.color</p:attrName>
                                        </p:attrNameLst>
                                      </p:cBhvr>
                                      <p:by>
                                        <p:hsl h="7200000" s="0" l="0"/>
                                      </p:by>
                                    </p:animClr>
                                    <p:set>
                                      <p:cBhvr>
                                        <p:cTn id="9" dur="1000" fill="hold"/>
                                        <p:tgtEl>
                                          <p:spTgt spid="153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oahong2"/>
          <p:cNvPicPr>
            <a:picLocks noChangeAspect="1" noChangeArrowheads="1"/>
          </p:cNvPicPr>
          <p:nvPr/>
        </p:nvPicPr>
        <p:blipFill>
          <a:blip r:embed="rId2"/>
          <a:srcRect/>
          <a:stretch>
            <a:fillRect/>
          </a:stretch>
        </p:blipFill>
        <p:spPr bwMode="auto">
          <a:xfrm>
            <a:off x="304800" y="1371600"/>
            <a:ext cx="4419600" cy="4953000"/>
          </a:xfrm>
          <a:prstGeom prst="rect">
            <a:avLst/>
          </a:prstGeom>
          <a:noFill/>
          <a:ln w="28575">
            <a:solidFill>
              <a:srgbClr val="0000FF"/>
            </a:solidFill>
            <a:miter lim="800000"/>
            <a:headEnd/>
            <a:tailEnd/>
          </a:ln>
        </p:spPr>
      </p:pic>
      <p:sp>
        <p:nvSpPr>
          <p:cNvPr id="32773" name="AutoShape 5"/>
          <p:cNvSpPr>
            <a:spLocks noChangeArrowheads="1"/>
          </p:cNvSpPr>
          <p:nvPr/>
        </p:nvSpPr>
        <p:spPr bwMode="auto">
          <a:xfrm>
            <a:off x="5410200" y="457200"/>
            <a:ext cx="3276600" cy="1676400"/>
          </a:xfrm>
          <a:prstGeom prst="cloudCallout">
            <a:avLst>
              <a:gd name="adj1" fmla="val -59593"/>
              <a:gd name="adj2" fmla="val 94509"/>
            </a:avLst>
          </a:prstGeom>
          <a:solidFill>
            <a:schemeClr val="accent1"/>
          </a:solidFill>
          <a:ln w="9525">
            <a:solidFill>
              <a:schemeClr val="tx1"/>
            </a:solidFill>
            <a:round/>
            <a:headEnd/>
            <a:tailEnd/>
          </a:ln>
        </p:spPr>
        <p:txBody>
          <a:bodyPr/>
          <a:lstStyle/>
          <a:p>
            <a:pPr algn="ctr"/>
            <a:r>
              <a:rPr lang="en-US" sz="2800">
                <a:latin typeface="Arial" charset="0"/>
              </a:rPr>
              <a:t>Tranh vẽ gì?</a:t>
            </a:r>
          </a:p>
        </p:txBody>
      </p:sp>
      <p:sp>
        <p:nvSpPr>
          <p:cNvPr id="32774" name="AutoShape 6"/>
          <p:cNvSpPr>
            <a:spLocks noChangeArrowheads="1"/>
          </p:cNvSpPr>
          <p:nvPr/>
        </p:nvSpPr>
        <p:spPr bwMode="auto">
          <a:xfrm>
            <a:off x="5715000" y="3581400"/>
            <a:ext cx="3048000" cy="1447800"/>
          </a:xfrm>
          <a:prstGeom prst="wedgeEllipseCallout">
            <a:avLst>
              <a:gd name="adj1" fmla="val -73282"/>
              <a:gd name="adj2" fmla="val -66338"/>
            </a:avLst>
          </a:prstGeom>
          <a:solidFill>
            <a:schemeClr val="accent1"/>
          </a:solidFill>
          <a:ln w="9525">
            <a:solidFill>
              <a:schemeClr val="tx1"/>
            </a:solidFill>
            <a:miter lim="800000"/>
            <a:headEnd/>
            <a:tailEnd/>
          </a:ln>
        </p:spPr>
        <p:txBody>
          <a:bodyPr/>
          <a:lstStyle/>
          <a:p>
            <a:pPr algn="ctr"/>
            <a:r>
              <a:rPr lang="en-US" sz="2800">
                <a:latin typeface="Arial" charset="0"/>
              </a:rPr>
              <a:t>Tranh vẽ hoa hồng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ox(in)">
                                      <p:cBhvr>
                                        <p:cTn id="7" dur="500"/>
                                        <p:tgtEl>
                                          <p:spTgt spid="32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diamond(in)">
                                      <p:cBhvr>
                                        <p:cTn id="12" dur="2000"/>
                                        <p:tgtEl>
                                          <p:spTgt spid="327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32773"/>
                                        </p:tgtEl>
                                      </p:cBhvr>
                                    </p:animEffect>
                                    <p:set>
                                      <p:cBhvr>
                                        <p:cTn id="17" dur="1" fill="hold">
                                          <p:stCondLst>
                                            <p:cond delay="499"/>
                                          </p:stCondLst>
                                        </p:cTn>
                                        <p:tgtEl>
                                          <p:spTgt spid="3277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2774"/>
                                        </p:tgtEl>
                                        <p:attrNameLst>
                                          <p:attrName>style.visibility</p:attrName>
                                        </p:attrNameLst>
                                      </p:cBhvr>
                                      <p:to>
                                        <p:strVal val="visible"/>
                                      </p:to>
                                    </p:set>
                                    <p:animEffect transition="in" filter="checkerboard(across)">
                                      <p:cBhvr>
                                        <p:cTn id="22"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3" grpId="1" animBg="1"/>
      <p:bldP spid="327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images55335_hoahong"/>
          <p:cNvPicPr>
            <a:picLocks noChangeAspect="1" noChangeArrowheads="1"/>
          </p:cNvPicPr>
          <p:nvPr/>
        </p:nvPicPr>
        <p:blipFill>
          <a:blip r:embed="rId2"/>
          <a:srcRect/>
          <a:stretch>
            <a:fillRect/>
          </a:stretch>
        </p:blipFill>
        <p:spPr bwMode="auto">
          <a:xfrm>
            <a:off x="4648200" y="0"/>
            <a:ext cx="4495800" cy="3429000"/>
          </a:xfrm>
          <a:prstGeom prst="rect">
            <a:avLst/>
          </a:prstGeom>
          <a:noFill/>
          <a:ln w="28575">
            <a:solidFill>
              <a:schemeClr val="tx1"/>
            </a:solidFill>
            <a:miter lim="800000"/>
            <a:headEnd/>
            <a:tailEnd/>
          </a:ln>
        </p:spPr>
      </p:pic>
      <p:sp>
        <p:nvSpPr>
          <p:cNvPr id="33798" name="AutoShape 6"/>
          <p:cNvSpPr>
            <a:spLocks noChangeArrowheads="1"/>
          </p:cNvSpPr>
          <p:nvPr/>
        </p:nvSpPr>
        <p:spPr bwMode="auto">
          <a:xfrm>
            <a:off x="381000" y="533400"/>
            <a:ext cx="3810000" cy="1066800"/>
          </a:xfrm>
          <a:prstGeom prst="wedgeRectCallout">
            <a:avLst>
              <a:gd name="adj1" fmla="val 80667"/>
              <a:gd name="adj2" fmla="val 238986"/>
            </a:avLst>
          </a:prstGeom>
          <a:solidFill>
            <a:schemeClr val="accent1"/>
          </a:solidFill>
          <a:ln w="9525">
            <a:solidFill>
              <a:schemeClr val="tx1"/>
            </a:solidFill>
            <a:miter lim="800000"/>
            <a:headEnd/>
            <a:tailEnd/>
          </a:ln>
        </p:spPr>
        <p:txBody>
          <a:bodyPr/>
          <a:lstStyle/>
          <a:p>
            <a:pPr algn="ctr"/>
            <a:r>
              <a:rPr lang="en-US" sz="3200">
                <a:latin typeface="Arial" charset="0"/>
              </a:rPr>
              <a:t>Người ta dùng hoa để làm gì?</a:t>
            </a:r>
          </a:p>
        </p:txBody>
      </p:sp>
      <p:sp>
        <p:nvSpPr>
          <p:cNvPr id="33799" name="AutoShape 7"/>
          <p:cNvSpPr>
            <a:spLocks noChangeArrowheads="1"/>
          </p:cNvSpPr>
          <p:nvPr/>
        </p:nvSpPr>
        <p:spPr bwMode="auto">
          <a:xfrm>
            <a:off x="304800" y="2209800"/>
            <a:ext cx="4267200" cy="1066800"/>
          </a:xfrm>
          <a:prstGeom prst="wedgeRectCallout">
            <a:avLst>
              <a:gd name="adj1" fmla="val 52565"/>
              <a:gd name="adj2" fmla="val 211755"/>
            </a:avLst>
          </a:prstGeom>
          <a:solidFill>
            <a:schemeClr val="accent1"/>
          </a:solidFill>
          <a:ln w="9525">
            <a:solidFill>
              <a:schemeClr val="tx1"/>
            </a:solidFill>
            <a:miter lim="800000"/>
            <a:headEnd/>
            <a:tailEnd/>
          </a:ln>
        </p:spPr>
        <p:txBody>
          <a:bodyPr/>
          <a:lstStyle/>
          <a:p>
            <a:r>
              <a:rPr lang="en-US" sz="3200">
                <a:latin typeface="Arial" charset="0"/>
              </a:rPr>
              <a:t>Hoa được dùng để trang trí, trưng bày .</a:t>
            </a:r>
          </a:p>
        </p:txBody>
      </p:sp>
      <p:pic>
        <p:nvPicPr>
          <p:cNvPr id="33800" name="Picture 8" descr="hinh0087"/>
          <p:cNvPicPr>
            <a:picLocks noChangeAspect="1" noChangeArrowheads="1"/>
          </p:cNvPicPr>
          <p:nvPr/>
        </p:nvPicPr>
        <p:blipFill>
          <a:blip r:embed="rId3"/>
          <a:srcRect/>
          <a:stretch>
            <a:fillRect/>
          </a:stretch>
        </p:blipFill>
        <p:spPr bwMode="auto">
          <a:xfrm>
            <a:off x="4724400" y="3581400"/>
            <a:ext cx="4419600" cy="3276600"/>
          </a:xfrm>
          <a:prstGeom prst="rect">
            <a:avLst/>
          </a:prstGeom>
          <a:noFill/>
          <a:ln w="285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ox(in)">
                                      <p:cBhvr>
                                        <p:cTn id="7" dur="500"/>
                                        <p:tgtEl>
                                          <p:spTgt spid="33797"/>
                                        </p:tgtEl>
                                      </p:cBhvr>
                                    </p:animEffect>
                                  </p:childTnLst>
                                </p:cTn>
                              </p:par>
                              <p:par>
                                <p:cTn id="8" presetID="4" presetClass="entr" presetSubtype="16" fill="hold" nodeType="withEffect">
                                  <p:stCondLst>
                                    <p:cond delay="0"/>
                                  </p:stCondLst>
                                  <p:childTnLst>
                                    <p:set>
                                      <p:cBhvr>
                                        <p:cTn id="9" dur="1" fill="hold">
                                          <p:stCondLst>
                                            <p:cond delay="0"/>
                                          </p:stCondLst>
                                        </p:cTn>
                                        <p:tgtEl>
                                          <p:spTgt spid="33800"/>
                                        </p:tgtEl>
                                        <p:attrNameLst>
                                          <p:attrName>style.visibility</p:attrName>
                                        </p:attrNameLst>
                                      </p:cBhvr>
                                      <p:to>
                                        <p:strVal val="visible"/>
                                      </p:to>
                                    </p:set>
                                    <p:animEffect transition="in" filter="box(in)">
                                      <p:cBhvr>
                                        <p:cTn id="10" dur="500"/>
                                        <p:tgtEl>
                                          <p:spTgt spid="338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3798"/>
                                        </p:tgtEl>
                                        <p:attrNameLst>
                                          <p:attrName>style.visibility</p:attrName>
                                        </p:attrNameLst>
                                      </p:cBhvr>
                                      <p:to>
                                        <p:strVal val="visible"/>
                                      </p:to>
                                    </p:set>
                                    <p:animEffect transition="in" filter="diamond(in)">
                                      <p:cBhvr>
                                        <p:cTn id="15" dur="2000"/>
                                        <p:tgtEl>
                                          <p:spTgt spid="337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33798"/>
                                        </p:tgtEl>
                                      </p:cBhvr>
                                    </p:animEffect>
                                    <p:set>
                                      <p:cBhvr>
                                        <p:cTn id="20" dur="1" fill="hold">
                                          <p:stCondLst>
                                            <p:cond delay="499"/>
                                          </p:stCondLst>
                                        </p:cTn>
                                        <p:tgtEl>
                                          <p:spTgt spid="33798"/>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9"/>
                                        </p:tgtEl>
                                        <p:attrNameLst>
                                          <p:attrName>style.visibility</p:attrName>
                                        </p:attrNameLst>
                                      </p:cBhvr>
                                      <p:to>
                                        <p:strVal val="visible"/>
                                      </p:to>
                                    </p:set>
                                    <p:anim calcmode="lin" valueType="num">
                                      <p:cBhvr additive="base">
                                        <p:cTn id="25" dur="500" fill="hold"/>
                                        <p:tgtEl>
                                          <p:spTgt spid="33799"/>
                                        </p:tgtEl>
                                        <p:attrNameLst>
                                          <p:attrName>ppt_x</p:attrName>
                                        </p:attrNameLst>
                                      </p:cBhvr>
                                      <p:tavLst>
                                        <p:tav tm="0">
                                          <p:val>
                                            <p:strVal val="#ppt_x"/>
                                          </p:val>
                                        </p:tav>
                                        <p:tav tm="100000">
                                          <p:val>
                                            <p:strVal val="#ppt_x"/>
                                          </p:val>
                                        </p:tav>
                                      </p:tavLst>
                                    </p:anim>
                                    <p:anim calcmode="lin" valueType="num">
                                      <p:cBhvr additive="base">
                                        <p:cTn id="26" dur="500" fill="hold"/>
                                        <p:tgtEl>
                                          <p:spTgt spid="337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P spid="33798" grpId="1" animBg="1"/>
      <p:bldP spid="337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w12"/>
          <p:cNvPicPr>
            <a:picLocks noChangeAspect="1" noChangeArrowheads="1"/>
          </p:cNvPicPr>
          <p:nvPr/>
        </p:nvPicPr>
        <p:blipFill>
          <a:blip r:embed="rId2"/>
          <a:srcRect/>
          <a:stretch>
            <a:fillRect/>
          </a:stretch>
        </p:blipFill>
        <p:spPr bwMode="auto">
          <a:xfrm>
            <a:off x="4038600" y="762000"/>
            <a:ext cx="4953000" cy="5257800"/>
          </a:xfrm>
          <a:prstGeom prst="rect">
            <a:avLst/>
          </a:prstGeom>
          <a:noFill/>
          <a:ln w="9525">
            <a:noFill/>
            <a:miter lim="800000"/>
            <a:headEnd/>
            <a:tailEnd/>
          </a:ln>
        </p:spPr>
      </p:pic>
      <p:sp>
        <p:nvSpPr>
          <p:cNvPr id="34821" name="AutoShape 5"/>
          <p:cNvSpPr>
            <a:spLocks noChangeArrowheads="1"/>
          </p:cNvSpPr>
          <p:nvPr/>
        </p:nvSpPr>
        <p:spPr bwMode="auto">
          <a:xfrm>
            <a:off x="304800" y="0"/>
            <a:ext cx="3657600" cy="1981200"/>
          </a:xfrm>
          <a:prstGeom prst="wedgeRectCallout">
            <a:avLst>
              <a:gd name="adj1" fmla="val 50782"/>
              <a:gd name="adj2" fmla="val 142630"/>
            </a:avLst>
          </a:prstGeom>
          <a:solidFill>
            <a:schemeClr val="accent1"/>
          </a:solidFill>
          <a:ln w="9525">
            <a:solidFill>
              <a:schemeClr val="tx1"/>
            </a:solidFill>
            <a:miter lim="800000"/>
            <a:headEnd/>
            <a:tailEnd/>
          </a:ln>
        </p:spPr>
        <p:txBody>
          <a:bodyPr/>
          <a:lstStyle/>
          <a:p>
            <a:r>
              <a:rPr lang="en-US" sz="3200">
                <a:latin typeface="Arial" charset="0"/>
              </a:rPr>
              <a:t>Trong những ngày lễ (20/11, 8/3) người ta dùng hoa để làm gì?</a:t>
            </a:r>
          </a:p>
        </p:txBody>
      </p:sp>
      <p:sp>
        <p:nvSpPr>
          <p:cNvPr id="34822" name="AutoShape 6"/>
          <p:cNvSpPr>
            <a:spLocks noChangeArrowheads="1"/>
          </p:cNvSpPr>
          <p:nvPr/>
        </p:nvSpPr>
        <p:spPr bwMode="auto">
          <a:xfrm>
            <a:off x="228600" y="3429000"/>
            <a:ext cx="3810000" cy="2133600"/>
          </a:xfrm>
          <a:prstGeom prst="wedgeRectCallout">
            <a:avLst>
              <a:gd name="adj1" fmla="val 49625"/>
              <a:gd name="adj2" fmla="val -92412"/>
            </a:avLst>
          </a:prstGeom>
          <a:solidFill>
            <a:schemeClr val="accent1"/>
          </a:solidFill>
          <a:ln w="9525">
            <a:solidFill>
              <a:schemeClr val="tx1"/>
            </a:solidFill>
            <a:miter lim="800000"/>
            <a:headEnd/>
            <a:tailEnd/>
          </a:ln>
        </p:spPr>
        <p:txBody>
          <a:bodyPr/>
          <a:lstStyle/>
          <a:p>
            <a:r>
              <a:rPr lang="en-US" sz="3200">
                <a:latin typeface="Arial" charset="0"/>
              </a:rPr>
              <a:t>Hoa được dùng để biếu, tặng, thăm viếng thầy cô, cha mẹ.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ox(in)">
                                      <p:cBhvr>
                                        <p:cTn id="7" dur="500"/>
                                        <p:tgtEl>
                                          <p:spTgt spid="34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blinds(horizontal)">
                                      <p:cBhvr>
                                        <p:cTn id="12" dur="500"/>
                                        <p:tgtEl>
                                          <p:spTgt spid="348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34821"/>
                                        </p:tgtEl>
                                      </p:cBhvr>
                                    </p:animEffect>
                                    <p:set>
                                      <p:cBhvr>
                                        <p:cTn id="17" dur="1" fill="hold">
                                          <p:stCondLst>
                                            <p:cond delay="499"/>
                                          </p:stCondLst>
                                        </p:cTn>
                                        <p:tgtEl>
                                          <p:spTgt spid="3482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4822"/>
                                        </p:tgtEl>
                                        <p:attrNameLst>
                                          <p:attrName>style.visibility</p:attrName>
                                        </p:attrNameLst>
                                      </p:cBhvr>
                                      <p:to>
                                        <p:strVal val="visible"/>
                                      </p:to>
                                    </p:set>
                                    <p:anim calcmode="lin" valueType="num">
                                      <p:cBhvr additive="base">
                                        <p:cTn id="22" dur="500" fill="hold"/>
                                        <p:tgtEl>
                                          <p:spTgt spid="34822"/>
                                        </p:tgtEl>
                                        <p:attrNameLst>
                                          <p:attrName>ppt_x</p:attrName>
                                        </p:attrNameLst>
                                      </p:cBhvr>
                                      <p:tavLst>
                                        <p:tav tm="0">
                                          <p:val>
                                            <p:strVal val="#ppt_x"/>
                                          </p:val>
                                        </p:tav>
                                        <p:tav tm="100000">
                                          <p:val>
                                            <p:strVal val="#ppt_x"/>
                                          </p:val>
                                        </p:tav>
                                      </p:tavLst>
                                    </p:anim>
                                    <p:anim calcmode="lin" valueType="num">
                                      <p:cBhvr additive="base">
                                        <p:cTn id="23"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34821" grpId="1" animBg="1"/>
      <p:bldP spid="348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i56_193118"/>
          <p:cNvPicPr>
            <a:picLocks noChangeAspect="1" noChangeArrowheads="1"/>
          </p:cNvPicPr>
          <p:nvPr/>
        </p:nvPicPr>
        <p:blipFill>
          <a:blip r:embed="rId2"/>
          <a:srcRect/>
          <a:stretch>
            <a:fillRect/>
          </a:stretch>
        </p:blipFill>
        <p:spPr bwMode="auto">
          <a:xfrm>
            <a:off x="3581400" y="609600"/>
            <a:ext cx="5410200" cy="5334000"/>
          </a:xfrm>
          <a:prstGeom prst="rect">
            <a:avLst/>
          </a:prstGeom>
          <a:noFill/>
          <a:ln w="9525">
            <a:noFill/>
            <a:miter lim="800000"/>
            <a:headEnd/>
            <a:tailEnd/>
          </a:ln>
        </p:spPr>
      </p:pic>
      <p:sp>
        <p:nvSpPr>
          <p:cNvPr id="35845" name="AutoShape 5"/>
          <p:cNvSpPr>
            <a:spLocks noChangeArrowheads="1"/>
          </p:cNvSpPr>
          <p:nvPr/>
        </p:nvSpPr>
        <p:spPr bwMode="auto">
          <a:xfrm>
            <a:off x="0" y="152400"/>
            <a:ext cx="3581400" cy="1066800"/>
          </a:xfrm>
          <a:prstGeom prst="wedgeRectCallout">
            <a:avLst>
              <a:gd name="adj1" fmla="val 87056"/>
              <a:gd name="adj2" fmla="val 365625"/>
            </a:avLst>
          </a:prstGeom>
          <a:solidFill>
            <a:schemeClr val="accent1"/>
          </a:solidFill>
          <a:ln w="9525">
            <a:solidFill>
              <a:schemeClr val="tx1"/>
            </a:solidFill>
            <a:miter lim="800000"/>
            <a:headEnd/>
            <a:tailEnd/>
          </a:ln>
        </p:spPr>
        <p:txBody>
          <a:bodyPr/>
          <a:lstStyle/>
          <a:p>
            <a:pPr algn="ctr"/>
            <a:r>
              <a:rPr lang="en-US" sz="3200">
                <a:latin typeface="Arial" charset="0"/>
              </a:rPr>
              <a:t>Người ta còn dùng hoa để làm gì?</a:t>
            </a:r>
          </a:p>
        </p:txBody>
      </p:sp>
      <p:sp>
        <p:nvSpPr>
          <p:cNvPr id="35846" name="AutoShape 6"/>
          <p:cNvSpPr>
            <a:spLocks noChangeArrowheads="1"/>
          </p:cNvSpPr>
          <p:nvPr/>
        </p:nvSpPr>
        <p:spPr bwMode="auto">
          <a:xfrm>
            <a:off x="0" y="3429000"/>
            <a:ext cx="3562350" cy="1600200"/>
          </a:xfrm>
          <a:prstGeom prst="wedgeRectCallout">
            <a:avLst>
              <a:gd name="adj1" fmla="val 97551"/>
              <a:gd name="adj2" fmla="val 2681"/>
            </a:avLst>
          </a:prstGeom>
          <a:solidFill>
            <a:schemeClr val="accent1"/>
          </a:solidFill>
          <a:ln w="9525">
            <a:solidFill>
              <a:schemeClr val="tx1"/>
            </a:solidFill>
            <a:miter lim="800000"/>
            <a:headEnd/>
            <a:tailEnd/>
          </a:ln>
        </p:spPr>
        <p:txBody>
          <a:bodyPr/>
          <a:lstStyle/>
          <a:p>
            <a:r>
              <a:rPr lang="en-US" sz="3200">
                <a:latin typeface="Arial" charset="0"/>
              </a:rPr>
              <a:t>Hoa còn được dùng để bán, xuất khẩu.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box(in)">
                                      <p:cBhvr>
                                        <p:cTn id="7" dur="500"/>
                                        <p:tgtEl>
                                          <p:spTgt spid="3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845"/>
                                        </p:tgtEl>
                                        <p:attrNameLst>
                                          <p:attrName>style.visibility</p:attrName>
                                        </p:attrNameLst>
                                      </p:cBhvr>
                                      <p:to>
                                        <p:strVal val="visible"/>
                                      </p:to>
                                    </p:set>
                                    <p:animEffect transition="in" filter="box(in)">
                                      <p:cBhvr>
                                        <p:cTn id="12" dur="500"/>
                                        <p:tgtEl>
                                          <p:spTgt spid="358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grpId="1" nodeType="clickEffect">
                                  <p:stCondLst>
                                    <p:cond delay="0"/>
                                  </p:stCondLst>
                                  <p:childTnLst>
                                    <p:anim calcmode="lin" valueType="num">
                                      <p:cBhvr additive="base">
                                        <p:cTn id="16" dur="500"/>
                                        <p:tgtEl>
                                          <p:spTgt spid="35845"/>
                                        </p:tgtEl>
                                        <p:attrNameLst>
                                          <p:attrName>ppt_x</p:attrName>
                                        </p:attrNameLst>
                                      </p:cBhvr>
                                      <p:tavLst>
                                        <p:tav tm="0">
                                          <p:val>
                                            <p:strVal val="ppt_x"/>
                                          </p:val>
                                        </p:tav>
                                        <p:tav tm="100000">
                                          <p:val>
                                            <p:strVal val="ppt_x"/>
                                          </p:val>
                                        </p:tav>
                                      </p:tavLst>
                                    </p:anim>
                                    <p:anim calcmode="lin" valueType="num">
                                      <p:cBhvr additive="base">
                                        <p:cTn id="17" dur="500"/>
                                        <p:tgtEl>
                                          <p:spTgt spid="35845"/>
                                        </p:tgtEl>
                                        <p:attrNameLst>
                                          <p:attrName>ppt_y</p:attrName>
                                        </p:attrNameLst>
                                      </p:cBhvr>
                                      <p:tavLst>
                                        <p:tav tm="0">
                                          <p:val>
                                            <p:strVal val="ppt_y"/>
                                          </p:val>
                                        </p:tav>
                                        <p:tav tm="100000">
                                          <p:val>
                                            <p:strVal val="1+ppt_h/2"/>
                                          </p:val>
                                        </p:tav>
                                      </p:tavLst>
                                    </p:anim>
                                    <p:set>
                                      <p:cBhvr>
                                        <p:cTn id="18" dur="1" fill="hold">
                                          <p:stCondLst>
                                            <p:cond delay="499"/>
                                          </p:stCondLst>
                                        </p:cTn>
                                        <p:tgtEl>
                                          <p:spTgt spid="3584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5846"/>
                                        </p:tgtEl>
                                        <p:attrNameLst>
                                          <p:attrName>style.visibility</p:attrName>
                                        </p:attrNameLst>
                                      </p:cBhvr>
                                      <p:to>
                                        <p:strVal val="visible"/>
                                      </p:to>
                                    </p:set>
                                    <p:animEffect transition="in" filter="checkerboard(across)">
                                      <p:cBhvr>
                                        <p:cTn id="23"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p:bldP spid="35845" grpId="1" animBg="1"/>
      <p:bldP spid="358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76200" y="4953000"/>
            <a:ext cx="925513" cy="457200"/>
          </a:xfrm>
          <a:prstGeom prst="rect">
            <a:avLst/>
          </a:prstGeom>
          <a:noFill/>
          <a:ln w="9525">
            <a:noFill/>
            <a:miter lim="800000"/>
            <a:headEnd/>
            <a:tailEnd/>
          </a:ln>
          <a:effectLst/>
        </p:spPr>
        <p:txBody>
          <a:bodyPr>
            <a:spAutoFit/>
          </a:bodyPr>
          <a:lstStyle/>
          <a:p>
            <a:pPr eaLnBrk="1" hangingPunct="1">
              <a:spcBef>
                <a:spcPct val="50000"/>
              </a:spcBef>
              <a:defRPr/>
            </a:pPr>
            <a:r>
              <a:rPr lang="en-US" sz="2400" b="1">
                <a:effectLst>
                  <a:outerShdw blurRad="38100" dist="38100" dir="2700000" algn="tl">
                    <a:srgbClr val="C0C0C0"/>
                  </a:outerShdw>
                </a:effectLst>
                <a:latin typeface="Arial"/>
                <a:cs typeface="Arial" charset="0"/>
              </a:rPr>
              <a:t>Hoa  </a:t>
            </a:r>
          </a:p>
        </p:txBody>
      </p:sp>
      <p:sp>
        <p:nvSpPr>
          <p:cNvPr id="10244" name="Line 4"/>
          <p:cNvSpPr>
            <a:spLocks noChangeShapeType="1"/>
          </p:cNvSpPr>
          <p:nvPr/>
        </p:nvSpPr>
        <p:spPr bwMode="auto">
          <a:xfrm flipV="1">
            <a:off x="762000" y="4572000"/>
            <a:ext cx="914400" cy="685800"/>
          </a:xfrm>
          <a:prstGeom prst="line">
            <a:avLst/>
          </a:prstGeom>
          <a:noFill/>
          <a:ln w="38100">
            <a:solidFill>
              <a:srgbClr val="FFFF00"/>
            </a:solidFill>
            <a:round/>
            <a:headEnd/>
            <a:tailEnd type="triangle" w="med" len="med"/>
          </a:ln>
        </p:spPr>
        <p:txBody>
          <a:bodyPr/>
          <a:lstStyle/>
          <a:p>
            <a:endParaRPr lang="en-US"/>
          </a:p>
        </p:txBody>
      </p:sp>
      <p:sp>
        <p:nvSpPr>
          <p:cNvPr id="10245" name="Line 5"/>
          <p:cNvSpPr>
            <a:spLocks noChangeShapeType="1"/>
          </p:cNvSpPr>
          <p:nvPr/>
        </p:nvSpPr>
        <p:spPr bwMode="auto">
          <a:xfrm flipV="1">
            <a:off x="762000" y="5029200"/>
            <a:ext cx="990600" cy="228600"/>
          </a:xfrm>
          <a:prstGeom prst="line">
            <a:avLst/>
          </a:prstGeom>
          <a:noFill/>
          <a:ln w="38100">
            <a:solidFill>
              <a:srgbClr val="FFFF00"/>
            </a:solidFill>
            <a:round/>
            <a:headEnd/>
            <a:tailEnd type="triangle" w="med" len="med"/>
          </a:ln>
        </p:spPr>
        <p:txBody>
          <a:bodyPr/>
          <a:lstStyle/>
          <a:p>
            <a:endParaRPr lang="en-US"/>
          </a:p>
        </p:txBody>
      </p:sp>
      <p:sp>
        <p:nvSpPr>
          <p:cNvPr id="10246" name="Text Box 6"/>
          <p:cNvSpPr txBox="1">
            <a:spLocks noChangeArrowheads="1"/>
          </p:cNvSpPr>
          <p:nvPr/>
        </p:nvSpPr>
        <p:spPr bwMode="auto">
          <a:xfrm>
            <a:off x="1600200" y="4297363"/>
            <a:ext cx="5334000" cy="457200"/>
          </a:xfrm>
          <a:prstGeom prst="rect">
            <a:avLst/>
          </a:prstGeom>
          <a:noFill/>
          <a:ln w="9525">
            <a:noFill/>
            <a:miter lim="800000"/>
            <a:headEnd/>
            <a:tailEnd/>
          </a:ln>
        </p:spPr>
        <p:txBody>
          <a:bodyPr>
            <a:spAutoFit/>
          </a:bodyPr>
          <a:lstStyle/>
          <a:p>
            <a:pPr>
              <a:spcBef>
                <a:spcPct val="50000"/>
              </a:spcBef>
            </a:pPr>
            <a:r>
              <a:rPr lang="en-US" sz="2400">
                <a:latin typeface="Arial" charset="0"/>
              </a:rPr>
              <a:t>Trang trí, làm đẹp.</a:t>
            </a:r>
          </a:p>
        </p:txBody>
      </p:sp>
      <p:sp>
        <p:nvSpPr>
          <p:cNvPr id="10247" name="Line 7"/>
          <p:cNvSpPr>
            <a:spLocks noChangeShapeType="1"/>
          </p:cNvSpPr>
          <p:nvPr/>
        </p:nvSpPr>
        <p:spPr bwMode="auto">
          <a:xfrm>
            <a:off x="762000" y="5257800"/>
            <a:ext cx="914400" cy="762000"/>
          </a:xfrm>
          <a:prstGeom prst="line">
            <a:avLst/>
          </a:prstGeom>
          <a:noFill/>
          <a:ln w="38100">
            <a:solidFill>
              <a:srgbClr val="FFFF00"/>
            </a:solidFill>
            <a:round/>
            <a:headEnd/>
            <a:tailEnd type="triangle" w="med" len="med"/>
          </a:ln>
        </p:spPr>
        <p:txBody>
          <a:bodyPr/>
          <a:lstStyle/>
          <a:p>
            <a:endParaRPr lang="en-US"/>
          </a:p>
        </p:txBody>
      </p:sp>
      <p:sp>
        <p:nvSpPr>
          <p:cNvPr id="10248" name="Line 8"/>
          <p:cNvSpPr>
            <a:spLocks noChangeShapeType="1"/>
          </p:cNvSpPr>
          <p:nvPr/>
        </p:nvSpPr>
        <p:spPr bwMode="auto">
          <a:xfrm>
            <a:off x="762000" y="5257800"/>
            <a:ext cx="990600" cy="304800"/>
          </a:xfrm>
          <a:prstGeom prst="line">
            <a:avLst/>
          </a:prstGeom>
          <a:noFill/>
          <a:ln w="38100">
            <a:solidFill>
              <a:srgbClr val="FFFF00"/>
            </a:solidFill>
            <a:round/>
            <a:headEnd/>
            <a:tailEnd type="triangle" w="med" len="med"/>
          </a:ln>
        </p:spPr>
        <p:txBody>
          <a:bodyPr/>
          <a:lstStyle/>
          <a:p>
            <a:endParaRPr lang="en-US"/>
          </a:p>
        </p:txBody>
      </p:sp>
      <p:sp>
        <p:nvSpPr>
          <p:cNvPr id="10249" name="Text Box 9"/>
          <p:cNvSpPr txBox="1">
            <a:spLocks noChangeArrowheads="1"/>
          </p:cNvSpPr>
          <p:nvPr/>
        </p:nvSpPr>
        <p:spPr bwMode="auto">
          <a:xfrm>
            <a:off x="1600200" y="5257800"/>
            <a:ext cx="4419600" cy="457200"/>
          </a:xfrm>
          <a:prstGeom prst="rect">
            <a:avLst/>
          </a:prstGeom>
          <a:noFill/>
          <a:ln w="9525">
            <a:noFill/>
            <a:miter lim="800000"/>
            <a:headEnd/>
            <a:tailEnd/>
          </a:ln>
        </p:spPr>
        <p:txBody>
          <a:bodyPr>
            <a:spAutoFit/>
          </a:bodyPr>
          <a:lstStyle/>
          <a:p>
            <a:pPr>
              <a:spcBef>
                <a:spcPct val="50000"/>
              </a:spcBef>
            </a:pPr>
            <a:r>
              <a:rPr lang="en-US" sz="2400">
                <a:latin typeface="Arial" charset="0"/>
              </a:rPr>
              <a:t>Bán, xuất khẩu.</a:t>
            </a:r>
          </a:p>
        </p:txBody>
      </p:sp>
      <p:sp>
        <p:nvSpPr>
          <p:cNvPr id="10250" name="Text Box 10"/>
          <p:cNvSpPr txBox="1">
            <a:spLocks noChangeArrowheads="1"/>
          </p:cNvSpPr>
          <p:nvPr/>
        </p:nvSpPr>
        <p:spPr bwMode="auto">
          <a:xfrm>
            <a:off x="1600200" y="5791200"/>
            <a:ext cx="3276600" cy="830263"/>
          </a:xfrm>
          <a:prstGeom prst="rect">
            <a:avLst/>
          </a:prstGeom>
          <a:noFill/>
          <a:ln w="9525">
            <a:noFill/>
            <a:miter lim="800000"/>
            <a:headEnd/>
            <a:tailEnd/>
          </a:ln>
        </p:spPr>
        <p:txBody>
          <a:bodyPr>
            <a:spAutoFit/>
          </a:bodyPr>
          <a:lstStyle/>
          <a:p>
            <a:pPr>
              <a:spcBef>
                <a:spcPct val="50000"/>
              </a:spcBef>
            </a:pPr>
            <a:r>
              <a:rPr lang="en-US" sz="2400">
                <a:latin typeface="Arial" charset="0"/>
              </a:rPr>
              <a:t>Làm sạch không khí, bảo vệ môi trường.</a:t>
            </a:r>
          </a:p>
        </p:txBody>
      </p:sp>
      <p:sp>
        <p:nvSpPr>
          <p:cNvPr id="10251" name="Text Box 11"/>
          <p:cNvSpPr txBox="1">
            <a:spLocks noChangeArrowheads="1"/>
          </p:cNvSpPr>
          <p:nvPr/>
        </p:nvSpPr>
        <p:spPr bwMode="auto">
          <a:xfrm>
            <a:off x="1676400" y="4800600"/>
            <a:ext cx="3810000" cy="457200"/>
          </a:xfrm>
          <a:prstGeom prst="rect">
            <a:avLst/>
          </a:prstGeom>
          <a:noFill/>
          <a:ln w="9525">
            <a:noFill/>
            <a:miter lim="800000"/>
            <a:headEnd/>
            <a:tailEnd/>
          </a:ln>
        </p:spPr>
        <p:txBody>
          <a:bodyPr>
            <a:spAutoFit/>
          </a:bodyPr>
          <a:lstStyle/>
          <a:p>
            <a:pPr>
              <a:spcBef>
                <a:spcPct val="50000"/>
              </a:spcBef>
            </a:pPr>
            <a:r>
              <a:rPr lang="en-US" sz="2400">
                <a:latin typeface="Arial" charset="0"/>
              </a:rPr>
              <a:t>Quà tặng, thăm viếng.</a:t>
            </a:r>
          </a:p>
        </p:txBody>
      </p:sp>
      <p:pic>
        <p:nvPicPr>
          <p:cNvPr id="10252" name="Picture 12" descr="hoahong2"/>
          <p:cNvPicPr>
            <a:picLocks noChangeAspect="1" noChangeArrowheads="1"/>
          </p:cNvPicPr>
          <p:nvPr/>
        </p:nvPicPr>
        <p:blipFill>
          <a:blip r:embed="rId2"/>
          <a:srcRect/>
          <a:stretch>
            <a:fillRect/>
          </a:stretch>
        </p:blipFill>
        <p:spPr bwMode="auto">
          <a:xfrm>
            <a:off x="76200" y="76200"/>
            <a:ext cx="4419600" cy="4191000"/>
          </a:xfrm>
          <a:prstGeom prst="rect">
            <a:avLst/>
          </a:prstGeom>
          <a:noFill/>
          <a:ln w="28575">
            <a:solidFill>
              <a:srgbClr val="0000FF"/>
            </a:solidFill>
            <a:miter lim="800000"/>
            <a:headEnd/>
            <a:tailEnd/>
          </a:ln>
        </p:spPr>
      </p:pic>
      <p:pic>
        <p:nvPicPr>
          <p:cNvPr id="10253" name="Picture 13" descr="hinh0087"/>
          <p:cNvPicPr>
            <a:picLocks noChangeAspect="1" noChangeArrowheads="1"/>
          </p:cNvPicPr>
          <p:nvPr/>
        </p:nvPicPr>
        <p:blipFill>
          <a:blip r:embed="rId3" cstate="print"/>
          <a:srcRect/>
          <a:stretch>
            <a:fillRect/>
          </a:stretch>
        </p:blipFill>
        <p:spPr bwMode="auto">
          <a:xfrm>
            <a:off x="4800600" y="0"/>
            <a:ext cx="4343400" cy="2438400"/>
          </a:xfrm>
          <a:prstGeom prst="rect">
            <a:avLst/>
          </a:prstGeom>
          <a:noFill/>
          <a:ln w="28575">
            <a:solidFill>
              <a:schemeClr val="tx1"/>
            </a:solidFill>
            <a:miter lim="800000"/>
            <a:headEnd/>
            <a:tailEnd/>
          </a:ln>
        </p:spPr>
      </p:pic>
      <p:pic>
        <p:nvPicPr>
          <p:cNvPr id="10254" name="Picture 14" descr="i56_193118"/>
          <p:cNvPicPr>
            <a:picLocks noChangeAspect="1" noChangeArrowheads="1"/>
          </p:cNvPicPr>
          <p:nvPr/>
        </p:nvPicPr>
        <p:blipFill>
          <a:blip r:embed="rId4"/>
          <a:srcRect/>
          <a:stretch>
            <a:fillRect/>
          </a:stretch>
        </p:blipFill>
        <p:spPr bwMode="auto">
          <a:xfrm>
            <a:off x="4800600" y="4724400"/>
            <a:ext cx="4343400" cy="2133600"/>
          </a:xfrm>
          <a:prstGeom prst="rect">
            <a:avLst/>
          </a:prstGeom>
          <a:noFill/>
          <a:ln w="9525">
            <a:noFill/>
            <a:miter lim="800000"/>
            <a:headEnd/>
            <a:tailEnd/>
          </a:ln>
        </p:spPr>
      </p:pic>
      <p:pic>
        <p:nvPicPr>
          <p:cNvPr id="10255" name="Picture 15" descr="w12"/>
          <p:cNvPicPr>
            <a:picLocks noChangeAspect="1" noChangeArrowheads="1"/>
          </p:cNvPicPr>
          <p:nvPr/>
        </p:nvPicPr>
        <p:blipFill>
          <a:blip r:embed="rId5"/>
          <a:srcRect/>
          <a:stretch>
            <a:fillRect/>
          </a:stretch>
        </p:blipFill>
        <p:spPr bwMode="auto">
          <a:xfrm>
            <a:off x="4800600" y="2438400"/>
            <a:ext cx="4343400" cy="2286000"/>
          </a:xfrm>
          <a:prstGeom prst="rect">
            <a:avLst/>
          </a:prstGeom>
          <a:noFill/>
          <a:ln w="9525">
            <a:noFill/>
            <a:miter lim="800000"/>
            <a:headEnd/>
            <a:tailEnd/>
          </a:ln>
        </p:spPr>
      </p:pic>
      <p:sp>
        <p:nvSpPr>
          <p:cNvPr id="10256" name="Line 16"/>
          <p:cNvSpPr>
            <a:spLocks noChangeShapeType="1"/>
          </p:cNvSpPr>
          <p:nvPr/>
        </p:nvSpPr>
        <p:spPr bwMode="auto">
          <a:xfrm flipV="1">
            <a:off x="3352800" y="1981200"/>
            <a:ext cx="1981200" cy="914400"/>
          </a:xfrm>
          <a:prstGeom prst="line">
            <a:avLst/>
          </a:prstGeom>
          <a:noFill/>
          <a:ln w="38100">
            <a:solidFill>
              <a:srgbClr val="FFFF00"/>
            </a:solidFill>
            <a:round/>
            <a:headEnd/>
            <a:tailEnd type="triangle" w="med" len="med"/>
          </a:ln>
        </p:spPr>
        <p:txBody>
          <a:bodyPr/>
          <a:lstStyle/>
          <a:p>
            <a:endParaRPr lang="en-US"/>
          </a:p>
        </p:txBody>
      </p:sp>
      <p:sp>
        <p:nvSpPr>
          <p:cNvPr id="10257" name="Line 17"/>
          <p:cNvSpPr>
            <a:spLocks noChangeShapeType="1"/>
          </p:cNvSpPr>
          <p:nvPr/>
        </p:nvSpPr>
        <p:spPr bwMode="auto">
          <a:xfrm>
            <a:off x="3352800" y="2895600"/>
            <a:ext cx="2209800" cy="381000"/>
          </a:xfrm>
          <a:prstGeom prst="line">
            <a:avLst/>
          </a:prstGeom>
          <a:noFill/>
          <a:ln w="38100">
            <a:solidFill>
              <a:srgbClr val="FFFF00"/>
            </a:solidFill>
            <a:round/>
            <a:headEnd/>
            <a:tailEnd type="triangle" w="med" len="med"/>
          </a:ln>
        </p:spPr>
        <p:txBody>
          <a:bodyPr/>
          <a:lstStyle/>
          <a:p>
            <a:endParaRPr lang="en-US"/>
          </a:p>
        </p:txBody>
      </p:sp>
      <p:sp>
        <p:nvSpPr>
          <p:cNvPr id="10258" name="Line 18"/>
          <p:cNvSpPr>
            <a:spLocks noChangeShapeType="1"/>
          </p:cNvSpPr>
          <p:nvPr/>
        </p:nvSpPr>
        <p:spPr bwMode="auto">
          <a:xfrm>
            <a:off x="3352800" y="2895600"/>
            <a:ext cx="2133600" cy="2590800"/>
          </a:xfrm>
          <a:prstGeom prst="line">
            <a:avLst/>
          </a:prstGeom>
          <a:noFill/>
          <a:ln w="38100">
            <a:solidFill>
              <a:srgbClr val="FFFF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52"/>
                                        </p:tgtEl>
                                        <p:attrNameLst>
                                          <p:attrName>style.visibility</p:attrName>
                                        </p:attrNameLst>
                                      </p:cBhvr>
                                      <p:to>
                                        <p:strVal val="visible"/>
                                      </p:to>
                                    </p:set>
                                    <p:animEffect transition="in" filter="blinds(horizontal)">
                                      <p:cBhvr>
                                        <p:cTn id="7" dur="500"/>
                                        <p:tgtEl>
                                          <p:spTgt spid="10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56"/>
                                        </p:tgtEl>
                                        <p:attrNameLst>
                                          <p:attrName>style.visibility</p:attrName>
                                        </p:attrNameLst>
                                      </p:cBhvr>
                                      <p:to>
                                        <p:strVal val="visible"/>
                                      </p:to>
                                    </p:set>
                                    <p:animEffect transition="in" filter="blinds(horizontal)">
                                      <p:cBhvr>
                                        <p:cTn id="12" dur="500"/>
                                        <p:tgtEl>
                                          <p:spTgt spid="102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0253"/>
                                        </p:tgtEl>
                                        <p:attrNameLst>
                                          <p:attrName>style.visibility</p:attrName>
                                        </p:attrNameLst>
                                      </p:cBhvr>
                                      <p:to>
                                        <p:strVal val="visible"/>
                                      </p:to>
                                    </p:set>
                                    <p:animEffect transition="in" filter="diamond(in)">
                                      <p:cBhvr>
                                        <p:cTn id="17" dur="2000"/>
                                        <p:tgtEl>
                                          <p:spTgt spid="102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257"/>
                                        </p:tgtEl>
                                        <p:attrNameLst>
                                          <p:attrName>style.visibility</p:attrName>
                                        </p:attrNameLst>
                                      </p:cBhvr>
                                      <p:to>
                                        <p:strVal val="visible"/>
                                      </p:to>
                                    </p:set>
                                    <p:anim calcmode="lin" valueType="num">
                                      <p:cBhvr additive="base">
                                        <p:cTn id="22" dur="500" fill="hold"/>
                                        <p:tgtEl>
                                          <p:spTgt spid="10257"/>
                                        </p:tgtEl>
                                        <p:attrNameLst>
                                          <p:attrName>ppt_x</p:attrName>
                                        </p:attrNameLst>
                                      </p:cBhvr>
                                      <p:tavLst>
                                        <p:tav tm="0">
                                          <p:val>
                                            <p:strVal val="#ppt_x"/>
                                          </p:val>
                                        </p:tav>
                                        <p:tav tm="100000">
                                          <p:val>
                                            <p:strVal val="#ppt_x"/>
                                          </p:val>
                                        </p:tav>
                                      </p:tavLst>
                                    </p:anim>
                                    <p:anim calcmode="lin" valueType="num">
                                      <p:cBhvr additive="base">
                                        <p:cTn id="23" dur="500" fill="hold"/>
                                        <p:tgtEl>
                                          <p:spTgt spid="10257"/>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0255"/>
                                        </p:tgtEl>
                                        <p:attrNameLst>
                                          <p:attrName>style.visibility</p:attrName>
                                        </p:attrNameLst>
                                      </p:cBhvr>
                                      <p:to>
                                        <p:strVal val="visible"/>
                                      </p:to>
                                    </p:set>
                                    <p:animEffect transition="in" filter="blinds(horizontal)">
                                      <p:cBhvr>
                                        <p:cTn id="28" dur="500"/>
                                        <p:tgtEl>
                                          <p:spTgt spid="1025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0258"/>
                                        </p:tgtEl>
                                        <p:attrNameLst>
                                          <p:attrName>style.visibility</p:attrName>
                                        </p:attrNameLst>
                                      </p:cBhvr>
                                      <p:to>
                                        <p:strVal val="visible"/>
                                      </p:to>
                                    </p:set>
                                    <p:animEffect transition="in" filter="strips(downLeft)">
                                      <p:cBhvr>
                                        <p:cTn id="33" dur="500"/>
                                        <p:tgtEl>
                                          <p:spTgt spid="1025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10254"/>
                                        </p:tgtEl>
                                        <p:attrNameLst>
                                          <p:attrName>style.visibility</p:attrName>
                                        </p:attrNameLst>
                                      </p:cBhvr>
                                      <p:to>
                                        <p:strVal val="visible"/>
                                      </p:to>
                                    </p:set>
                                    <p:animEffect transition="in" filter="box(in)">
                                      <p:cBhvr>
                                        <p:cTn id="38" dur="500"/>
                                        <p:tgtEl>
                                          <p:spTgt spid="1025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0243"/>
                                        </p:tgtEl>
                                        <p:attrNameLst>
                                          <p:attrName>style.visibility</p:attrName>
                                        </p:attrNameLst>
                                      </p:cBhvr>
                                      <p:to>
                                        <p:strVal val="visible"/>
                                      </p:to>
                                    </p:set>
                                    <p:animEffect transition="in" filter="checkerboard(across)">
                                      <p:cBhvr>
                                        <p:cTn id="43" dur="500"/>
                                        <p:tgtEl>
                                          <p:spTgt spid="10243"/>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0244"/>
                                        </p:tgtEl>
                                        <p:attrNameLst>
                                          <p:attrName>style.visibility</p:attrName>
                                        </p:attrNameLst>
                                      </p:cBhvr>
                                      <p:to>
                                        <p:strVal val="visible"/>
                                      </p:to>
                                    </p:set>
                                    <p:animEffect transition="in" filter="checkerboard(across)">
                                      <p:cBhvr>
                                        <p:cTn id="46" dur="500"/>
                                        <p:tgtEl>
                                          <p:spTgt spid="10244"/>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0245"/>
                                        </p:tgtEl>
                                        <p:attrNameLst>
                                          <p:attrName>style.visibility</p:attrName>
                                        </p:attrNameLst>
                                      </p:cBhvr>
                                      <p:to>
                                        <p:strVal val="visible"/>
                                      </p:to>
                                    </p:set>
                                    <p:animEffect transition="in" filter="checkerboard(across)">
                                      <p:cBhvr>
                                        <p:cTn id="49" dur="500"/>
                                        <p:tgtEl>
                                          <p:spTgt spid="10245"/>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0248"/>
                                        </p:tgtEl>
                                        <p:attrNameLst>
                                          <p:attrName>style.visibility</p:attrName>
                                        </p:attrNameLst>
                                      </p:cBhvr>
                                      <p:to>
                                        <p:strVal val="visible"/>
                                      </p:to>
                                    </p:set>
                                    <p:animEffect transition="in" filter="checkerboard(across)">
                                      <p:cBhvr>
                                        <p:cTn id="52" dur="500"/>
                                        <p:tgtEl>
                                          <p:spTgt spid="10248"/>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0247"/>
                                        </p:tgtEl>
                                        <p:attrNameLst>
                                          <p:attrName>style.visibility</p:attrName>
                                        </p:attrNameLst>
                                      </p:cBhvr>
                                      <p:to>
                                        <p:strVal val="visible"/>
                                      </p:to>
                                    </p:set>
                                    <p:animEffect transition="in" filter="checkerboard(across)">
                                      <p:cBhvr>
                                        <p:cTn id="55" dur="500"/>
                                        <p:tgtEl>
                                          <p:spTgt spid="10247"/>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10246"/>
                                        </p:tgtEl>
                                        <p:attrNameLst>
                                          <p:attrName>style.visibility</p:attrName>
                                        </p:attrNameLst>
                                      </p:cBhvr>
                                      <p:to>
                                        <p:strVal val="visible"/>
                                      </p:to>
                                    </p:set>
                                    <p:animEffect transition="in" filter="checkerboard(across)">
                                      <p:cBhvr>
                                        <p:cTn id="58" dur="500"/>
                                        <p:tgtEl>
                                          <p:spTgt spid="10246"/>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10251"/>
                                        </p:tgtEl>
                                        <p:attrNameLst>
                                          <p:attrName>style.visibility</p:attrName>
                                        </p:attrNameLst>
                                      </p:cBhvr>
                                      <p:to>
                                        <p:strVal val="visible"/>
                                      </p:to>
                                    </p:set>
                                    <p:animEffect transition="in" filter="checkerboard(across)">
                                      <p:cBhvr>
                                        <p:cTn id="61" dur="500"/>
                                        <p:tgtEl>
                                          <p:spTgt spid="10251"/>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10249"/>
                                        </p:tgtEl>
                                        <p:attrNameLst>
                                          <p:attrName>style.visibility</p:attrName>
                                        </p:attrNameLst>
                                      </p:cBhvr>
                                      <p:to>
                                        <p:strVal val="visible"/>
                                      </p:to>
                                    </p:set>
                                    <p:animEffect transition="in" filter="checkerboard(across)">
                                      <p:cBhvr>
                                        <p:cTn id="64" dur="500"/>
                                        <p:tgtEl>
                                          <p:spTgt spid="10249"/>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10250"/>
                                        </p:tgtEl>
                                        <p:attrNameLst>
                                          <p:attrName>style.visibility</p:attrName>
                                        </p:attrNameLst>
                                      </p:cBhvr>
                                      <p:to>
                                        <p:strVal val="visible"/>
                                      </p:to>
                                    </p:set>
                                    <p:animEffect transition="in" filter="checkerboard(across)">
                                      <p:cBhvr>
                                        <p:cTn id="67"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animBg="1"/>
      <p:bldP spid="10245" grpId="0" animBg="1"/>
      <p:bldP spid="10246" grpId="0"/>
      <p:bldP spid="10247" grpId="0" animBg="1"/>
      <p:bldP spid="10248" grpId="0" animBg="1"/>
      <p:bldP spid="10249" grpId="0"/>
      <p:bldP spid="10250" grpId="0"/>
      <p:bldP spid="10251" grpId="0"/>
      <p:bldP spid="10256" grpId="0" animBg="1"/>
      <p:bldP spid="10257" grpId="0" animBg="1"/>
      <p:bldP spid="102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429000" y="609600"/>
            <a:ext cx="1828800" cy="457200"/>
          </a:xfrm>
          <a:prstGeom prst="rect">
            <a:avLst/>
          </a:prstGeom>
          <a:noFill/>
          <a:ln w="9525">
            <a:noFill/>
            <a:miter lim="800000"/>
            <a:headEnd/>
            <a:tailEnd/>
          </a:ln>
        </p:spPr>
        <p:txBody>
          <a:bodyPr>
            <a:spAutoFit/>
          </a:bodyPr>
          <a:lstStyle/>
          <a:p>
            <a:pPr>
              <a:spcBef>
                <a:spcPct val="50000"/>
              </a:spcBef>
            </a:pPr>
            <a:r>
              <a:rPr lang="en-US" sz="2400" b="1">
                <a:latin typeface="Arial" charset="0"/>
              </a:rPr>
              <a:t>KĨ THUẬT</a:t>
            </a:r>
          </a:p>
        </p:txBody>
      </p:sp>
      <p:sp>
        <p:nvSpPr>
          <p:cNvPr id="19459" name="Text Box 3"/>
          <p:cNvSpPr txBox="1">
            <a:spLocks noChangeArrowheads="1"/>
          </p:cNvSpPr>
          <p:nvPr/>
        </p:nvSpPr>
        <p:spPr bwMode="auto">
          <a:xfrm>
            <a:off x="1447800" y="1143000"/>
            <a:ext cx="74676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Arial" charset="0"/>
              </a:rPr>
              <a:t>Bài:</a:t>
            </a:r>
            <a:r>
              <a:rPr lang="en-US" sz="2400" b="1">
                <a:solidFill>
                  <a:srgbClr val="FF0000"/>
                </a:solidFill>
                <a:latin typeface="Arial" charset="0"/>
              </a:rPr>
              <a:t>  LỢI ÍCH CỦA VIỆC TRỒNG RAU, HOA</a:t>
            </a:r>
          </a:p>
        </p:txBody>
      </p:sp>
      <p:sp>
        <p:nvSpPr>
          <p:cNvPr id="19460" name="Rectangle 5"/>
          <p:cNvSpPr>
            <a:spLocks noChangeArrowheads="1"/>
          </p:cNvSpPr>
          <p:nvPr/>
        </p:nvSpPr>
        <p:spPr bwMode="auto">
          <a:xfrm>
            <a:off x="685800" y="1828800"/>
            <a:ext cx="7772400" cy="4648200"/>
          </a:xfrm>
          <a:prstGeom prst="rect">
            <a:avLst/>
          </a:prstGeom>
          <a:solidFill>
            <a:srgbClr val="CCFFCC"/>
          </a:solidFill>
          <a:ln w="9525">
            <a:solidFill>
              <a:schemeClr val="tx1"/>
            </a:solidFill>
            <a:miter lim="800000"/>
            <a:headEnd/>
            <a:tailEnd/>
          </a:ln>
        </p:spPr>
        <p:txBody>
          <a:bodyPr wrap="none" anchor="ctr"/>
          <a:lstStyle/>
          <a:p>
            <a:pPr algn="ctr"/>
            <a:endParaRPr lang="en-US">
              <a:latin typeface="Arial" charset="0"/>
            </a:endParaRPr>
          </a:p>
        </p:txBody>
      </p:sp>
      <p:sp>
        <p:nvSpPr>
          <p:cNvPr id="11270" name="Rectangle 6"/>
          <p:cNvSpPr>
            <a:spLocks noChangeArrowheads="1"/>
          </p:cNvSpPr>
          <p:nvPr/>
        </p:nvSpPr>
        <p:spPr bwMode="auto">
          <a:xfrm>
            <a:off x="1524000" y="1981200"/>
            <a:ext cx="6324600" cy="762000"/>
          </a:xfrm>
          <a:prstGeom prst="rect">
            <a:avLst/>
          </a:prstGeom>
          <a:solidFill>
            <a:srgbClr val="CCFFCC"/>
          </a:solidFill>
          <a:ln w="9525">
            <a:noFill/>
            <a:miter lim="800000"/>
            <a:headEnd/>
            <a:tailEnd/>
          </a:ln>
          <a:effectLst/>
        </p:spPr>
        <p:txBody>
          <a:bodyPr wrap="none" anchor="ctr"/>
          <a:lstStyle/>
          <a:p>
            <a:pPr marL="342900" indent="-342900" algn="ctr">
              <a:buFontTx/>
              <a:buAutoNum type="arabicPeriod" startAt="2"/>
              <a:defRPr/>
            </a:pPr>
            <a:r>
              <a:rPr lang="en-US" sz="2400" u="sng">
                <a:solidFill>
                  <a:srgbClr val="CC3300"/>
                </a:solidFill>
                <a:latin typeface="Arial"/>
                <a:hlinkClick r:id="rId2" action="ppaction://hlinkpres?slideindex=3&amp;slidetitle=Slide 3"/>
              </a:rPr>
              <a:t>Hoạt động 2</a:t>
            </a:r>
            <a:r>
              <a:rPr lang="en-US" sz="2400">
                <a:solidFill>
                  <a:srgbClr val="CC3300"/>
                </a:solidFill>
                <a:latin typeface="Arial"/>
                <a:hlinkClick r:id="rId2" action="ppaction://hlinkpres?slideindex=3&amp;slidetitle=Slide 3"/>
              </a:rPr>
              <a:t>: TÌM HIỂU LÀM THẾ NÀO ĐỂ</a:t>
            </a:r>
          </a:p>
          <a:p>
            <a:pPr marL="342900" indent="-342900" algn="ctr">
              <a:defRPr/>
            </a:pPr>
            <a:r>
              <a:rPr lang="en-US" sz="2400" b="1">
                <a:solidFill>
                  <a:srgbClr val="CC3300"/>
                </a:solidFill>
                <a:effectLst>
                  <a:outerShdw blurRad="38100" dist="38100" dir="2700000" algn="tl">
                    <a:srgbClr val="000000"/>
                  </a:outerShdw>
                </a:effectLst>
                <a:latin typeface="Arial"/>
                <a:hlinkClick r:id="rId2" action="ppaction://hlinkpres?slideindex=3&amp;slidetitle=Slide 3"/>
              </a:rPr>
              <a:t>TRỒNG RAU, HOA ĐẠT KẾT QUẢ.</a:t>
            </a:r>
            <a:endParaRPr lang="en-US" sz="2400" b="1">
              <a:solidFill>
                <a:srgbClr val="CC3300"/>
              </a:solidFill>
              <a:effectLst>
                <a:outerShdw blurRad="38100" dist="38100" dir="2700000" algn="tl">
                  <a:srgbClr val="000000"/>
                </a:outerShdw>
              </a:effectLst>
              <a:latin typeface="Arial"/>
            </a:endParaRPr>
          </a:p>
        </p:txBody>
      </p:sp>
      <p:sp>
        <p:nvSpPr>
          <p:cNvPr id="11271" name="Text Box 7"/>
          <p:cNvSpPr txBox="1">
            <a:spLocks noChangeArrowheads="1"/>
          </p:cNvSpPr>
          <p:nvPr/>
        </p:nvSpPr>
        <p:spPr bwMode="auto">
          <a:xfrm>
            <a:off x="1752600" y="3581400"/>
            <a:ext cx="5562600" cy="1066800"/>
          </a:xfrm>
          <a:prstGeom prst="rect">
            <a:avLst/>
          </a:prstGeom>
          <a:solidFill>
            <a:srgbClr val="CCFFFF"/>
          </a:solidFill>
          <a:ln w="9525">
            <a:noFill/>
            <a:miter lim="800000"/>
            <a:headEnd/>
            <a:tailEnd/>
          </a:ln>
        </p:spPr>
        <p:txBody>
          <a:bodyPr>
            <a:spAutoFit/>
          </a:bodyPr>
          <a:lstStyle/>
          <a:p>
            <a:pPr marL="342900" indent="-342900">
              <a:spcBef>
                <a:spcPct val="50000"/>
              </a:spcBef>
              <a:buFontTx/>
              <a:buAutoNum type="alphaLcParenR"/>
            </a:pPr>
            <a:r>
              <a:rPr lang="en-US" sz="3200">
                <a:latin typeface="Arial" charset="0"/>
              </a:rPr>
              <a:t>Làm thế nào để trồng rau, hoa đạt kết quả?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1000" fill="hold"/>
                                        <p:tgtEl>
                                          <p:spTgt spid="11270"/>
                                        </p:tgtEl>
                                        <p:attrNameLst>
                                          <p:attrName>ppt_x</p:attrName>
                                        </p:attrNameLst>
                                      </p:cBhvr>
                                      <p:tavLst>
                                        <p:tav tm="0">
                                          <p:val>
                                            <p:strVal val="#ppt_x-.2"/>
                                          </p:val>
                                        </p:tav>
                                        <p:tav tm="100000">
                                          <p:val>
                                            <p:strVal val="#ppt_x"/>
                                          </p:val>
                                        </p:tav>
                                      </p:tavLst>
                                    </p:anim>
                                    <p:anim calcmode="lin" valueType="num">
                                      <p:cBhvr>
                                        <p:cTn id="8" dur="1000" fill="hold"/>
                                        <p:tgtEl>
                                          <p:spTgt spid="112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1271"/>
                                        </p:tgtEl>
                                        <p:attrNameLst>
                                          <p:attrName>style.visibility</p:attrName>
                                        </p:attrNameLst>
                                      </p:cBhvr>
                                      <p:to>
                                        <p:strVal val="visible"/>
                                      </p:to>
                                    </p:set>
                                    <p:animEffect transition="in" filter="checkerboard(across)">
                                      <p:cBhvr>
                                        <p:cTn id="14"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Cham soc rau hoa"/>
          <p:cNvPicPr>
            <a:picLocks noChangeAspect="1" noChangeArrowheads="1"/>
          </p:cNvPicPr>
          <p:nvPr/>
        </p:nvPicPr>
        <p:blipFill>
          <a:blip r:embed="rId2"/>
          <a:srcRect/>
          <a:stretch>
            <a:fillRect/>
          </a:stretch>
        </p:blipFill>
        <p:spPr bwMode="auto">
          <a:xfrm>
            <a:off x="-14288" y="1828800"/>
            <a:ext cx="9158288" cy="4191000"/>
          </a:xfrm>
          <a:prstGeom prst="rect">
            <a:avLst/>
          </a:prstGeom>
          <a:noFill/>
          <a:ln w="9525">
            <a:noFill/>
            <a:miter lim="800000"/>
            <a:headEnd/>
            <a:tailEnd/>
          </a:ln>
        </p:spPr>
      </p:pic>
      <p:sp>
        <p:nvSpPr>
          <p:cNvPr id="39941" name="AutoShape 5"/>
          <p:cNvSpPr>
            <a:spLocks noChangeArrowheads="1"/>
          </p:cNvSpPr>
          <p:nvPr/>
        </p:nvSpPr>
        <p:spPr bwMode="auto">
          <a:xfrm>
            <a:off x="1676400" y="76200"/>
            <a:ext cx="6934200" cy="1828800"/>
          </a:xfrm>
          <a:prstGeom prst="irregularSeal1">
            <a:avLst/>
          </a:prstGeom>
          <a:solidFill>
            <a:schemeClr val="accent1"/>
          </a:solidFill>
          <a:ln w="9525">
            <a:solidFill>
              <a:schemeClr val="tx1"/>
            </a:solidFill>
            <a:miter lim="800000"/>
            <a:headEnd/>
            <a:tailEnd/>
          </a:ln>
        </p:spPr>
        <p:txBody>
          <a:bodyPr wrap="none" anchor="ctr"/>
          <a:lstStyle/>
          <a:p>
            <a:pPr algn="ctr"/>
            <a:r>
              <a:rPr lang="en-US" sz="2400">
                <a:latin typeface="Arial" charset="0"/>
              </a:rPr>
              <a:t>Bác nông dân đang làm gì </a:t>
            </a:r>
          </a:p>
          <a:p>
            <a:pPr algn="ctr"/>
            <a:r>
              <a:rPr lang="en-US" sz="2400">
                <a:latin typeface="Arial" charset="0"/>
              </a:rPr>
              <a:t>để chăm sóc vườn rau?</a:t>
            </a:r>
          </a:p>
        </p:txBody>
      </p:sp>
      <p:sp>
        <p:nvSpPr>
          <p:cNvPr id="39942" name="Text Box 6"/>
          <p:cNvSpPr txBox="1">
            <a:spLocks noChangeArrowheads="1"/>
          </p:cNvSpPr>
          <p:nvPr/>
        </p:nvSpPr>
        <p:spPr bwMode="auto">
          <a:xfrm>
            <a:off x="3505200" y="5957888"/>
            <a:ext cx="2667000" cy="579437"/>
          </a:xfrm>
          <a:prstGeom prst="rect">
            <a:avLst/>
          </a:prstGeom>
          <a:solidFill>
            <a:schemeClr val="bg1"/>
          </a:solidFill>
          <a:ln w="9525">
            <a:noFill/>
            <a:miter lim="800000"/>
            <a:headEnd/>
            <a:tailEnd/>
          </a:ln>
        </p:spPr>
        <p:txBody>
          <a:bodyPr>
            <a:spAutoFit/>
          </a:bodyPr>
          <a:lstStyle/>
          <a:p>
            <a:pPr>
              <a:spcBef>
                <a:spcPct val="50000"/>
              </a:spcBef>
            </a:pPr>
            <a:r>
              <a:rPr lang="en-US" sz="3200" b="1">
                <a:solidFill>
                  <a:srgbClr val="0000FF"/>
                </a:solidFill>
                <a:latin typeface="Arial" charset="0"/>
              </a:rPr>
              <a:t> Tưới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ox(in)">
                                      <p:cBhvr>
                                        <p:cTn id="7" dur="5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41"/>
                                        </p:tgtEl>
                                        <p:attrNameLst>
                                          <p:attrName>style.visibility</p:attrName>
                                        </p:attrNameLst>
                                      </p:cBhvr>
                                      <p:to>
                                        <p:strVal val="visible"/>
                                      </p:to>
                                    </p:set>
                                    <p:animEffect transition="in" filter="blinds(horizontal)">
                                      <p:cBhvr>
                                        <p:cTn id="12" dur="500"/>
                                        <p:tgtEl>
                                          <p:spTgt spid="399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9942"/>
                                        </p:tgtEl>
                                        <p:attrNameLst>
                                          <p:attrName>style.visibility</p:attrName>
                                        </p:attrNameLst>
                                      </p:cBhvr>
                                      <p:to>
                                        <p:strVal val="visible"/>
                                      </p:to>
                                    </p:set>
                                    <p:animEffect transition="in" filter="diamond(in)">
                                      <p:cBhvr>
                                        <p:cTn id="17" dur="20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399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2"/>
          <a:srcRect l="34459" t="14825" r="5322" b="60823"/>
          <a:stretch>
            <a:fillRect/>
          </a:stretch>
        </p:blipFill>
        <p:spPr bwMode="auto">
          <a:xfrm>
            <a:off x="0" y="1843088"/>
            <a:ext cx="9144000" cy="5014912"/>
          </a:xfrm>
          <a:prstGeom prst="rect">
            <a:avLst/>
          </a:prstGeom>
          <a:noFill/>
          <a:ln w="9525">
            <a:noFill/>
            <a:miter lim="800000"/>
            <a:headEnd/>
            <a:tailEnd/>
          </a:ln>
        </p:spPr>
      </p:pic>
      <p:sp>
        <p:nvSpPr>
          <p:cNvPr id="36869" name="Rectangle 5"/>
          <p:cNvSpPr>
            <a:spLocks noChangeArrowheads="1"/>
          </p:cNvSpPr>
          <p:nvPr/>
        </p:nvSpPr>
        <p:spPr bwMode="auto">
          <a:xfrm>
            <a:off x="228600" y="6019800"/>
            <a:ext cx="8763000" cy="838200"/>
          </a:xfrm>
          <a:prstGeom prst="rect">
            <a:avLst/>
          </a:prstGeom>
          <a:solidFill>
            <a:schemeClr val="bg1"/>
          </a:solidFill>
          <a:ln w="9525">
            <a:noFill/>
            <a:miter lim="800000"/>
            <a:headEnd/>
            <a:tailEnd/>
          </a:ln>
        </p:spPr>
        <p:txBody>
          <a:bodyPr wrap="none" anchor="ctr"/>
          <a:lstStyle/>
          <a:p>
            <a:endParaRPr lang="en-US">
              <a:latin typeface="Arial" charset="0"/>
            </a:endParaRPr>
          </a:p>
        </p:txBody>
      </p:sp>
      <p:sp>
        <p:nvSpPr>
          <p:cNvPr id="36870" name="AutoShape 6"/>
          <p:cNvSpPr>
            <a:spLocks noChangeArrowheads="1"/>
          </p:cNvSpPr>
          <p:nvPr/>
        </p:nvSpPr>
        <p:spPr bwMode="auto">
          <a:xfrm>
            <a:off x="1676400" y="76200"/>
            <a:ext cx="6934200" cy="1828800"/>
          </a:xfrm>
          <a:prstGeom prst="irregularSeal1">
            <a:avLst/>
          </a:prstGeom>
          <a:solidFill>
            <a:schemeClr val="accent1"/>
          </a:solidFill>
          <a:ln w="9525">
            <a:solidFill>
              <a:schemeClr val="tx1"/>
            </a:solidFill>
            <a:miter lim="800000"/>
            <a:headEnd/>
            <a:tailEnd/>
          </a:ln>
        </p:spPr>
        <p:txBody>
          <a:bodyPr wrap="none" anchor="ctr"/>
          <a:lstStyle/>
          <a:p>
            <a:pPr algn="ctr"/>
            <a:r>
              <a:rPr lang="en-US" sz="2400">
                <a:latin typeface="Arial" charset="0"/>
              </a:rPr>
              <a:t>Những người nông dân đang làm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1000" fill="hold"/>
                                        <p:tgtEl>
                                          <p:spTgt spid="36868"/>
                                        </p:tgtEl>
                                        <p:attrNameLst>
                                          <p:attrName>ppt_x</p:attrName>
                                        </p:attrNameLst>
                                      </p:cBhvr>
                                      <p:tavLst>
                                        <p:tav tm="0">
                                          <p:val>
                                            <p:strVal val="#ppt_x"/>
                                          </p:val>
                                        </p:tav>
                                        <p:tav tm="100000">
                                          <p:val>
                                            <p:strVal val="#ppt_x"/>
                                          </p:val>
                                        </p:tav>
                                      </p:tavLst>
                                    </p:anim>
                                    <p:anim calcmode="lin" valueType="num">
                                      <p:cBhvr additive="base">
                                        <p:cTn id="8" dur="1000" fill="hold"/>
                                        <p:tgtEl>
                                          <p:spTgt spid="3686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6870"/>
                                        </p:tgtEl>
                                        <p:attrNameLst>
                                          <p:attrName>style.visibility</p:attrName>
                                        </p:attrNameLst>
                                      </p:cBhvr>
                                      <p:to>
                                        <p:strVal val="visible"/>
                                      </p:to>
                                    </p:set>
                                    <p:animEffect transition="in" filter="checkerboard(across)">
                                      <p:cBhvr>
                                        <p:cTn id="13" dur="500"/>
                                        <p:tgtEl>
                                          <p:spTgt spid="3687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grpId="0" nodeType="clickEffect">
                                  <p:stCondLst>
                                    <p:cond delay="0"/>
                                  </p:stCondLst>
                                  <p:childTnLst>
                                    <p:animEffect transition="out" filter="blinds(horizontal)">
                                      <p:cBhvr>
                                        <p:cTn id="17" dur="500"/>
                                        <p:tgtEl>
                                          <p:spTgt spid="36869"/>
                                        </p:tgtEl>
                                      </p:cBhvr>
                                    </p:animEffect>
                                    <p:set>
                                      <p:cBhvr>
                                        <p:cTn id="18" dur="1" fill="hold">
                                          <p:stCondLst>
                                            <p:cond delay="499"/>
                                          </p:stCondLst>
                                        </p:cTn>
                                        <p:tgtEl>
                                          <p:spTgt spid="368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368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rong rau2"/>
          <p:cNvPicPr>
            <a:picLocks noChangeAspect="1" noChangeArrowheads="1"/>
          </p:cNvPicPr>
          <p:nvPr/>
        </p:nvPicPr>
        <p:blipFill>
          <a:blip r:embed="rId2"/>
          <a:srcRect/>
          <a:stretch>
            <a:fillRect/>
          </a:stretch>
        </p:blipFill>
        <p:spPr bwMode="auto">
          <a:xfrm>
            <a:off x="0" y="3048000"/>
            <a:ext cx="4495800" cy="3810000"/>
          </a:xfrm>
          <a:prstGeom prst="rect">
            <a:avLst/>
          </a:prstGeom>
          <a:noFill/>
          <a:ln w="9525">
            <a:noFill/>
            <a:miter lim="800000"/>
            <a:headEnd/>
            <a:tailEnd/>
          </a:ln>
        </p:spPr>
      </p:pic>
      <p:pic>
        <p:nvPicPr>
          <p:cNvPr id="12292" name="Picture 4" descr="Bap cai- cay"/>
          <p:cNvPicPr>
            <a:picLocks noChangeAspect="1" noChangeArrowheads="1"/>
          </p:cNvPicPr>
          <p:nvPr/>
        </p:nvPicPr>
        <p:blipFill>
          <a:blip r:embed="rId3"/>
          <a:srcRect/>
          <a:stretch>
            <a:fillRect/>
          </a:stretch>
        </p:blipFill>
        <p:spPr bwMode="auto">
          <a:xfrm>
            <a:off x="4495800" y="3048000"/>
            <a:ext cx="4648200" cy="3733800"/>
          </a:xfrm>
          <a:prstGeom prst="rect">
            <a:avLst/>
          </a:prstGeom>
          <a:noFill/>
          <a:ln w="9525">
            <a:noFill/>
            <a:miter lim="800000"/>
            <a:headEnd/>
            <a:tailEnd/>
          </a:ln>
        </p:spPr>
      </p:pic>
      <p:sp>
        <p:nvSpPr>
          <p:cNvPr id="12297" name="Text Box 9"/>
          <p:cNvSpPr txBox="1">
            <a:spLocks noChangeArrowheads="1"/>
          </p:cNvSpPr>
          <p:nvPr/>
        </p:nvSpPr>
        <p:spPr bwMode="auto">
          <a:xfrm>
            <a:off x="0" y="1981200"/>
            <a:ext cx="9144000" cy="954088"/>
          </a:xfrm>
          <a:prstGeom prst="rect">
            <a:avLst/>
          </a:prstGeom>
          <a:noFill/>
          <a:ln w="9525">
            <a:noFill/>
            <a:miter lim="800000"/>
            <a:headEnd/>
            <a:tailEnd/>
          </a:ln>
        </p:spPr>
        <p:txBody>
          <a:bodyPr>
            <a:spAutoFit/>
          </a:bodyPr>
          <a:lstStyle/>
          <a:p>
            <a:pPr>
              <a:spcBef>
                <a:spcPct val="50000"/>
              </a:spcBef>
            </a:pPr>
            <a:r>
              <a:rPr lang="en-US" sz="2800">
                <a:latin typeface="Arial" charset="0"/>
              </a:rPr>
              <a:t>Tùy từng loại rau mà ta có kĩ thuật gieo trồng và chăm sóc cho phù hợp </a:t>
            </a:r>
            <a:r>
              <a:rPr lang="en-US">
                <a:latin typeface="Arial" charset="0"/>
              </a:rPr>
              <a:t>(tưới nước, bón phân, làm cỏ, xới đất, bắt sâu…)</a:t>
            </a:r>
            <a:r>
              <a:rPr lang="en-US" sz="2800">
                <a:latin typeface="Arial" charset="0"/>
              </a:rPr>
              <a:t>.</a:t>
            </a:r>
          </a:p>
        </p:txBody>
      </p:sp>
      <p:sp>
        <p:nvSpPr>
          <p:cNvPr id="12298" name="Text Box 10"/>
          <p:cNvSpPr txBox="1">
            <a:spLocks noChangeArrowheads="1"/>
          </p:cNvSpPr>
          <p:nvPr/>
        </p:nvSpPr>
        <p:spPr bwMode="auto">
          <a:xfrm>
            <a:off x="3429000" y="944563"/>
            <a:ext cx="1828800" cy="584200"/>
          </a:xfrm>
          <a:prstGeom prst="rect">
            <a:avLst/>
          </a:prstGeom>
          <a:noFill/>
          <a:ln w="9525">
            <a:noFill/>
            <a:miter lim="800000"/>
            <a:headEnd/>
            <a:tailEnd/>
          </a:ln>
        </p:spPr>
        <p:txBody>
          <a:bodyPr>
            <a:spAutoFit/>
          </a:bodyPr>
          <a:lstStyle/>
          <a:p>
            <a:pPr>
              <a:spcBef>
                <a:spcPct val="50000"/>
              </a:spcBef>
            </a:pPr>
            <a:r>
              <a:rPr lang="en-US" sz="3200">
                <a:solidFill>
                  <a:srgbClr val="FF0000"/>
                </a:solidFill>
                <a:latin typeface="Arial" charset="0"/>
              </a:rPr>
              <a:t>Kết luận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blinds(horizontal)">
                                      <p:cBhvr>
                                        <p:cTn id="7" dur="500"/>
                                        <p:tgtEl>
                                          <p:spTgt spid="12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7"/>
                                        </p:tgtEl>
                                        <p:attrNameLst>
                                          <p:attrName>style.visibility</p:attrName>
                                        </p:attrNameLst>
                                      </p:cBhvr>
                                      <p:to>
                                        <p:strVal val="visible"/>
                                      </p:to>
                                    </p:set>
                                    <p:animEffect transition="in" filter="box(in)">
                                      <p:cBhvr>
                                        <p:cTn id="12" dur="500"/>
                                        <p:tgtEl>
                                          <p:spTgt spid="12297"/>
                                        </p:tgtEl>
                                      </p:cBhvr>
                                    </p:animEffect>
                                  </p:childTnLst>
                                </p:cTn>
                              </p:par>
                              <p:par>
                                <p:cTn id="13" presetID="4" presetClass="entr" presetSubtype="16" fill="hold" nodeType="with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box(in)">
                                      <p:cBhvr>
                                        <p:cTn id="15" dur="500"/>
                                        <p:tgtEl>
                                          <p:spTgt spid="12290"/>
                                        </p:tgtEl>
                                      </p:cBhvr>
                                    </p:animEffect>
                                  </p:childTnLst>
                                </p:cTn>
                              </p:par>
                              <p:par>
                                <p:cTn id="16" presetID="4" presetClass="entr" presetSubtype="16" fill="hold" nodeType="withEffect">
                                  <p:stCondLst>
                                    <p:cond delay="0"/>
                                  </p:stCondLst>
                                  <p:childTnLst>
                                    <p:set>
                                      <p:cBhvr>
                                        <p:cTn id="17" dur="1" fill="hold">
                                          <p:stCondLst>
                                            <p:cond delay="0"/>
                                          </p:stCondLst>
                                        </p:cTn>
                                        <p:tgtEl>
                                          <p:spTgt spid="12292"/>
                                        </p:tgtEl>
                                        <p:attrNameLst>
                                          <p:attrName>style.visibility</p:attrName>
                                        </p:attrNameLst>
                                      </p:cBhvr>
                                      <p:to>
                                        <p:strVal val="visible"/>
                                      </p:to>
                                    </p:set>
                                    <p:animEffect transition="in" filter="box(in)">
                                      <p:cBhvr>
                                        <p:cTn id="18"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p:bldP spid="1229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981075" y="2262188"/>
            <a:ext cx="7335838" cy="1311275"/>
          </a:xfrm>
          <a:prstGeom prst="rect">
            <a:avLst/>
          </a:prstGeom>
          <a:solidFill>
            <a:srgbClr val="CCFFFF"/>
          </a:solidFill>
          <a:ln w="9525">
            <a:noFill/>
            <a:miter lim="800000"/>
            <a:headEnd/>
            <a:tailEnd/>
          </a:ln>
        </p:spPr>
        <p:txBody>
          <a:bodyPr wrap="none">
            <a:spAutoFit/>
          </a:bodyPr>
          <a:lstStyle/>
          <a:p>
            <a:pPr>
              <a:spcBef>
                <a:spcPct val="50000"/>
              </a:spcBef>
            </a:pPr>
            <a:r>
              <a:rPr lang="en-US" sz="3200">
                <a:latin typeface="Arial" charset="0"/>
              </a:rPr>
              <a:t>b) Vì sao nước ta có thể trồng rau, hoa </a:t>
            </a:r>
          </a:p>
          <a:p>
            <a:pPr>
              <a:spcBef>
                <a:spcPct val="50000"/>
              </a:spcBef>
            </a:pPr>
            <a:r>
              <a:rPr lang="en-US" sz="3200">
                <a:latin typeface="Arial" charset="0"/>
              </a:rPr>
              <a:t>quanh năm và ở mọi nơi? </a:t>
            </a:r>
          </a:p>
        </p:txBody>
      </p:sp>
      <p:sp>
        <p:nvSpPr>
          <p:cNvPr id="23555" name="Text Box 4"/>
          <p:cNvSpPr txBox="1">
            <a:spLocks noChangeArrowheads="1"/>
          </p:cNvSpPr>
          <p:nvPr/>
        </p:nvSpPr>
        <p:spPr bwMode="auto">
          <a:xfrm>
            <a:off x="3352800" y="685800"/>
            <a:ext cx="1828800" cy="457200"/>
          </a:xfrm>
          <a:prstGeom prst="rect">
            <a:avLst/>
          </a:prstGeom>
          <a:noFill/>
          <a:ln w="9525">
            <a:noFill/>
            <a:miter lim="800000"/>
            <a:headEnd/>
            <a:tailEnd/>
          </a:ln>
        </p:spPr>
        <p:txBody>
          <a:bodyPr>
            <a:spAutoFit/>
          </a:bodyPr>
          <a:lstStyle/>
          <a:p>
            <a:pPr>
              <a:spcBef>
                <a:spcPct val="50000"/>
              </a:spcBef>
            </a:pPr>
            <a:r>
              <a:rPr lang="en-US" sz="2400" b="1">
                <a:latin typeface="Arial" charset="0"/>
              </a:rPr>
              <a:t>KĨ THUẬT</a:t>
            </a:r>
          </a:p>
        </p:txBody>
      </p:sp>
      <p:sp>
        <p:nvSpPr>
          <p:cNvPr id="23556" name="Text Box 5"/>
          <p:cNvSpPr txBox="1">
            <a:spLocks noChangeArrowheads="1"/>
          </p:cNvSpPr>
          <p:nvPr/>
        </p:nvSpPr>
        <p:spPr bwMode="auto">
          <a:xfrm>
            <a:off x="1371600" y="1219200"/>
            <a:ext cx="74676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Arial" charset="0"/>
              </a:rPr>
              <a:t>Bài:</a:t>
            </a:r>
            <a:r>
              <a:rPr lang="en-US" sz="2400" b="1">
                <a:solidFill>
                  <a:srgbClr val="FF0000"/>
                </a:solidFill>
                <a:latin typeface="Arial" charset="0"/>
              </a:rPr>
              <a:t>  LỢI ÍCH CỦA VIỆC TRỒNG RAU, HOA</a:t>
            </a:r>
          </a:p>
        </p:txBody>
      </p:sp>
      <p:sp>
        <p:nvSpPr>
          <p:cNvPr id="13320" name="Text Box 8"/>
          <p:cNvSpPr txBox="1">
            <a:spLocks noChangeArrowheads="1"/>
          </p:cNvSpPr>
          <p:nvPr/>
        </p:nvSpPr>
        <p:spPr bwMode="auto">
          <a:xfrm>
            <a:off x="990600" y="3962400"/>
            <a:ext cx="7315200" cy="946150"/>
          </a:xfrm>
          <a:prstGeom prst="rect">
            <a:avLst/>
          </a:prstGeom>
          <a:noFill/>
          <a:ln w="9525">
            <a:noFill/>
            <a:miter lim="800000"/>
            <a:headEnd/>
            <a:tailEnd/>
          </a:ln>
        </p:spPr>
        <p:txBody>
          <a:bodyPr>
            <a:spAutoFit/>
          </a:bodyPr>
          <a:lstStyle/>
          <a:p>
            <a:pPr>
              <a:spcBef>
                <a:spcPct val="50000"/>
              </a:spcBef>
            </a:pPr>
            <a:r>
              <a:rPr lang="en-US" sz="2800">
                <a:latin typeface="Arial" charset="0"/>
              </a:rPr>
              <a:t>Nước ta có khí hậu như thế nào? Điều kiện đất đai ra sao?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checkerboard(across)">
                                      <p:cBhvr>
                                        <p:cTn id="7" dur="500"/>
                                        <p:tgtEl>
                                          <p:spTgt spid="13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checkerboard(across)">
                                      <p:cBhvr>
                                        <p:cTn id="12"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1066800" y="457200"/>
            <a:ext cx="3200400" cy="641350"/>
          </a:xfrm>
          <a:prstGeom prst="rect">
            <a:avLst/>
          </a:prstGeom>
          <a:noFill/>
          <a:ln w="9525">
            <a:noFill/>
            <a:miter lim="800000"/>
            <a:headEnd/>
            <a:tailEnd/>
          </a:ln>
        </p:spPr>
        <p:txBody>
          <a:bodyPr>
            <a:spAutoFit/>
          </a:bodyPr>
          <a:lstStyle/>
          <a:p>
            <a:pPr eaLnBrk="1" hangingPunct="1">
              <a:spcBef>
                <a:spcPct val="50000"/>
              </a:spcBef>
            </a:pPr>
            <a:r>
              <a:rPr lang="en-US" sz="3600">
                <a:latin typeface="Arial" charset="0"/>
              </a:rPr>
              <a:t>Mục tiêu:</a:t>
            </a:r>
          </a:p>
        </p:txBody>
      </p:sp>
      <p:sp>
        <p:nvSpPr>
          <p:cNvPr id="18437" name="Text Box 5"/>
          <p:cNvSpPr txBox="1">
            <a:spLocks noChangeArrowheads="1"/>
          </p:cNvSpPr>
          <p:nvPr/>
        </p:nvSpPr>
        <p:spPr bwMode="auto">
          <a:xfrm>
            <a:off x="152400" y="2089150"/>
            <a:ext cx="8991600" cy="3046413"/>
          </a:xfrm>
          <a:prstGeom prst="rect">
            <a:avLst/>
          </a:prstGeom>
          <a:noFill/>
          <a:ln w="9525">
            <a:noFill/>
            <a:miter lim="800000"/>
            <a:headEnd/>
            <a:tailEnd/>
          </a:ln>
        </p:spPr>
        <p:txBody>
          <a:bodyPr>
            <a:spAutoFit/>
          </a:bodyPr>
          <a:lstStyle/>
          <a:p>
            <a:pPr eaLnBrk="1" hangingPunct="1"/>
            <a:r>
              <a:rPr lang="en-US" sz="3200">
                <a:latin typeface="Arial" charset="0"/>
              </a:rPr>
              <a:t>- </a:t>
            </a:r>
            <a:r>
              <a:rPr lang="en-US" sz="3200">
                <a:solidFill>
                  <a:srgbClr val="FF0000"/>
                </a:solidFill>
                <a:latin typeface="Arial" charset="0"/>
              </a:rPr>
              <a:t>Kiến thức</a:t>
            </a:r>
            <a:r>
              <a:rPr lang="en-US" sz="3200">
                <a:latin typeface="Arial" charset="0"/>
              </a:rPr>
              <a:t>: HS biết được lợi ích của việc trồng rau, hoa và cách trồng rau, hoa đạt kết quả. </a:t>
            </a:r>
          </a:p>
          <a:p>
            <a:pPr eaLnBrk="1" hangingPunct="1"/>
            <a:r>
              <a:rPr lang="en-US" sz="3200">
                <a:latin typeface="Arial" charset="0"/>
              </a:rPr>
              <a:t>- </a:t>
            </a:r>
            <a:r>
              <a:rPr lang="en-US" sz="3200">
                <a:solidFill>
                  <a:srgbClr val="FF0000"/>
                </a:solidFill>
                <a:latin typeface="Arial" charset="0"/>
              </a:rPr>
              <a:t>Kĩ năng</a:t>
            </a:r>
            <a:r>
              <a:rPr lang="en-US" sz="3200">
                <a:latin typeface="Arial" charset="0"/>
              </a:rPr>
              <a:t>: HS biết sử dụng rau, hoa đúng mục đích. </a:t>
            </a:r>
          </a:p>
          <a:p>
            <a:pPr eaLnBrk="1" hangingPunct="1"/>
            <a:r>
              <a:rPr lang="en-US" sz="3200">
                <a:latin typeface="Arial" charset="0"/>
              </a:rPr>
              <a:t>- </a:t>
            </a:r>
            <a:r>
              <a:rPr lang="en-US" sz="3200">
                <a:solidFill>
                  <a:srgbClr val="FF0000"/>
                </a:solidFill>
                <a:latin typeface="Arial" charset="0"/>
              </a:rPr>
              <a:t>Thái độ</a:t>
            </a:r>
            <a:r>
              <a:rPr lang="en-US" sz="3200">
                <a:latin typeface="Arial" charset="0"/>
              </a:rPr>
              <a:t>: Có ý thức bảo  vệ và chăm sóc rau,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checkerboard(across)">
                                      <p:cBhvr>
                                        <p:cTn id="12"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304800" y="2057400"/>
            <a:ext cx="8153400" cy="3416300"/>
          </a:xfrm>
          <a:prstGeom prst="rect">
            <a:avLst/>
          </a:prstGeom>
          <a:noFill/>
          <a:ln w="9525">
            <a:noFill/>
            <a:miter lim="800000"/>
            <a:headEnd/>
            <a:tailEnd/>
          </a:ln>
        </p:spPr>
        <p:txBody>
          <a:bodyPr>
            <a:spAutoFit/>
          </a:bodyPr>
          <a:lstStyle/>
          <a:p>
            <a:pPr>
              <a:spcBef>
                <a:spcPct val="50000"/>
              </a:spcBef>
            </a:pPr>
            <a:r>
              <a:rPr lang="en-US" sz="3600">
                <a:latin typeface="Arial" charset="0"/>
              </a:rPr>
              <a:t>Nước ta có khí hậu nhiệt đới gió mùa ẩm, đất đai màu mỡ rất thuận lợi cho rau hoa phát triển, cùng với hệ thống sông ngòi dày đặc, lượng nước dồi dào nên nước ta có thể trồng rau, hoa quanh năm và ở mọi nơi.</a:t>
            </a:r>
          </a:p>
        </p:txBody>
      </p:sp>
      <p:sp>
        <p:nvSpPr>
          <p:cNvPr id="38917" name="Text Box 5"/>
          <p:cNvSpPr txBox="1">
            <a:spLocks noChangeArrowheads="1"/>
          </p:cNvSpPr>
          <p:nvPr/>
        </p:nvSpPr>
        <p:spPr bwMode="auto">
          <a:xfrm>
            <a:off x="3429000" y="685800"/>
            <a:ext cx="2209800" cy="701675"/>
          </a:xfrm>
          <a:prstGeom prst="rect">
            <a:avLst/>
          </a:prstGeom>
          <a:noFill/>
          <a:ln w="9525">
            <a:noFill/>
            <a:miter lim="800000"/>
            <a:headEnd/>
            <a:tailEnd/>
          </a:ln>
        </p:spPr>
        <p:txBody>
          <a:bodyPr>
            <a:spAutoFit/>
          </a:bodyPr>
          <a:lstStyle/>
          <a:p>
            <a:pPr>
              <a:spcBef>
                <a:spcPct val="50000"/>
              </a:spcBef>
            </a:pPr>
            <a:r>
              <a:rPr lang="en-US" sz="4000">
                <a:solidFill>
                  <a:srgbClr val="FF0000"/>
                </a:solidFill>
                <a:latin typeface="Arial" charset="0"/>
              </a:rPr>
              <a:t>Kết luận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blinds(horizontal)">
                                      <p:cBhvr>
                                        <p:cTn id="7" dur="500"/>
                                        <p:tgtEl>
                                          <p:spTgt spid="389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8916"/>
                                        </p:tgtEl>
                                        <p:attrNameLst>
                                          <p:attrName>style.visibility</p:attrName>
                                        </p:attrNameLst>
                                      </p:cBhvr>
                                      <p:to>
                                        <p:strVal val="visible"/>
                                      </p:to>
                                    </p:set>
                                    <p:animEffect transition="in" filter="checkerboard(across)">
                                      <p:cBhvr>
                                        <p:cTn id="12"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381000" y="457200"/>
            <a:ext cx="2133600" cy="579438"/>
          </a:xfrm>
          <a:prstGeom prst="rect">
            <a:avLst/>
          </a:prstGeom>
          <a:noFill/>
          <a:ln w="9525">
            <a:noFill/>
            <a:miter lim="800000"/>
            <a:headEnd/>
            <a:tailEnd/>
          </a:ln>
        </p:spPr>
        <p:txBody>
          <a:bodyPr>
            <a:spAutoFit/>
          </a:bodyPr>
          <a:lstStyle/>
          <a:p>
            <a:pPr eaLnBrk="1" hangingPunct="1">
              <a:spcBef>
                <a:spcPct val="50000"/>
              </a:spcBef>
            </a:pPr>
            <a:r>
              <a:rPr lang="en-US" sz="3200">
                <a:solidFill>
                  <a:srgbClr val="FF0000"/>
                </a:solidFill>
                <a:latin typeface="Arial" charset="0"/>
              </a:rPr>
              <a:t>Củng cố:</a:t>
            </a:r>
          </a:p>
        </p:txBody>
      </p:sp>
      <p:sp>
        <p:nvSpPr>
          <p:cNvPr id="25603" name="Rectangle 6"/>
          <p:cNvSpPr>
            <a:spLocks noGrp="1" noChangeArrowheads="1"/>
          </p:cNvSpPr>
          <p:nvPr>
            <p:ph type="body" sz="half" idx="1"/>
          </p:nvPr>
        </p:nvSpPr>
        <p:spPr>
          <a:xfrm>
            <a:off x="147638" y="2160588"/>
            <a:ext cx="4271962" cy="3935412"/>
          </a:xfrm>
          <a:ln>
            <a:solidFill>
              <a:schemeClr val="tx1"/>
            </a:solidFill>
          </a:ln>
        </p:spPr>
        <p:txBody>
          <a:bodyPr/>
          <a:lstStyle/>
          <a:p>
            <a:pPr eaLnBrk="1" hangingPunct="1">
              <a:lnSpc>
                <a:spcPct val="90000"/>
              </a:lnSpc>
              <a:buFont typeface="Wingdings" pitchFamily="2" charset="2"/>
              <a:buNone/>
            </a:pPr>
            <a:r>
              <a:rPr lang="pt-BR" sz="1800" b="1" smtClean="0">
                <a:latin typeface="Arial" charset="0"/>
              </a:rPr>
              <a:t>Trồng rau có lợi ích gì?</a:t>
            </a:r>
            <a:endParaRPr lang="en-US" sz="1800" smtClean="0">
              <a:latin typeface="Arial" charset="0"/>
            </a:endParaRPr>
          </a:p>
          <a:p>
            <a:pPr eaLnBrk="1" hangingPunct="1">
              <a:lnSpc>
                <a:spcPct val="90000"/>
              </a:lnSpc>
              <a:buFont typeface="Wingdings" pitchFamily="2" charset="2"/>
              <a:buNone/>
            </a:pPr>
            <a:r>
              <a:rPr lang="pt-BR" sz="1800" smtClean="0">
                <a:latin typeface="Arial" charset="0"/>
              </a:rPr>
              <a:t>a.Làm thực phẩm cho người  </a:t>
            </a:r>
          </a:p>
          <a:p>
            <a:pPr eaLnBrk="1" hangingPunct="1">
              <a:lnSpc>
                <a:spcPct val="90000"/>
              </a:lnSpc>
              <a:buFont typeface="Wingdings" pitchFamily="2" charset="2"/>
              <a:buNone/>
            </a:pPr>
            <a:endParaRPr lang="pt-BR" sz="1800" smtClean="0">
              <a:latin typeface="Arial" charset="0"/>
            </a:endParaRPr>
          </a:p>
          <a:p>
            <a:pPr eaLnBrk="1" hangingPunct="1">
              <a:lnSpc>
                <a:spcPct val="90000"/>
              </a:lnSpc>
              <a:buFont typeface="Wingdings" pitchFamily="2" charset="2"/>
              <a:buNone/>
            </a:pPr>
            <a:endParaRPr lang="pt-BR" sz="1800" smtClean="0">
              <a:latin typeface="Arial" charset="0"/>
            </a:endParaRPr>
          </a:p>
          <a:p>
            <a:pPr eaLnBrk="1" hangingPunct="1">
              <a:lnSpc>
                <a:spcPct val="90000"/>
              </a:lnSpc>
              <a:buFont typeface="Wingdings" pitchFamily="2" charset="2"/>
              <a:buNone/>
            </a:pPr>
            <a:r>
              <a:rPr lang="pt-BR" sz="1800" smtClean="0">
                <a:latin typeface="Arial" charset="0"/>
              </a:rPr>
              <a:t>b. Thức ăn cho vật nuôi            </a:t>
            </a:r>
          </a:p>
          <a:p>
            <a:pPr eaLnBrk="1" hangingPunct="1">
              <a:lnSpc>
                <a:spcPct val="90000"/>
              </a:lnSpc>
              <a:buFont typeface="Wingdings" pitchFamily="2" charset="2"/>
              <a:buNone/>
            </a:pPr>
            <a:endParaRPr lang="pt-BR" sz="1800" smtClean="0">
              <a:latin typeface="Arial" charset="0"/>
            </a:endParaRPr>
          </a:p>
          <a:p>
            <a:pPr eaLnBrk="1" hangingPunct="1">
              <a:lnSpc>
                <a:spcPct val="90000"/>
              </a:lnSpc>
              <a:buFont typeface="Wingdings" pitchFamily="2" charset="2"/>
              <a:buNone/>
            </a:pPr>
            <a:endParaRPr lang="pt-BR" sz="1800" smtClean="0">
              <a:latin typeface="Arial" charset="0"/>
            </a:endParaRPr>
          </a:p>
          <a:p>
            <a:pPr eaLnBrk="1" hangingPunct="1">
              <a:lnSpc>
                <a:spcPct val="90000"/>
              </a:lnSpc>
              <a:buFont typeface="Wingdings" pitchFamily="2" charset="2"/>
              <a:buNone/>
            </a:pPr>
            <a:endParaRPr lang="pt-BR" sz="1800" smtClean="0">
              <a:latin typeface="Arial" charset="0"/>
            </a:endParaRPr>
          </a:p>
          <a:p>
            <a:pPr eaLnBrk="1" hangingPunct="1">
              <a:lnSpc>
                <a:spcPct val="90000"/>
              </a:lnSpc>
              <a:buFont typeface="Wingdings" pitchFamily="2" charset="2"/>
              <a:buNone/>
            </a:pPr>
            <a:r>
              <a:rPr lang="pt-BR" sz="1800" smtClean="0">
                <a:latin typeface="Arial" charset="0"/>
              </a:rPr>
              <a:t>c. Đem đi  bán, xuất khẩu</a:t>
            </a:r>
          </a:p>
          <a:p>
            <a:pPr eaLnBrk="1" hangingPunct="1">
              <a:lnSpc>
                <a:spcPct val="90000"/>
              </a:lnSpc>
              <a:buFont typeface="Wingdings" pitchFamily="2" charset="2"/>
              <a:buNone/>
            </a:pPr>
            <a:endParaRPr lang="pt-BR" sz="1800" smtClean="0">
              <a:latin typeface="Arial" charset="0"/>
            </a:endParaRPr>
          </a:p>
          <a:p>
            <a:pPr eaLnBrk="1" hangingPunct="1">
              <a:lnSpc>
                <a:spcPct val="90000"/>
              </a:lnSpc>
              <a:buFont typeface="Wingdings" pitchFamily="2" charset="2"/>
              <a:buNone/>
            </a:pPr>
            <a:endParaRPr lang="pt-BR" sz="1800" smtClean="0">
              <a:latin typeface="Arial" charset="0"/>
            </a:endParaRPr>
          </a:p>
          <a:p>
            <a:pPr eaLnBrk="1" hangingPunct="1">
              <a:lnSpc>
                <a:spcPct val="90000"/>
              </a:lnSpc>
              <a:buFont typeface="Wingdings" pitchFamily="2" charset="2"/>
              <a:buNone/>
            </a:pPr>
            <a:r>
              <a:rPr lang="pt-BR" sz="1800" smtClean="0">
                <a:latin typeface="Arial" charset="0"/>
              </a:rPr>
              <a:t>d. Để trưng bày </a:t>
            </a:r>
            <a:endParaRPr lang="en-US" sz="1800" smtClean="0">
              <a:latin typeface="Arial" charset="0"/>
            </a:endParaRPr>
          </a:p>
        </p:txBody>
      </p:sp>
      <p:sp>
        <p:nvSpPr>
          <p:cNvPr id="25604" name="Rectangle 7"/>
          <p:cNvSpPr>
            <a:spLocks noGrp="1" noChangeArrowheads="1"/>
          </p:cNvSpPr>
          <p:nvPr>
            <p:ph type="body" sz="half" idx="2"/>
          </p:nvPr>
        </p:nvSpPr>
        <p:spPr>
          <a:xfrm>
            <a:off x="4876800" y="2133600"/>
            <a:ext cx="4267200" cy="3992563"/>
          </a:xfrm>
          <a:ln>
            <a:solidFill>
              <a:schemeClr val="tx1"/>
            </a:solidFill>
          </a:ln>
        </p:spPr>
        <p:txBody>
          <a:bodyPr/>
          <a:lstStyle/>
          <a:p>
            <a:pPr eaLnBrk="1" hangingPunct="1">
              <a:lnSpc>
                <a:spcPct val="90000"/>
              </a:lnSpc>
              <a:buFont typeface="Wingdings" pitchFamily="2" charset="2"/>
              <a:buNone/>
            </a:pPr>
            <a:r>
              <a:rPr lang="pt-BR" sz="1800" b="1" smtClean="0">
                <a:latin typeface="Arial" charset="0"/>
              </a:rPr>
              <a:t>Trồng hoa có lợi ích gì?</a:t>
            </a:r>
            <a:endParaRPr lang="en-US" sz="1800" smtClean="0">
              <a:latin typeface="Arial" charset="0"/>
            </a:endParaRPr>
          </a:p>
          <a:p>
            <a:pPr eaLnBrk="1" hangingPunct="1">
              <a:lnSpc>
                <a:spcPct val="90000"/>
              </a:lnSpc>
              <a:buFont typeface="Wingdings" pitchFamily="2" charset="2"/>
              <a:buNone/>
            </a:pPr>
            <a:r>
              <a:rPr lang="pt-BR" sz="1800" smtClean="0">
                <a:latin typeface="Arial" charset="0"/>
              </a:rPr>
              <a:t>a.Làm thức ăn cho vật nuôi</a:t>
            </a:r>
            <a:endParaRPr lang="en-US" sz="1800" smtClean="0">
              <a:latin typeface="Arial" charset="0"/>
            </a:endParaRPr>
          </a:p>
          <a:p>
            <a:pPr eaLnBrk="1" hangingPunct="1">
              <a:lnSpc>
                <a:spcPct val="90000"/>
              </a:lnSpc>
              <a:buFont typeface="Wingdings" pitchFamily="2" charset="2"/>
              <a:buNone/>
            </a:pPr>
            <a:endParaRPr lang="pt-BR" sz="1800" smtClean="0">
              <a:latin typeface="Arial" charset="0"/>
            </a:endParaRPr>
          </a:p>
          <a:p>
            <a:pPr eaLnBrk="1" hangingPunct="1">
              <a:lnSpc>
                <a:spcPct val="90000"/>
              </a:lnSpc>
              <a:buFont typeface="Wingdings" pitchFamily="2" charset="2"/>
              <a:buNone/>
            </a:pPr>
            <a:endParaRPr lang="pt-BR" sz="1800" smtClean="0">
              <a:latin typeface="Arial" charset="0"/>
            </a:endParaRPr>
          </a:p>
          <a:p>
            <a:pPr eaLnBrk="1" hangingPunct="1">
              <a:lnSpc>
                <a:spcPct val="90000"/>
              </a:lnSpc>
              <a:buFont typeface="Wingdings" pitchFamily="2" charset="2"/>
              <a:buNone/>
            </a:pPr>
            <a:r>
              <a:rPr lang="pt-BR" sz="1800" smtClean="0">
                <a:latin typeface="Arial" charset="0"/>
              </a:rPr>
              <a:t>b.Làm quà tặng, thăm viếng</a:t>
            </a:r>
            <a:endParaRPr lang="en-US" sz="1800" smtClean="0">
              <a:latin typeface="Arial" charset="0"/>
            </a:endParaRPr>
          </a:p>
          <a:p>
            <a:pPr eaLnBrk="1" hangingPunct="1">
              <a:lnSpc>
                <a:spcPct val="90000"/>
              </a:lnSpc>
              <a:buFont typeface="Wingdings" pitchFamily="2" charset="2"/>
              <a:buNone/>
            </a:pPr>
            <a:endParaRPr lang="pt-BR" sz="1800" smtClean="0">
              <a:latin typeface="Arial" charset="0"/>
            </a:endParaRPr>
          </a:p>
          <a:p>
            <a:pPr eaLnBrk="1" hangingPunct="1">
              <a:lnSpc>
                <a:spcPct val="90000"/>
              </a:lnSpc>
              <a:buFont typeface="Wingdings" pitchFamily="2" charset="2"/>
              <a:buNone/>
            </a:pPr>
            <a:endParaRPr lang="pt-BR" sz="1800" smtClean="0">
              <a:latin typeface="Arial" charset="0"/>
            </a:endParaRPr>
          </a:p>
          <a:p>
            <a:pPr eaLnBrk="1" hangingPunct="1">
              <a:lnSpc>
                <a:spcPct val="90000"/>
              </a:lnSpc>
              <a:buFont typeface="Wingdings" pitchFamily="2" charset="2"/>
              <a:buNone/>
            </a:pPr>
            <a:endParaRPr lang="pt-BR" sz="1800" smtClean="0">
              <a:latin typeface="Arial" charset="0"/>
            </a:endParaRPr>
          </a:p>
          <a:p>
            <a:pPr eaLnBrk="1" hangingPunct="1">
              <a:lnSpc>
                <a:spcPct val="90000"/>
              </a:lnSpc>
              <a:buFont typeface="Wingdings" pitchFamily="2" charset="2"/>
              <a:buNone/>
            </a:pPr>
            <a:r>
              <a:rPr lang="pt-BR" sz="1800" smtClean="0">
                <a:latin typeface="Arial" charset="0"/>
              </a:rPr>
              <a:t>c.Trang trí                               </a:t>
            </a:r>
            <a:endParaRPr lang="en-US" sz="1800" smtClean="0">
              <a:latin typeface="Arial" charset="0"/>
            </a:endParaRPr>
          </a:p>
          <a:p>
            <a:pPr eaLnBrk="1" hangingPunct="1">
              <a:lnSpc>
                <a:spcPct val="90000"/>
              </a:lnSpc>
              <a:buFont typeface="Wingdings" pitchFamily="2" charset="2"/>
              <a:buNone/>
            </a:pPr>
            <a:endParaRPr lang="pt-BR" sz="1800" smtClean="0">
              <a:latin typeface="Arial" charset="0"/>
            </a:endParaRPr>
          </a:p>
          <a:p>
            <a:pPr eaLnBrk="1" hangingPunct="1">
              <a:lnSpc>
                <a:spcPct val="90000"/>
              </a:lnSpc>
              <a:buFont typeface="Wingdings" pitchFamily="2" charset="2"/>
              <a:buNone/>
            </a:pPr>
            <a:endParaRPr lang="pt-BR" sz="1800" smtClean="0">
              <a:latin typeface="Arial" charset="0"/>
            </a:endParaRPr>
          </a:p>
          <a:p>
            <a:pPr eaLnBrk="1" hangingPunct="1">
              <a:lnSpc>
                <a:spcPct val="90000"/>
              </a:lnSpc>
              <a:buFont typeface="Wingdings" pitchFamily="2" charset="2"/>
              <a:buNone/>
            </a:pPr>
            <a:r>
              <a:rPr lang="pt-BR" sz="1800" smtClean="0">
                <a:latin typeface="Arial" charset="0"/>
              </a:rPr>
              <a:t>d.Đem đi bán, xuất khẩu        </a:t>
            </a:r>
            <a:endParaRPr lang="en-US" sz="1800" smtClean="0">
              <a:latin typeface="Arial" charset="0"/>
            </a:endParaRPr>
          </a:p>
          <a:p>
            <a:pPr eaLnBrk="1" hangingPunct="1">
              <a:lnSpc>
                <a:spcPct val="90000"/>
              </a:lnSpc>
              <a:buFont typeface="Wingdings" pitchFamily="2" charset="2"/>
              <a:buNone/>
            </a:pPr>
            <a:endParaRPr lang="en-US" sz="1800" smtClean="0">
              <a:latin typeface="Arial" charset="0"/>
            </a:endParaRPr>
          </a:p>
        </p:txBody>
      </p:sp>
      <p:sp>
        <p:nvSpPr>
          <p:cNvPr id="20488" name="Text Box 8"/>
          <p:cNvSpPr txBox="1">
            <a:spLocks noChangeArrowheads="1"/>
          </p:cNvSpPr>
          <p:nvPr/>
        </p:nvSpPr>
        <p:spPr bwMode="auto">
          <a:xfrm>
            <a:off x="457200" y="990600"/>
            <a:ext cx="8229600" cy="588963"/>
          </a:xfrm>
          <a:prstGeom prst="rect">
            <a:avLst/>
          </a:prstGeom>
          <a:noFill/>
          <a:ln w="9525">
            <a:solidFill>
              <a:schemeClr val="tx1"/>
            </a:solidFill>
            <a:miter lim="800000"/>
            <a:headEnd/>
            <a:tailEnd/>
          </a:ln>
        </p:spPr>
        <p:txBody>
          <a:bodyPr>
            <a:spAutoFit/>
          </a:bodyPr>
          <a:lstStyle/>
          <a:p>
            <a:pPr eaLnBrk="1" hangingPunct="1">
              <a:spcBef>
                <a:spcPct val="50000"/>
              </a:spcBef>
            </a:pPr>
            <a:r>
              <a:rPr lang="pt-BR" sz="3200">
                <a:latin typeface="Arial" charset="0"/>
              </a:rPr>
              <a:t>Các em hãy chọn những câu trả lời đúng:</a:t>
            </a:r>
            <a:endParaRPr lang="en-US" sz="3200">
              <a:latin typeface="Arial" charset="0"/>
            </a:endParaRPr>
          </a:p>
        </p:txBody>
      </p:sp>
      <p:sp>
        <p:nvSpPr>
          <p:cNvPr id="20507" name="AutoShape 27">
            <a:hlinkClick r:id="" action="ppaction://noaction" highlightClick="1"/>
          </p:cNvPr>
          <p:cNvSpPr>
            <a:spLocks noChangeArrowheads="1"/>
          </p:cNvSpPr>
          <p:nvPr/>
        </p:nvSpPr>
        <p:spPr bwMode="auto">
          <a:xfrm>
            <a:off x="3276600" y="2514600"/>
            <a:ext cx="533400" cy="381000"/>
          </a:xfrm>
          <a:prstGeom prst="actionButtonBlank">
            <a:avLst/>
          </a:prstGeom>
          <a:solidFill>
            <a:srgbClr val="00FF00"/>
          </a:solidFill>
          <a:ln w="9525">
            <a:solidFill>
              <a:srgbClr val="00FF00"/>
            </a:solidFill>
            <a:miter lim="800000"/>
            <a:headEnd/>
            <a:tailEnd/>
          </a:ln>
        </p:spPr>
        <p:txBody>
          <a:bodyPr wrap="none" anchor="ctr"/>
          <a:lstStyle/>
          <a:p>
            <a:pPr algn="ctr" eaLnBrk="1" hangingPunct="1">
              <a:spcBef>
                <a:spcPct val="50000"/>
              </a:spcBef>
            </a:pPr>
            <a:r>
              <a:rPr lang="en-US" sz="4000" b="1">
                <a:solidFill>
                  <a:srgbClr val="00FF00"/>
                </a:solidFill>
                <a:latin typeface="Arial" charset="0"/>
              </a:rPr>
              <a:t>Đ</a:t>
            </a:r>
          </a:p>
        </p:txBody>
      </p:sp>
      <p:sp>
        <p:nvSpPr>
          <p:cNvPr id="20509" name="AutoShape 29">
            <a:hlinkClick r:id="" action="ppaction://noaction" highlightClick="1"/>
          </p:cNvPr>
          <p:cNvSpPr>
            <a:spLocks noChangeArrowheads="1"/>
          </p:cNvSpPr>
          <p:nvPr/>
        </p:nvSpPr>
        <p:spPr bwMode="auto">
          <a:xfrm>
            <a:off x="8077200" y="3352800"/>
            <a:ext cx="533400" cy="381000"/>
          </a:xfrm>
          <a:prstGeom prst="actionButtonBlank">
            <a:avLst/>
          </a:prstGeom>
          <a:solidFill>
            <a:srgbClr val="00FF00"/>
          </a:solidFill>
          <a:ln w="9525">
            <a:solidFill>
              <a:srgbClr val="00FF00"/>
            </a:solidFill>
            <a:miter lim="800000"/>
            <a:headEnd/>
            <a:tailEnd/>
          </a:ln>
        </p:spPr>
        <p:txBody>
          <a:bodyPr wrap="none" anchor="ctr"/>
          <a:lstStyle/>
          <a:p>
            <a:pPr algn="ctr" eaLnBrk="1" hangingPunct="1">
              <a:spcBef>
                <a:spcPct val="50000"/>
              </a:spcBef>
            </a:pPr>
            <a:r>
              <a:rPr lang="en-US" sz="4000" b="1">
                <a:solidFill>
                  <a:srgbClr val="00FF00"/>
                </a:solidFill>
                <a:latin typeface="Arial" charset="0"/>
              </a:rPr>
              <a:t>Đ</a:t>
            </a:r>
          </a:p>
        </p:txBody>
      </p:sp>
      <p:sp>
        <p:nvSpPr>
          <p:cNvPr id="20510" name="AutoShape 30">
            <a:hlinkClick r:id="" action="ppaction://noaction" highlightClick="1"/>
          </p:cNvPr>
          <p:cNvSpPr>
            <a:spLocks noChangeArrowheads="1"/>
          </p:cNvSpPr>
          <p:nvPr/>
        </p:nvSpPr>
        <p:spPr bwMode="auto">
          <a:xfrm>
            <a:off x="3276600" y="3429000"/>
            <a:ext cx="533400" cy="381000"/>
          </a:xfrm>
          <a:prstGeom prst="actionButtonBlank">
            <a:avLst/>
          </a:prstGeom>
          <a:solidFill>
            <a:srgbClr val="00FF00"/>
          </a:solidFill>
          <a:ln w="9525">
            <a:solidFill>
              <a:srgbClr val="00FF00"/>
            </a:solidFill>
            <a:miter lim="800000"/>
            <a:headEnd/>
            <a:tailEnd/>
          </a:ln>
        </p:spPr>
        <p:txBody>
          <a:bodyPr wrap="none" anchor="ctr"/>
          <a:lstStyle/>
          <a:p>
            <a:pPr algn="ctr" eaLnBrk="1" hangingPunct="1">
              <a:spcBef>
                <a:spcPct val="50000"/>
              </a:spcBef>
            </a:pPr>
            <a:r>
              <a:rPr lang="en-US" sz="4000" b="1">
                <a:solidFill>
                  <a:srgbClr val="00FF00"/>
                </a:solidFill>
                <a:latin typeface="Arial" charset="0"/>
              </a:rPr>
              <a:t>Đ</a:t>
            </a:r>
          </a:p>
        </p:txBody>
      </p:sp>
      <p:sp>
        <p:nvSpPr>
          <p:cNvPr id="20511" name="AutoShape 31">
            <a:hlinkClick r:id="" action="ppaction://noaction" highlightClick="1"/>
          </p:cNvPr>
          <p:cNvSpPr>
            <a:spLocks noChangeArrowheads="1"/>
          </p:cNvSpPr>
          <p:nvPr/>
        </p:nvSpPr>
        <p:spPr bwMode="auto">
          <a:xfrm>
            <a:off x="3276600" y="4495800"/>
            <a:ext cx="533400" cy="381000"/>
          </a:xfrm>
          <a:prstGeom prst="actionButtonBlank">
            <a:avLst/>
          </a:prstGeom>
          <a:solidFill>
            <a:srgbClr val="00FF00"/>
          </a:solidFill>
          <a:ln w="9525">
            <a:solidFill>
              <a:srgbClr val="00FF00"/>
            </a:solidFill>
            <a:miter lim="800000"/>
            <a:headEnd/>
            <a:tailEnd/>
          </a:ln>
        </p:spPr>
        <p:txBody>
          <a:bodyPr wrap="none" anchor="ctr"/>
          <a:lstStyle/>
          <a:p>
            <a:pPr algn="ctr" eaLnBrk="1" hangingPunct="1">
              <a:spcBef>
                <a:spcPct val="50000"/>
              </a:spcBef>
            </a:pPr>
            <a:r>
              <a:rPr lang="en-US" sz="4000" b="1">
                <a:solidFill>
                  <a:srgbClr val="00FF00"/>
                </a:solidFill>
                <a:latin typeface="Arial" charset="0"/>
              </a:rPr>
              <a:t>Đ</a:t>
            </a:r>
          </a:p>
        </p:txBody>
      </p:sp>
      <p:sp>
        <p:nvSpPr>
          <p:cNvPr id="20512" name="AutoShape 32">
            <a:hlinkClick r:id="" action="ppaction://noaction" highlightClick="1"/>
          </p:cNvPr>
          <p:cNvSpPr>
            <a:spLocks noChangeArrowheads="1"/>
          </p:cNvSpPr>
          <p:nvPr/>
        </p:nvSpPr>
        <p:spPr bwMode="auto">
          <a:xfrm>
            <a:off x="8077200" y="4572000"/>
            <a:ext cx="533400" cy="381000"/>
          </a:xfrm>
          <a:prstGeom prst="actionButtonBlank">
            <a:avLst/>
          </a:prstGeom>
          <a:solidFill>
            <a:srgbClr val="00FF00"/>
          </a:solidFill>
          <a:ln w="9525">
            <a:solidFill>
              <a:srgbClr val="00FF00"/>
            </a:solidFill>
            <a:miter lim="800000"/>
            <a:headEnd/>
            <a:tailEnd/>
          </a:ln>
        </p:spPr>
        <p:txBody>
          <a:bodyPr wrap="none" anchor="ctr"/>
          <a:lstStyle/>
          <a:p>
            <a:pPr algn="ctr" eaLnBrk="1" hangingPunct="1">
              <a:spcBef>
                <a:spcPct val="50000"/>
              </a:spcBef>
            </a:pPr>
            <a:r>
              <a:rPr lang="en-US" sz="4000" b="1">
                <a:solidFill>
                  <a:srgbClr val="00FF00"/>
                </a:solidFill>
                <a:latin typeface="Arial" charset="0"/>
              </a:rPr>
              <a:t>Đ</a:t>
            </a:r>
          </a:p>
        </p:txBody>
      </p:sp>
      <p:sp>
        <p:nvSpPr>
          <p:cNvPr id="20513" name="AutoShape 33">
            <a:hlinkClick r:id="" action="ppaction://noaction" highlightClick="1"/>
          </p:cNvPr>
          <p:cNvSpPr>
            <a:spLocks noChangeArrowheads="1"/>
          </p:cNvSpPr>
          <p:nvPr/>
        </p:nvSpPr>
        <p:spPr bwMode="auto">
          <a:xfrm>
            <a:off x="8077200" y="5486400"/>
            <a:ext cx="533400" cy="381000"/>
          </a:xfrm>
          <a:prstGeom prst="actionButtonBlank">
            <a:avLst/>
          </a:prstGeom>
          <a:solidFill>
            <a:srgbClr val="00FF00"/>
          </a:solidFill>
          <a:ln w="9525">
            <a:solidFill>
              <a:srgbClr val="00FF00"/>
            </a:solidFill>
            <a:miter lim="800000"/>
            <a:headEnd/>
            <a:tailEnd/>
          </a:ln>
        </p:spPr>
        <p:txBody>
          <a:bodyPr wrap="none" anchor="ctr"/>
          <a:lstStyle/>
          <a:p>
            <a:pPr algn="ctr" eaLnBrk="1" hangingPunct="1">
              <a:spcBef>
                <a:spcPct val="50000"/>
              </a:spcBef>
            </a:pPr>
            <a:r>
              <a:rPr lang="en-US" sz="4000" b="1">
                <a:solidFill>
                  <a:srgbClr val="00FF00"/>
                </a:solidFill>
                <a:latin typeface="Arial" charset="0"/>
              </a:rPr>
              <a:t>Đ</a:t>
            </a:r>
          </a:p>
        </p:txBody>
      </p:sp>
      <p:sp>
        <p:nvSpPr>
          <p:cNvPr id="20514" name="AutoShape 34">
            <a:hlinkClick r:id="" action="ppaction://noaction" highlightClick="1"/>
          </p:cNvPr>
          <p:cNvSpPr>
            <a:spLocks noChangeArrowheads="1"/>
          </p:cNvSpPr>
          <p:nvPr/>
        </p:nvSpPr>
        <p:spPr bwMode="auto">
          <a:xfrm>
            <a:off x="3276600" y="5562600"/>
            <a:ext cx="533400" cy="381000"/>
          </a:xfrm>
          <a:prstGeom prst="actionButtonBlank">
            <a:avLst/>
          </a:prstGeom>
          <a:solidFill>
            <a:srgbClr val="00FF00"/>
          </a:solidFill>
          <a:ln w="9525">
            <a:noFill/>
            <a:miter lim="800000"/>
            <a:headEnd/>
            <a:tailEnd/>
          </a:ln>
        </p:spPr>
        <p:txBody>
          <a:bodyPr wrap="none" anchor="ctr"/>
          <a:lstStyle/>
          <a:p>
            <a:pPr algn="ctr" eaLnBrk="1" hangingPunct="1">
              <a:spcBef>
                <a:spcPct val="50000"/>
              </a:spcBef>
            </a:pPr>
            <a:r>
              <a:rPr lang="en-US" sz="4000" b="1">
                <a:solidFill>
                  <a:srgbClr val="00FF00"/>
                </a:solidFill>
                <a:latin typeface="Arial" charset="0"/>
              </a:rPr>
              <a:t>S</a:t>
            </a:r>
          </a:p>
        </p:txBody>
      </p:sp>
      <p:sp>
        <p:nvSpPr>
          <p:cNvPr id="20515" name="AutoShape 35">
            <a:hlinkClick r:id="" action="ppaction://noaction" highlightClick="1"/>
          </p:cNvPr>
          <p:cNvSpPr>
            <a:spLocks noChangeArrowheads="1"/>
          </p:cNvSpPr>
          <p:nvPr/>
        </p:nvSpPr>
        <p:spPr bwMode="auto">
          <a:xfrm>
            <a:off x="8077200" y="2438400"/>
            <a:ext cx="533400" cy="381000"/>
          </a:xfrm>
          <a:prstGeom prst="actionButtonBlank">
            <a:avLst/>
          </a:prstGeom>
          <a:solidFill>
            <a:srgbClr val="00FF00"/>
          </a:solidFill>
          <a:ln w="9525">
            <a:noFill/>
            <a:miter lim="800000"/>
            <a:headEnd/>
            <a:tailEnd/>
          </a:ln>
        </p:spPr>
        <p:txBody>
          <a:bodyPr wrap="none" anchor="ctr"/>
          <a:lstStyle/>
          <a:p>
            <a:pPr algn="ctr" eaLnBrk="1" hangingPunct="1">
              <a:spcBef>
                <a:spcPct val="50000"/>
              </a:spcBef>
            </a:pPr>
            <a:r>
              <a:rPr lang="en-US" sz="4000" b="1">
                <a:solidFill>
                  <a:srgbClr val="00FF00"/>
                </a:solidFill>
                <a:latin typeface="Arial" charset="0"/>
              </a:rPr>
              <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488"/>
                                        </p:tgtEl>
                                        <p:attrNameLst>
                                          <p:attrName>style.visibility</p:attrName>
                                        </p:attrNameLst>
                                      </p:cBhvr>
                                      <p:to>
                                        <p:strVal val="visible"/>
                                      </p:to>
                                    </p:set>
                                    <p:animEffect transition="in" filter="blinds(horizontal)">
                                      <p:cBhvr>
                                        <p:cTn id="10"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050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 presetClass="emph" presetSubtype="2" fill="hold" nodeType="clickEffect">
                                  <p:stCondLst>
                                    <p:cond delay="0"/>
                                  </p:stCondLst>
                                  <p:childTnLst>
                                    <p:animClr clrSpc="rgb" dir="cw">
                                      <p:cBhvr override="childStyle">
                                        <p:cTn id="15" dur="2000" fill="hold"/>
                                        <p:tgtEl>
                                          <p:spTgt spid="20507">
                                            <p:txEl>
                                              <p:pRg st="0" end="0"/>
                                            </p:txEl>
                                          </p:spTgt>
                                        </p:tgtEl>
                                        <p:attrNameLst>
                                          <p:attrName>style.color</p:attrName>
                                        </p:attrNameLst>
                                      </p:cBhvr>
                                      <p:to>
                                        <a:srgbClr val="FF3300"/>
                                      </p:to>
                                    </p:animClr>
                                  </p:childTnLst>
                                </p:cTn>
                              </p:par>
                            </p:childTnLst>
                          </p:cTn>
                        </p:par>
                      </p:childTnLst>
                    </p:cTn>
                  </p:par>
                </p:childTnLst>
              </p:cTn>
              <p:nextCondLst>
                <p:cond evt="onClick" delay="0">
                  <p:tgtEl>
                    <p:spTgt spid="20507"/>
                  </p:tgtEl>
                </p:cond>
              </p:nextCondLst>
            </p:seq>
            <p:seq concurrent="1" nextAc="seek">
              <p:cTn id="16" restart="whenNotActive" fill="hold" evtFilter="cancelBubble" nodeType="interactiveSeq">
                <p:stCondLst>
                  <p:cond evt="onClick" delay="0">
                    <p:tgtEl>
                      <p:spTgt spid="20509"/>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3" presetClass="emph" presetSubtype="2" fill="hold" nodeType="clickEffect">
                                  <p:stCondLst>
                                    <p:cond delay="0"/>
                                  </p:stCondLst>
                                  <p:childTnLst>
                                    <p:animClr clrSpc="rgb" dir="cw">
                                      <p:cBhvr override="childStyle">
                                        <p:cTn id="20" dur="2000" fill="hold"/>
                                        <p:tgtEl>
                                          <p:spTgt spid="20509">
                                            <p:txEl>
                                              <p:pRg st="0" end="0"/>
                                            </p:txEl>
                                          </p:spTgt>
                                        </p:tgtEl>
                                        <p:attrNameLst>
                                          <p:attrName>style.color</p:attrName>
                                        </p:attrNameLst>
                                      </p:cBhvr>
                                      <p:to>
                                        <a:srgbClr val="FF3300"/>
                                      </p:to>
                                    </p:animClr>
                                  </p:childTnLst>
                                </p:cTn>
                              </p:par>
                            </p:childTnLst>
                          </p:cTn>
                        </p:par>
                      </p:childTnLst>
                    </p:cTn>
                  </p:par>
                </p:childTnLst>
              </p:cTn>
              <p:nextCondLst>
                <p:cond evt="onClick" delay="0">
                  <p:tgtEl>
                    <p:spTgt spid="20509"/>
                  </p:tgtEl>
                </p:cond>
              </p:nextCondLst>
            </p:seq>
            <p:seq concurrent="1" nextAc="seek">
              <p:cTn id="21" restart="whenNotActive" fill="hold" evtFilter="cancelBubble" nodeType="interactiveSeq">
                <p:stCondLst>
                  <p:cond evt="onClick" delay="0">
                    <p:tgtEl>
                      <p:spTgt spid="20510"/>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3" presetClass="emph" presetSubtype="2" fill="hold" nodeType="clickEffect">
                                  <p:stCondLst>
                                    <p:cond delay="0"/>
                                  </p:stCondLst>
                                  <p:childTnLst>
                                    <p:animClr clrSpc="rgb" dir="cw">
                                      <p:cBhvr override="childStyle">
                                        <p:cTn id="25" dur="2000" fill="hold"/>
                                        <p:tgtEl>
                                          <p:spTgt spid="20510">
                                            <p:txEl>
                                              <p:pRg st="0" end="0"/>
                                            </p:txEl>
                                          </p:spTgt>
                                        </p:tgtEl>
                                        <p:attrNameLst>
                                          <p:attrName>style.color</p:attrName>
                                        </p:attrNameLst>
                                      </p:cBhvr>
                                      <p:to>
                                        <a:srgbClr val="FF3300"/>
                                      </p:to>
                                    </p:animClr>
                                  </p:childTnLst>
                                </p:cTn>
                              </p:par>
                            </p:childTnLst>
                          </p:cTn>
                        </p:par>
                      </p:childTnLst>
                    </p:cTn>
                  </p:par>
                </p:childTnLst>
              </p:cTn>
              <p:nextCondLst>
                <p:cond evt="onClick" delay="0">
                  <p:tgtEl>
                    <p:spTgt spid="20510"/>
                  </p:tgtEl>
                </p:cond>
              </p:nextCondLst>
            </p:seq>
            <p:seq concurrent="1" nextAc="seek">
              <p:cTn id="26" restart="whenNotActive" fill="hold" evtFilter="cancelBubble" nodeType="interactiveSeq">
                <p:stCondLst>
                  <p:cond evt="onClick" delay="0">
                    <p:tgtEl>
                      <p:spTgt spid="20511"/>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3" presetClass="emph" presetSubtype="2" fill="hold" nodeType="clickEffect">
                                  <p:stCondLst>
                                    <p:cond delay="0"/>
                                  </p:stCondLst>
                                  <p:childTnLst>
                                    <p:animClr clrSpc="rgb" dir="cw">
                                      <p:cBhvr override="childStyle">
                                        <p:cTn id="30" dur="2000" fill="hold"/>
                                        <p:tgtEl>
                                          <p:spTgt spid="20511">
                                            <p:txEl>
                                              <p:pRg st="0" end="0"/>
                                            </p:txEl>
                                          </p:spTgt>
                                        </p:tgtEl>
                                        <p:attrNameLst>
                                          <p:attrName>style.color</p:attrName>
                                        </p:attrNameLst>
                                      </p:cBhvr>
                                      <p:to>
                                        <a:srgbClr val="FF3300"/>
                                      </p:to>
                                    </p:animClr>
                                  </p:childTnLst>
                                </p:cTn>
                              </p:par>
                            </p:childTnLst>
                          </p:cTn>
                        </p:par>
                      </p:childTnLst>
                    </p:cTn>
                  </p:par>
                </p:childTnLst>
              </p:cTn>
              <p:nextCondLst>
                <p:cond evt="onClick" delay="0">
                  <p:tgtEl>
                    <p:spTgt spid="20511"/>
                  </p:tgtEl>
                </p:cond>
              </p:nextCondLst>
            </p:seq>
            <p:seq concurrent="1" nextAc="seek">
              <p:cTn id="31" restart="whenNotActive" fill="hold" evtFilter="cancelBubble" nodeType="interactiveSeq">
                <p:stCondLst>
                  <p:cond evt="onClick" delay="0">
                    <p:tgtEl>
                      <p:spTgt spid="20512"/>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3" presetClass="emph" presetSubtype="2" fill="hold" nodeType="clickEffect">
                                  <p:stCondLst>
                                    <p:cond delay="0"/>
                                  </p:stCondLst>
                                  <p:childTnLst>
                                    <p:animClr clrSpc="rgb" dir="cw">
                                      <p:cBhvr override="childStyle">
                                        <p:cTn id="35" dur="2000" fill="hold"/>
                                        <p:tgtEl>
                                          <p:spTgt spid="20512">
                                            <p:txEl>
                                              <p:pRg st="0" end="0"/>
                                            </p:txEl>
                                          </p:spTgt>
                                        </p:tgtEl>
                                        <p:attrNameLst>
                                          <p:attrName>style.color</p:attrName>
                                        </p:attrNameLst>
                                      </p:cBhvr>
                                      <p:to>
                                        <a:srgbClr val="FF3300"/>
                                      </p:to>
                                    </p:animClr>
                                  </p:childTnLst>
                                </p:cTn>
                              </p:par>
                            </p:childTnLst>
                          </p:cTn>
                        </p:par>
                      </p:childTnLst>
                    </p:cTn>
                  </p:par>
                </p:childTnLst>
              </p:cTn>
              <p:nextCondLst>
                <p:cond evt="onClick" delay="0">
                  <p:tgtEl>
                    <p:spTgt spid="20512"/>
                  </p:tgtEl>
                </p:cond>
              </p:nextCondLst>
            </p:seq>
            <p:seq concurrent="1" nextAc="seek">
              <p:cTn id="36" restart="whenNotActive" fill="hold" evtFilter="cancelBubble" nodeType="interactiveSeq">
                <p:stCondLst>
                  <p:cond evt="onClick" delay="0">
                    <p:tgtEl>
                      <p:spTgt spid="20513"/>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3" presetClass="emph" presetSubtype="2" fill="hold" nodeType="clickEffect">
                                  <p:stCondLst>
                                    <p:cond delay="0"/>
                                  </p:stCondLst>
                                  <p:childTnLst>
                                    <p:animClr clrSpc="rgb" dir="cw">
                                      <p:cBhvr override="childStyle">
                                        <p:cTn id="40" dur="2000" fill="hold"/>
                                        <p:tgtEl>
                                          <p:spTgt spid="20513">
                                            <p:txEl>
                                              <p:pRg st="0" end="0"/>
                                            </p:txEl>
                                          </p:spTgt>
                                        </p:tgtEl>
                                        <p:attrNameLst>
                                          <p:attrName>style.color</p:attrName>
                                        </p:attrNameLst>
                                      </p:cBhvr>
                                      <p:to>
                                        <a:srgbClr val="FF3300"/>
                                      </p:to>
                                    </p:animClr>
                                  </p:childTnLst>
                                </p:cTn>
                              </p:par>
                            </p:childTnLst>
                          </p:cTn>
                        </p:par>
                      </p:childTnLst>
                    </p:cTn>
                  </p:par>
                </p:childTnLst>
              </p:cTn>
              <p:nextCondLst>
                <p:cond evt="onClick" delay="0">
                  <p:tgtEl>
                    <p:spTgt spid="20513"/>
                  </p:tgtEl>
                </p:cond>
              </p:nextCondLst>
            </p:seq>
            <p:seq concurrent="1" nextAc="seek">
              <p:cTn id="41" restart="whenNotActive" fill="hold" evtFilter="cancelBubble" nodeType="interactiveSeq">
                <p:stCondLst>
                  <p:cond evt="onClick" delay="0">
                    <p:tgtEl>
                      <p:spTgt spid="20514"/>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3" presetClass="emph" presetSubtype="2" fill="hold" nodeType="clickEffect">
                                  <p:stCondLst>
                                    <p:cond delay="0"/>
                                  </p:stCondLst>
                                  <p:childTnLst>
                                    <p:animClr clrSpc="rgb" dir="cw">
                                      <p:cBhvr override="childStyle">
                                        <p:cTn id="45" dur="2000" fill="hold"/>
                                        <p:tgtEl>
                                          <p:spTgt spid="20514">
                                            <p:txEl>
                                              <p:pRg st="0" end="0"/>
                                            </p:txEl>
                                          </p:spTgt>
                                        </p:tgtEl>
                                        <p:attrNameLst>
                                          <p:attrName>style.color</p:attrName>
                                        </p:attrNameLst>
                                      </p:cBhvr>
                                      <p:to>
                                        <a:srgbClr val="0000FF"/>
                                      </p:to>
                                    </p:animClr>
                                  </p:childTnLst>
                                </p:cTn>
                              </p:par>
                            </p:childTnLst>
                          </p:cTn>
                        </p:par>
                      </p:childTnLst>
                    </p:cTn>
                  </p:par>
                </p:childTnLst>
              </p:cTn>
              <p:nextCondLst>
                <p:cond evt="onClick" delay="0">
                  <p:tgtEl>
                    <p:spTgt spid="20514"/>
                  </p:tgtEl>
                </p:cond>
              </p:nextCondLst>
            </p:seq>
            <p:seq concurrent="1" nextAc="seek">
              <p:cTn id="46" restart="whenNotActive" fill="hold" evtFilter="cancelBubble" nodeType="interactiveSeq">
                <p:stCondLst>
                  <p:cond evt="onClick" delay="0">
                    <p:tgtEl>
                      <p:spTgt spid="20515"/>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3" presetClass="emph" presetSubtype="2" fill="hold" nodeType="clickEffect">
                                  <p:stCondLst>
                                    <p:cond delay="0"/>
                                  </p:stCondLst>
                                  <p:childTnLst>
                                    <p:animClr clrSpc="rgb" dir="cw">
                                      <p:cBhvr override="childStyle">
                                        <p:cTn id="50" dur="2000" fill="hold"/>
                                        <p:tgtEl>
                                          <p:spTgt spid="20515">
                                            <p:txEl>
                                              <p:pRg st="0" end="0"/>
                                            </p:txEl>
                                          </p:spTgt>
                                        </p:tgtEl>
                                        <p:attrNameLst>
                                          <p:attrName>style.color</p:attrName>
                                        </p:attrNameLst>
                                      </p:cBhvr>
                                      <p:to>
                                        <a:srgbClr val="0000FF"/>
                                      </p:to>
                                    </p:animClr>
                                  </p:childTnLst>
                                </p:cTn>
                              </p:par>
                            </p:childTnLst>
                          </p:cTn>
                        </p:par>
                      </p:childTnLst>
                    </p:cTn>
                  </p:par>
                </p:childTnLst>
              </p:cTn>
              <p:nextCondLst>
                <p:cond evt="onClick" delay="0">
                  <p:tgtEl>
                    <p:spTgt spid="20515"/>
                  </p:tgtEl>
                </p:cond>
              </p:nextCondLst>
            </p:seq>
          </p:childTnLst>
        </p:cTn>
      </p:par>
    </p:tnLst>
    <p:bldLst>
      <p:bldP spid="20484" grpId="0"/>
      <p:bldP spid="204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3505200" y="533400"/>
            <a:ext cx="2133600" cy="641350"/>
          </a:xfrm>
          <a:prstGeom prst="rect">
            <a:avLst/>
          </a:prstGeom>
          <a:noFill/>
          <a:ln w="9525">
            <a:noFill/>
            <a:miter lim="800000"/>
            <a:headEnd/>
            <a:tailEnd/>
          </a:ln>
        </p:spPr>
        <p:txBody>
          <a:bodyPr>
            <a:spAutoFit/>
          </a:bodyPr>
          <a:lstStyle/>
          <a:p>
            <a:pPr>
              <a:spcBef>
                <a:spcPct val="50000"/>
              </a:spcBef>
            </a:pPr>
            <a:r>
              <a:rPr lang="en-US" sz="3600">
                <a:latin typeface="Arial" charset="0"/>
              </a:rPr>
              <a:t>Nội dung</a:t>
            </a:r>
          </a:p>
        </p:txBody>
      </p:sp>
      <p:sp>
        <p:nvSpPr>
          <p:cNvPr id="6147" name="Text Box 5"/>
          <p:cNvSpPr txBox="1">
            <a:spLocks noChangeArrowheads="1"/>
          </p:cNvSpPr>
          <p:nvPr/>
        </p:nvSpPr>
        <p:spPr bwMode="auto">
          <a:xfrm>
            <a:off x="990600" y="2286000"/>
            <a:ext cx="75438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26630" name="Text Box 6"/>
          <p:cNvSpPr txBox="1">
            <a:spLocks noChangeArrowheads="1"/>
          </p:cNvSpPr>
          <p:nvPr/>
        </p:nvSpPr>
        <p:spPr bwMode="auto">
          <a:xfrm>
            <a:off x="838200" y="2133600"/>
            <a:ext cx="7620000" cy="1066800"/>
          </a:xfrm>
          <a:prstGeom prst="rect">
            <a:avLst/>
          </a:prstGeom>
          <a:solidFill>
            <a:schemeClr val="bg1"/>
          </a:solidFill>
          <a:ln w="9525">
            <a:noFill/>
            <a:miter lim="800000"/>
            <a:headEnd/>
            <a:tailEnd/>
          </a:ln>
        </p:spPr>
        <p:txBody>
          <a:bodyPr>
            <a:spAutoFit/>
          </a:bodyPr>
          <a:lstStyle/>
          <a:p>
            <a:pPr>
              <a:spcBef>
                <a:spcPct val="50000"/>
              </a:spcBef>
            </a:pPr>
            <a:r>
              <a:rPr lang="en-US" sz="3200">
                <a:solidFill>
                  <a:schemeClr val="tx2"/>
                </a:solidFill>
                <a:latin typeface="Arial" charset="0"/>
                <a:hlinkClick r:id="rId2" action="ppaction://hlinkpres?slideindex=4&amp;slidetitle=Slide 4"/>
              </a:rPr>
              <a:t>Hoạt động 1: Tìm hiểu lợi ích của việc trồng rau, hoa.</a:t>
            </a:r>
            <a:endParaRPr lang="en-US" sz="3200">
              <a:solidFill>
                <a:schemeClr val="tx2"/>
              </a:solidFill>
              <a:latin typeface="Arial" charset="0"/>
            </a:endParaRPr>
          </a:p>
        </p:txBody>
      </p:sp>
      <p:sp>
        <p:nvSpPr>
          <p:cNvPr id="26631" name="Text Box 7"/>
          <p:cNvSpPr txBox="1">
            <a:spLocks noChangeArrowheads="1"/>
          </p:cNvSpPr>
          <p:nvPr/>
        </p:nvSpPr>
        <p:spPr bwMode="auto">
          <a:xfrm>
            <a:off x="762000" y="3505200"/>
            <a:ext cx="7772400" cy="1066800"/>
          </a:xfrm>
          <a:prstGeom prst="rect">
            <a:avLst/>
          </a:prstGeom>
          <a:noFill/>
          <a:ln w="9525">
            <a:noFill/>
            <a:miter lim="800000"/>
            <a:headEnd/>
            <a:tailEnd/>
          </a:ln>
        </p:spPr>
        <p:txBody>
          <a:bodyPr>
            <a:spAutoFit/>
          </a:bodyPr>
          <a:lstStyle/>
          <a:p>
            <a:pPr>
              <a:spcBef>
                <a:spcPct val="50000"/>
              </a:spcBef>
            </a:pPr>
            <a:r>
              <a:rPr lang="en-US" sz="3200">
                <a:latin typeface="Arial" charset="0"/>
                <a:hlinkClick r:id="rId2" action="ppaction://hlinkpres?slideindex=15&amp;slidetitle=Slide 15"/>
              </a:rPr>
              <a:t>Hoạt động 2: Tìm hiểu làm thế nào để trồng rau, hoa đạt kết quả? </a:t>
            </a:r>
            <a:endParaRPr lang="en-US" sz="3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checkerboard(across)">
                                      <p:cBhvr>
                                        <p:cTn id="7" dur="500"/>
                                        <p:tgtEl>
                                          <p:spTgt spid="2662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6630"/>
                                        </p:tgtEl>
                                        <p:attrNameLst>
                                          <p:attrName>style.visibility</p:attrName>
                                        </p:attrNameLst>
                                      </p:cBhvr>
                                      <p:to>
                                        <p:strVal val="visible"/>
                                      </p:to>
                                    </p:set>
                                    <p:animEffect transition="in" filter="checkerboard(across)">
                                      <p:cBhvr>
                                        <p:cTn id="10" dur="500"/>
                                        <p:tgtEl>
                                          <p:spTgt spid="2663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6631"/>
                                        </p:tgtEl>
                                        <p:attrNameLst>
                                          <p:attrName>style.visibility</p:attrName>
                                        </p:attrNameLst>
                                      </p:cBhvr>
                                      <p:to>
                                        <p:strVal val="visible"/>
                                      </p:to>
                                    </p:set>
                                    <p:animEffect transition="in" filter="checkerboard(across)">
                                      <p:cBhvr>
                                        <p:cTn id="13"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30" grpId="0" animBg="1"/>
      <p:bldP spid="266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276600" y="762000"/>
            <a:ext cx="1828800" cy="400050"/>
          </a:xfrm>
          <a:prstGeom prst="rect">
            <a:avLst/>
          </a:prstGeom>
          <a:noFill/>
          <a:ln w="9525">
            <a:noFill/>
            <a:miter lim="800000"/>
            <a:headEnd/>
            <a:tailEnd/>
          </a:ln>
        </p:spPr>
        <p:txBody>
          <a:bodyPr>
            <a:spAutoFit/>
          </a:bodyPr>
          <a:lstStyle/>
          <a:p>
            <a:pPr>
              <a:spcBef>
                <a:spcPct val="50000"/>
              </a:spcBef>
            </a:pPr>
            <a:r>
              <a:rPr lang="en-US" sz="2000">
                <a:latin typeface="Arial" charset="0"/>
              </a:rPr>
              <a:t>KĨ THUẬT</a:t>
            </a:r>
          </a:p>
        </p:txBody>
      </p:sp>
      <p:sp>
        <p:nvSpPr>
          <p:cNvPr id="7171" name="Text Box 3"/>
          <p:cNvSpPr txBox="1">
            <a:spLocks noChangeArrowheads="1"/>
          </p:cNvSpPr>
          <p:nvPr/>
        </p:nvSpPr>
        <p:spPr bwMode="auto">
          <a:xfrm>
            <a:off x="1676400" y="1371600"/>
            <a:ext cx="7467600" cy="400050"/>
          </a:xfrm>
          <a:prstGeom prst="rect">
            <a:avLst/>
          </a:prstGeom>
          <a:noFill/>
          <a:ln w="9525">
            <a:noFill/>
            <a:miter lim="800000"/>
            <a:headEnd/>
            <a:tailEnd/>
          </a:ln>
        </p:spPr>
        <p:txBody>
          <a:bodyPr>
            <a:spAutoFit/>
          </a:bodyPr>
          <a:lstStyle/>
          <a:p>
            <a:pPr>
              <a:spcBef>
                <a:spcPct val="50000"/>
              </a:spcBef>
            </a:pPr>
            <a:r>
              <a:rPr lang="en-US" sz="2000">
                <a:solidFill>
                  <a:srgbClr val="FF0000"/>
                </a:solidFill>
                <a:latin typeface="Arial" charset="0"/>
              </a:rPr>
              <a:t>Bài:</a:t>
            </a:r>
            <a:r>
              <a:rPr lang="en-US" sz="2000" b="1">
                <a:solidFill>
                  <a:srgbClr val="FF0000"/>
                </a:solidFill>
                <a:latin typeface="Arial" charset="0"/>
              </a:rPr>
              <a:t>  LỢI ÍCH CỦA VIỆC TRỒNG RAU, HOA</a:t>
            </a:r>
          </a:p>
        </p:txBody>
      </p:sp>
      <p:sp>
        <p:nvSpPr>
          <p:cNvPr id="6148" name="Rectangle 4"/>
          <p:cNvSpPr>
            <a:spLocks noChangeArrowheads="1"/>
          </p:cNvSpPr>
          <p:nvPr/>
        </p:nvSpPr>
        <p:spPr bwMode="auto">
          <a:xfrm>
            <a:off x="762000" y="2057400"/>
            <a:ext cx="7848600" cy="4648200"/>
          </a:xfrm>
          <a:prstGeom prst="rect">
            <a:avLst/>
          </a:prstGeom>
          <a:solidFill>
            <a:srgbClr val="CCFFCC"/>
          </a:solidFill>
          <a:ln w="9525">
            <a:solidFill>
              <a:schemeClr val="tx1"/>
            </a:solidFill>
            <a:miter lim="800000"/>
            <a:headEnd/>
            <a:tailEnd/>
          </a:ln>
        </p:spPr>
        <p:txBody>
          <a:bodyPr wrap="none" anchor="ctr"/>
          <a:lstStyle/>
          <a:p>
            <a:pPr algn="ctr"/>
            <a:endParaRPr lang="en-US" sz="1600">
              <a:latin typeface="Arial" charset="0"/>
            </a:endParaRPr>
          </a:p>
        </p:txBody>
      </p:sp>
      <p:sp>
        <p:nvSpPr>
          <p:cNvPr id="6149" name="Rectangle 5"/>
          <p:cNvSpPr>
            <a:spLocks noChangeArrowheads="1"/>
          </p:cNvSpPr>
          <p:nvPr/>
        </p:nvSpPr>
        <p:spPr bwMode="auto">
          <a:xfrm>
            <a:off x="1524000" y="2133600"/>
            <a:ext cx="6324600" cy="762000"/>
          </a:xfrm>
          <a:prstGeom prst="rect">
            <a:avLst/>
          </a:prstGeom>
          <a:solidFill>
            <a:srgbClr val="CCFFCC"/>
          </a:solidFill>
          <a:ln w="9525">
            <a:noFill/>
            <a:miter lim="800000"/>
            <a:headEnd/>
            <a:tailEnd/>
          </a:ln>
          <a:effectLst/>
        </p:spPr>
        <p:txBody>
          <a:bodyPr wrap="none" anchor="ctr"/>
          <a:lstStyle/>
          <a:p>
            <a:pPr marL="228600" indent="-228600" algn="ctr">
              <a:buFontTx/>
              <a:buAutoNum type="arabicPeriod"/>
              <a:defRPr/>
            </a:pPr>
            <a:r>
              <a:rPr lang="en-US" sz="2000" u="sng">
                <a:solidFill>
                  <a:srgbClr val="CC3300"/>
                </a:solidFill>
                <a:latin typeface="Arial"/>
                <a:hlinkClick r:id="rId2" action="ppaction://hlinkpres?slideindex=3&amp;slidetitle=Slide 3"/>
              </a:rPr>
              <a:t>Hoạt động 1</a:t>
            </a:r>
            <a:r>
              <a:rPr lang="en-US" sz="2000">
                <a:solidFill>
                  <a:srgbClr val="CC3300"/>
                </a:solidFill>
                <a:latin typeface="Arial"/>
                <a:hlinkClick r:id="rId2" action="ppaction://hlinkpres?slideindex=3&amp;slidetitle=Slide 3"/>
              </a:rPr>
              <a:t>: TÌM HIỂU LỢI ÍCH CỦA VIỆC</a:t>
            </a:r>
          </a:p>
          <a:p>
            <a:pPr marL="228600" indent="-228600" algn="ctr">
              <a:defRPr/>
            </a:pPr>
            <a:r>
              <a:rPr lang="en-US" sz="2000" b="1">
                <a:solidFill>
                  <a:srgbClr val="CC3300"/>
                </a:solidFill>
                <a:effectLst>
                  <a:outerShdw blurRad="38100" dist="38100" dir="2700000" algn="tl">
                    <a:srgbClr val="000000"/>
                  </a:outerShdw>
                </a:effectLst>
                <a:latin typeface="Arial"/>
                <a:hlinkClick r:id="rId2" action="ppaction://hlinkpres?slideindex=3&amp;slidetitle=Slide 3"/>
              </a:rPr>
              <a:t>TRỒNG RAU, HOA.</a:t>
            </a:r>
            <a:endParaRPr lang="en-US" sz="2000" b="1">
              <a:solidFill>
                <a:srgbClr val="CC3300"/>
              </a:solidFill>
              <a:effectLst>
                <a:outerShdw blurRad="38100" dist="38100" dir="2700000" algn="tl">
                  <a:srgbClr val="000000"/>
                </a:outerShdw>
              </a:effectLst>
              <a:latin typeface="Arial"/>
            </a:endParaRPr>
          </a:p>
        </p:txBody>
      </p:sp>
      <p:sp>
        <p:nvSpPr>
          <p:cNvPr id="6150" name="Text Box 6"/>
          <p:cNvSpPr txBox="1">
            <a:spLocks noChangeArrowheads="1"/>
          </p:cNvSpPr>
          <p:nvPr/>
        </p:nvSpPr>
        <p:spPr bwMode="auto">
          <a:xfrm>
            <a:off x="914400" y="3016250"/>
            <a:ext cx="3733800" cy="3170238"/>
          </a:xfrm>
          <a:prstGeom prst="rect">
            <a:avLst/>
          </a:prstGeom>
          <a:noFill/>
          <a:ln w="9525">
            <a:solidFill>
              <a:srgbClr val="FF00FF"/>
            </a:solidFill>
            <a:miter lim="800000"/>
            <a:headEnd/>
            <a:tailEnd/>
          </a:ln>
          <a:effectLst/>
        </p:spPr>
        <p:txBody>
          <a:bodyPr>
            <a:spAutoFit/>
          </a:bodyPr>
          <a:lstStyle/>
          <a:p>
            <a:pPr marL="342900" indent="-342900" algn="ctr">
              <a:spcBef>
                <a:spcPct val="50000"/>
              </a:spcBef>
              <a:defRPr/>
            </a:pPr>
            <a:r>
              <a:rPr lang="en-US" sz="1600" b="1" u="sng">
                <a:solidFill>
                  <a:srgbClr val="EA16EA"/>
                </a:solidFill>
                <a:effectLst>
                  <a:outerShdw blurRad="38100" dist="38100" dir="2700000" algn="tl">
                    <a:srgbClr val="C0C0C0"/>
                  </a:outerShdw>
                </a:effectLst>
                <a:latin typeface="Arial"/>
              </a:rPr>
              <a:t>BÀI TẬP 1</a:t>
            </a:r>
            <a:r>
              <a:rPr lang="en-US" sz="1600" b="1">
                <a:solidFill>
                  <a:srgbClr val="EA16EA"/>
                </a:solidFill>
                <a:effectLst>
                  <a:outerShdw blurRad="38100" dist="38100" dir="2700000" algn="tl">
                    <a:srgbClr val="C0C0C0"/>
                  </a:outerShdw>
                </a:effectLst>
                <a:latin typeface="Arial"/>
              </a:rPr>
              <a:t>:</a:t>
            </a:r>
          </a:p>
          <a:p>
            <a:pPr marL="342900" indent="-342900">
              <a:spcBef>
                <a:spcPct val="50000"/>
              </a:spcBef>
              <a:buClr>
                <a:srgbClr val="0000FF"/>
              </a:buClr>
              <a:buFont typeface="Wingdings 2" pitchFamily="18" charset="2"/>
              <a:buAutoNum type="alphaLcPeriod"/>
              <a:defRPr/>
            </a:pPr>
            <a:r>
              <a:rPr lang="en-US" sz="1600" b="1">
                <a:solidFill>
                  <a:srgbClr val="0000FF"/>
                </a:solidFill>
                <a:effectLst>
                  <a:outerShdw blurRad="38100" dist="38100" dir="2700000" algn="tl">
                    <a:srgbClr val="C0C0C0"/>
                  </a:outerShdw>
                </a:effectLst>
                <a:latin typeface="Arial"/>
                <a:sym typeface="Wingdings 2" pitchFamily="18" charset="2"/>
              </a:rPr>
              <a:t>Hãy kể tên những cây rau mà em biết? ……………………… …………………………………………………………………….</a:t>
            </a:r>
          </a:p>
          <a:p>
            <a:pPr marL="342900" indent="-342900">
              <a:spcBef>
                <a:spcPct val="50000"/>
              </a:spcBef>
              <a:buClr>
                <a:srgbClr val="0000FF"/>
              </a:buClr>
              <a:buFont typeface="Wingdings 2" pitchFamily="18" charset="2"/>
              <a:buAutoNum type="alphaLcPeriod"/>
              <a:defRPr/>
            </a:pPr>
            <a:r>
              <a:rPr lang="en-US" sz="1600" b="1">
                <a:solidFill>
                  <a:srgbClr val="0000FF"/>
                </a:solidFill>
                <a:effectLst>
                  <a:outerShdw blurRad="38100" dist="38100" dir="2700000" algn="tl">
                    <a:srgbClr val="C0C0C0"/>
                  </a:outerShdw>
                </a:effectLst>
                <a:latin typeface="Arial"/>
                <a:sym typeface="Wingdings 2" pitchFamily="18" charset="2"/>
              </a:rPr>
              <a:t>Hãy kể tên những món ăn được chế biến từ rau? ........................ ....................................................</a:t>
            </a:r>
          </a:p>
          <a:p>
            <a:pPr marL="342900" indent="-342900">
              <a:spcBef>
                <a:spcPct val="50000"/>
              </a:spcBef>
              <a:buClr>
                <a:srgbClr val="0000FF"/>
              </a:buClr>
              <a:buFont typeface="Wingdings 2" pitchFamily="18" charset="2"/>
              <a:buAutoNum type="alphaLcPeriod"/>
              <a:defRPr/>
            </a:pPr>
            <a:r>
              <a:rPr lang="en-US" sz="1600" b="1">
                <a:solidFill>
                  <a:srgbClr val="0000FF"/>
                </a:solidFill>
                <a:effectLst>
                  <a:outerShdw blurRad="38100" dist="38100" dir="2700000" algn="tl">
                    <a:srgbClr val="C0C0C0"/>
                  </a:outerShdw>
                </a:effectLst>
                <a:latin typeface="Arial"/>
                <a:sym typeface="Wingdings 2" pitchFamily="18" charset="2"/>
              </a:rPr>
              <a:t>Nêu lợi ích của việc trồng rau?.....................................................................................................</a:t>
            </a:r>
          </a:p>
        </p:txBody>
      </p:sp>
      <p:sp>
        <p:nvSpPr>
          <p:cNvPr id="6151" name="Text Box 7"/>
          <p:cNvSpPr txBox="1">
            <a:spLocks noChangeArrowheads="1"/>
          </p:cNvSpPr>
          <p:nvPr/>
        </p:nvSpPr>
        <p:spPr bwMode="auto">
          <a:xfrm>
            <a:off x="4876800" y="3016250"/>
            <a:ext cx="3581400" cy="3278188"/>
          </a:xfrm>
          <a:prstGeom prst="rect">
            <a:avLst/>
          </a:prstGeom>
          <a:noFill/>
          <a:ln w="9525">
            <a:solidFill>
              <a:srgbClr val="FF00FF"/>
            </a:solidFill>
            <a:miter lim="800000"/>
            <a:headEnd/>
            <a:tailEnd/>
          </a:ln>
          <a:effectLst/>
        </p:spPr>
        <p:txBody>
          <a:bodyPr>
            <a:spAutoFit/>
          </a:bodyPr>
          <a:lstStyle/>
          <a:p>
            <a:pPr marL="342900" indent="-342900" algn="ctr">
              <a:spcBef>
                <a:spcPct val="50000"/>
              </a:spcBef>
              <a:defRPr/>
            </a:pPr>
            <a:r>
              <a:rPr lang="en-US" sz="1600" b="1" u="sng">
                <a:solidFill>
                  <a:srgbClr val="EA16EA"/>
                </a:solidFill>
                <a:effectLst>
                  <a:outerShdw blurRad="38100" dist="38100" dir="2700000" algn="tl">
                    <a:srgbClr val="C0C0C0"/>
                  </a:outerShdw>
                </a:effectLst>
                <a:latin typeface="Arial"/>
              </a:rPr>
              <a:t>BÀI TẬP 2</a:t>
            </a:r>
            <a:r>
              <a:rPr lang="en-US" sz="1600" b="1">
                <a:solidFill>
                  <a:srgbClr val="EA16EA"/>
                </a:solidFill>
                <a:effectLst>
                  <a:outerShdw blurRad="38100" dist="38100" dir="2700000" algn="tl">
                    <a:srgbClr val="C0C0C0"/>
                  </a:outerShdw>
                </a:effectLst>
                <a:latin typeface="Arial"/>
              </a:rPr>
              <a:t>:</a:t>
            </a:r>
          </a:p>
          <a:p>
            <a:pPr marL="342900" indent="-342900">
              <a:spcBef>
                <a:spcPct val="50000"/>
              </a:spcBef>
              <a:buFontTx/>
              <a:buAutoNum type="alphaLcPeriod"/>
              <a:defRPr/>
            </a:pPr>
            <a:r>
              <a:rPr lang="en-US" sz="1600" b="1">
                <a:solidFill>
                  <a:srgbClr val="0000FF"/>
                </a:solidFill>
                <a:latin typeface="Arial"/>
              </a:rPr>
              <a:t>Hãy kể tên những cây hoa mà em biết? ..................................... ..................................................... ………………………………….</a:t>
            </a:r>
          </a:p>
          <a:p>
            <a:pPr marL="342900" indent="-342900">
              <a:spcBef>
                <a:spcPct val="50000"/>
              </a:spcBef>
              <a:buFontTx/>
              <a:buAutoNum type="alphaLcPeriod"/>
              <a:defRPr/>
            </a:pPr>
            <a:r>
              <a:rPr lang="en-US" sz="1600" b="1">
                <a:solidFill>
                  <a:srgbClr val="0000FF"/>
                </a:solidFill>
                <a:latin typeface="Arial"/>
              </a:rPr>
              <a:t>Gia đình em thường dùng hoa để làm gì?……………………. …………………………………</a:t>
            </a:r>
          </a:p>
          <a:p>
            <a:pPr marL="342900" indent="-342900">
              <a:spcBef>
                <a:spcPct val="50000"/>
              </a:spcBef>
              <a:buFontTx/>
              <a:buAutoNum type="alphaLcPeriod"/>
              <a:defRPr/>
            </a:pPr>
            <a:r>
              <a:rPr lang="en-US" sz="1600" b="1">
                <a:solidFill>
                  <a:srgbClr val="0000FF"/>
                </a:solidFill>
                <a:latin typeface="Arial"/>
              </a:rPr>
              <a:t>Nêu lợi ích của việc trồng hoa?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2000" fill="hold"/>
                                        <p:tgtEl>
                                          <p:spTgt spid="6148"/>
                                        </p:tgtEl>
                                        <p:attrNameLst>
                                          <p:attrName>ppt_x</p:attrName>
                                        </p:attrNameLst>
                                      </p:cBhvr>
                                      <p:tavLst>
                                        <p:tav tm="0">
                                          <p:val>
                                            <p:strVal val="0-#ppt_w/2"/>
                                          </p:val>
                                        </p:tav>
                                        <p:tav tm="100000">
                                          <p:val>
                                            <p:strVal val="#ppt_x"/>
                                          </p:val>
                                        </p:tav>
                                      </p:tavLst>
                                    </p:anim>
                                    <p:anim calcmode="lin" valueType="num">
                                      <p:cBhvr additive="base">
                                        <p:cTn id="8" dur="20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6149"/>
                                        </p:tgtEl>
                                        <p:attrNameLst>
                                          <p:attrName>style.visibility</p:attrName>
                                        </p:attrNameLst>
                                      </p:cBhvr>
                                      <p:to>
                                        <p:strVal val="visible"/>
                                      </p:to>
                                    </p:set>
                                    <p:anim calcmode="lin" valueType="num">
                                      <p:cBhvr>
                                        <p:cTn id="13" dur="1000" fill="hold"/>
                                        <p:tgtEl>
                                          <p:spTgt spid="6149"/>
                                        </p:tgtEl>
                                        <p:attrNameLst>
                                          <p:attrName>ppt_x</p:attrName>
                                        </p:attrNameLst>
                                      </p:cBhvr>
                                      <p:tavLst>
                                        <p:tav tm="0">
                                          <p:val>
                                            <p:strVal val="#ppt_x-.2"/>
                                          </p:val>
                                        </p:tav>
                                        <p:tav tm="100000">
                                          <p:val>
                                            <p:strVal val="#ppt_x"/>
                                          </p:val>
                                        </p:tav>
                                      </p:tavLst>
                                    </p:anim>
                                    <p:anim calcmode="lin" valueType="num">
                                      <p:cBhvr>
                                        <p:cTn id="14" dur="1000" fill="hold"/>
                                        <p:tgtEl>
                                          <p:spTgt spid="614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14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151"/>
                                        </p:tgtEl>
                                        <p:attrNameLst>
                                          <p:attrName>style.visibility</p:attrName>
                                        </p:attrNameLst>
                                      </p:cBhvr>
                                      <p:to>
                                        <p:strVal val="visible"/>
                                      </p:to>
                                    </p:set>
                                    <p:animEffect transition="in" filter="checkerboard(across)">
                                      <p:cBhvr>
                                        <p:cTn id="20" dur="500"/>
                                        <p:tgtEl>
                                          <p:spTgt spid="6151"/>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6150"/>
                                        </p:tgtEl>
                                        <p:attrNameLst>
                                          <p:attrName>style.visibility</p:attrName>
                                        </p:attrNameLst>
                                      </p:cBhvr>
                                      <p:to>
                                        <p:strVal val="visible"/>
                                      </p:to>
                                    </p:set>
                                    <p:animEffect transition="in" filter="checkerboard(across)">
                                      <p:cBhvr>
                                        <p:cTn id="23"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9" grpId="0" animBg="1"/>
      <p:bldP spid="6150" grpId="0" animBg="1"/>
      <p:bldP spid="61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2" name="Picture 10" descr="bao-quan-rau-xanh2"/>
          <p:cNvPicPr>
            <a:picLocks noChangeAspect="1" noChangeArrowheads="1"/>
          </p:cNvPicPr>
          <p:nvPr/>
        </p:nvPicPr>
        <p:blipFill>
          <a:blip r:embed="rId2"/>
          <a:srcRect/>
          <a:stretch>
            <a:fillRect/>
          </a:stretch>
        </p:blipFill>
        <p:spPr bwMode="auto">
          <a:xfrm>
            <a:off x="0" y="990600"/>
            <a:ext cx="5029200" cy="5181600"/>
          </a:xfrm>
          <a:prstGeom prst="rect">
            <a:avLst/>
          </a:prstGeom>
          <a:noFill/>
          <a:ln w="9525">
            <a:noFill/>
            <a:miter lim="800000"/>
            <a:headEnd/>
            <a:tailEnd/>
          </a:ln>
        </p:spPr>
      </p:pic>
      <p:sp>
        <p:nvSpPr>
          <p:cNvPr id="28683" name="AutoShape 11"/>
          <p:cNvSpPr>
            <a:spLocks noChangeArrowheads="1"/>
          </p:cNvSpPr>
          <p:nvPr/>
        </p:nvSpPr>
        <p:spPr bwMode="auto">
          <a:xfrm>
            <a:off x="5410200" y="0"/>
            <a:ext cx="3276600" cy="2286000"/>
          </a:xfrm>
          <a:prstGeom prst="cloudCallout">
            <a:avLst>
              <a:gd name="adj1" fmla="val -59593"/>
              <a:gd name="adj2" fmla="val 75972"/>
            </a:avLst>
          </a:prstGeom>
          <a:solidFill>
            <a:schemeClr val="accent1"/>
          </a:solidFill>
          <a:ln w="9525">
            <a:solidFill>
              <a:schemeClr val="tx1"/>
            </a:solidFill>
            <a:round/>
            <a:headEnd/>
            <a:tailEnd/>
          </a:ln>
        </p:spPr>
        <p:txBody>
          <a:bodyPr/>
          <a:lstStyle/>
          <a:p>
            <a:pPr algn="ctr"/>
            <a:r>
              <a:rPr lang="en-US" sz="2400">
                <a:latin typeface="Arial" charset="0"/>
              </a:rPr>
              <a:t>Trong tranh có những loại rau gì?</a:t>
            </a:r>
          </a:p>
        </p:txBody>
      </p:sp>
      <p:sp>
        <p:nvSpPr>
          <p:cNvPr id="28684" name="AutoShape 12"/>
          <p:cNvSpPr>
            <a:spLocks noChangeArrowheads="1"/>
          </p:cNvSpPr>
          <p:nvPr/>
        </p:nvSpPr>
        <p:spPr bwMode="auto">
          <a:xfrm>
            <a:off x="5029200" y="3429000"/>
            <a:ext cx="4114800" cy="2590800"/>
          </a:xfrm>
          <a:prstGeom prst="wedgeEllipseCallout">
            <a:avLst>
              <a:gd name="adj1" fmla="val -50579"/>
              <a:gd name="adj2" fmla="val -53245"/>
            </a:avLst>
          </a:prstGeom>
          <a:solidFill>
            <a:schemeClr val="accent1"/>
          </a:solidFill>
          <a:ln w="9525">
            <a:solidFill>
              <a:schemeClr val="tx1"/>
            </a:solidFill>
            <a:miter lim="800000"/>
            <a:headEnd/>
            <a:tailEnd/>
          </a:ln>
        </p:spPr>
        <p:txBody>
          <a:bodyPr/>
          <a:lstStyle/>
          <a:p>
            <a:pPr algn="ctr"/>
            <a:r>
              <a:rPr lang="en-US" sz="2800">
                <a:latin typeface="Arial" charset="0"/>
              </a:rPr>
              <a:t>Tranh vẽ các loại rau: các loại rau cải, cần tàu, cà rốt, đậu cô 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682"/>
                                        </p:tgtEl>
                                        <p:attrNameLst>
                                          <p:attrName>style.visibility</p:attrName>
                                        </p:attrNameLst>
                                      </p:cBhvr>
                                      <p:to>
                                        <p:strVal val="visible"/>
                                      </p:to>
                                    </p:set>
                                    <p:animEffect transition="in" filter="checkerboard(across)">
                                      <p:cBhvr>
                                        <p:cTn id="7" dur="500"/>
                                        <p:tgtEl>
                                          <p:spTgt spid="28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83"/>
                                        </p:tgtEl>
                                        <p:attrNameLst>
                                          <p:attrName>style.visibility</p:attrName>
                                        </p:attrNameLst>
                                      </p:cBhvr>
                                      <p:to>
                                        <p:strVal val="visible"/>
                                      </p:to>
                                    </p:set>
                                    <p:animEffect transition="in" filter="blinds(horizontal)">
                                      <p:cBhvr>
                                        <p:cTn id="12" dur="500"/>
                                        <p:tgtEl>
                                          <p:spTgt spid="286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28683"/>
                                        </p:tgtEl>
                                      </p:cBhvr>
                                    </p:animEffect>
                                    <p:set>
                                      <p:cBhvr>
                                        <p:cTn id="17" dur="1" fill="hold">
                                          <p:stCondLst>
                                            <p:cond delay="499"/>
                                          </p:stCondLst>
                                        </p:cTn>
                                        <p:tgtEl>
                                          <p:spTgt spid="2868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8684"/>
                                        </p:tgtEl>
                                        <p:attrNameLst>
                                          <p:attrName>style.visibility</p:attrName>
                                        </p:attrNameLst>
                                      </p:cBhvr>
                                      <p:to>
                                        <p:strVal val="visible"/>
                                      </p:to>
                                    </p:set>
                                    <p:animEffect transition="in" filter="box(in)">
                                      <p:cBhvr>
                                        <p:cTn id="22" dur="500"/>
                                        <p:tgtEl>
                                          <p:spTgt spid="28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3" grpId="0" animBg="1"/>
      <p:bldP spid="28683" grpId="1" animBg="1"/>
      <p:bldP spid="286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au luoc"/>
          <p:cNvPicPr>
            <a:picLocks noChangeAspect="1" noChangeArrowheads="1"/>
          </p:cNvPicPr>
          <p:nvPr/>
        </p:nvPicPr>
        <p:blipFill>
          <a:blip r:embed="rId2"/>
          <a:srcRect/>
          <a:stretch>
            <a:fillRect/>
          </a:stretch>
        </p:blipFill>
        <p:spPr bwMode="auto">
          <a:xfrm>
            <a:off x="609600" y="1752600"/>
            <a:ext cx="3581400" cy="2514600"/>
          </a:xfrm>
          <a:prstGeom prst="rect">
            <a:avLst/>
          </a:prstGeom>
          <a:noFill/>
          <a:ln w="9525">
            <a:noFill/>
            <a:miter lim="800000"/>
            <a:headEnd/>
            <a:tailEnd/>
          </a:ln>
        </p:spPr>
      </p:pic>
      <p:pic>
        <p:nvPicPr>
          <p:cNvPr id="7171" name="Picture 3" descr="canh-cua-rau-day"/>
          <p:cNvPicPr>
            <a:picLocks noChangeAspect="1" noChangeArrowheads="1"/>
          </p:cNvPicPr>
          <p:nvPr/>
        </p:nvPicPr>
        <p:blipFill>
          <a:blip r:embed="rId3"/>
          <a:srcRect/>
          <a:stretch>
            <a:fillRect/>
          </a:stretch>
        </p:blipFill>
        <p:spPr bwMode="auto">
          <a:xfrm>
            <a:off x="609600" y="4343400"/>
            <a:ext cx="3629025" cy="2514600"/>
          </a:xfrm>
          <a:prstGeom prst="rect">
            <a:avLst/>
          </a:prstGeom>
          <a:noFill/>
          <a:ln w="9525">
            <a:noFill/>
            <a:miter lim="800000"/>
            <a:headEnd/>
            <a:tailEnd/>
          </a:ln>
        </p:spPr>
      </p:pic>
      <p:pic>
        <p:nvPicPr>
          <p:cNvPr id="7172" name="Picture 4" descr="rau-muong-luoc"/>
          <p:cNvPicPr>
            <a:picLocks noChangeAspect="1" noChangeArrowheads="1"/>
          </p:cNvPicPr>
          <p:nvPr/>
        </p:nvPicPr>
        <p:blipFill>
          <a:blip r:embed="rId4"/>
          <a:srcRect/>
          <a:stretch>
            <a:fillRect/>
          </a:stretch>
        </p:blipFill>
        <p:spPr bwMode="auto">
          <a:xfrm>
            <a:off x="4876800" y="4327525"/>
            <a:ext cx="3657600" cy="2530475"/>
          </a:xfrm>
          <a:prstGeom prst="rect">
            <a:avLst/>
          </a:prstGeom>
          <a:noFill/>
          <a:ln w="9525">
            <a:noFill/>
            <a:miter lim="800000"/>
            <a:headEnd/>
            <a:tailEnd/>
          </a:ln>
        </p:spPr>
      </p:pic>
      <p:pic>
        <p:nvPicPr>
          <p:cNvPr id="7173" name="Picture 5" descr="090715quan1-5"/>
          <p:cNvPicPr>
            <a:picLocks noChangeAspect="1" noChangeArrowheads="1"/>
          </p:cNvPicPr>
          <p:nvPr/>
        </p:nvPicPr>
        <p:blipFill>
          <a:blip r:embed="rId5"/>
          <a:srcRect/>
          <a:stretch>
            <a:fillRect/>
          </a:stretch>
        </p:blipFill>
        <p:spPr bwMode="auto">
          <a:xfrm>
            <a:off x="4876800" y="1752600"/>
            <a:ext cx="3657600" cy="2514600"/>
          </a:xfrm>
          <a:prstGeom prst="rect">
            <a:avLst/>
          </a:prstGeom>
          <a:noFill/>
          <a:ln w="9525">
            <a:noFill/>
            <a:miter lim="800000"/>
            <a:headEnd/>
            <a:tailEnd/>
          </a:ln>
        </p:spPr>
      </p:pic>
      <p:sp>
        <p:nvSpPr>
          <p:cNvPr id="7177" name="AutoShape 9"/>
          <p:cNvSpPr>
            <a:spLocks noChangeArrowheads="1"/>
          </p:cNvSpPr>
          <p:nvPr/>
        </p:nvSpPr>
        <p:spPr bwMode="auto">
          <a:xfrm>
            <a:off x="1066800" y="228600"/>
            <a:ext cx="3657600" cy="1066800"/>
          </a:xfrm>
          <a:prstGeom prst="wedgeRectCallout">
            <a:avLst>
              <a:gd name="adj1" fmla="val 47787"/>
              <a:gd name="adj2" fmla="val 85269"/>
            </a:avLst>
          </a:prstGeom>
          <a:solidFill>
            <a:schemeClr val="accent1"/>
          </a:solidFill>
          <a:ln w="9525">
            <a:solidFill>
              <a:schemeClr val="tx1"/>
            </a:solidFill>
            <a:miter lim="800000"/>
            <a:headEnd/>
            <a:tailEnd/>
          </a:ln>
        </p:spPr>
        <p:txBody>
          <a:bodyPr/>
          <a:lstStyle/>
          <a:p>
            <a:pPr algn="ctr"/>
            <a:r>
              <a:rPr lang="en-US" sz="3200">
                <a:latin typeface="Arial" charset="0"/>
              </a:rPr>
              <a:t>Rau được trồng dùng để làm gì?</a:t>
            </a:r>
          </a:p>
        </p:txBody>
      </p:sp>
      <p:sp>
        <p:nvSpPr>
          <p:cNvPr id="7178" name="AutoShape 10"/>
          <p:cNvSpPr>
            <a:spLocks noChangeArrowheads="1"/>
          </p:cNvSpPr>
          <p:nvPr/>
        </p:nvSpPr>
        <p:spPr bwMode="auto">
          <a:xfrm>
            <a:off x="990600" y="76200"/>
            <a:ext cx="7924800" cy="838200"/>
          </a:xfrm>
          <a:prstGeom prst="wedgeRectCallout">
            <a:avLst>
              <a:gd name="adj1" fmla="val -4630"/>
              <a:gd name="adj2" fmla="val 233333"/>
            </a:avLst>
          </a:prstGeom>
          <a:solidFill>
            <a:schemeClr val="accent1"/>
          </a:solidFill>
          <a:ln w="9525">
            <a:solidFill>
              <a:schemeClr val="tx1"/>
            </a:solidFill>
            <a:miter lim="800000"/>
            <a:headEnd/>
            <a:tailEnd/>
          </a:ln>
        </p:spPr>
        <p:txBody>
          <a:bodyPr/>
          <a:lstStyle/>
          <a:p>
            <a:r>
              <a:rPr lang="en-US" sz="3200">
                <a:latin typeface="Arial" charset="0"/>
              </a:rPr>
              <a:t>Rau được dùng để chế biến các món 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strips(downLeft)">
                                      <p:cBhvr>
                                        <p:cTn id="7" dur="500"/>
                                        <p:tgtEl>
                                          <p:spTgt spid="7170"/>
                                        </p:tgtEl>
                                      </p:cBhvr>
                                    </p:animEffect>
                                  </p:childTnLst>
                                </p:cTn>
                              </p:par>
                              <p:par>
                                <p:cTn id="8" presetID="18" presetClass="entr" presetSubtype="12"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strips(downLeft)">
                                      <p:cBhvr>
                                        <p:cTn id="10" dur="500"/>
                                        <p:tgtEl>
                                          <p:spTgt spid="7173"/>
                                        </p:tgtEl>
                                      </p:cBhvr>
                                    </p:animEffect>
                                  </p:childTnLst>
                                </p:cTn>
                              </p:par>
                              <p:par>
                                <p:cTn id="11" presetID="18" presetClass="entr" presetSubtype="12"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strips(downLeft)">
                                      <p:cBhvr>
                                        <p:cTn id="13" dur="500"/>
                                        <p:tgtEl>
                                          <p:spTgt spid="7172"/>
                                        </p:tgtEl>
                                      </p:cBhvr>
                                    </p:animEffect>
                                  </p:childTnLst>
                                </p:cTn>
                              </p:par>
                              <p:par>
                                <p:cTn id="14" presetID="18" presetClass="entr" presetSubtype="12" fill="hold" nodeType="withEffect">
                                  <p:stCondLst>
                                    <p:cond delay="0"/>
                                  </p:stCondLst>
                                  <p:childTnLst>
                                    <p:set>
                                      <p:cBhvr>
                                        <p:cTn id="15" dur="1" fill="hold">
                                          <p:stCondLst>
                                            <p:cond delay="0"/>
                                          </p:stCondLst>
                                        </p:cTn>
                                        <p:tgtEl>
                                          <p:spTgt spid="7171"/>
                                        </p:tgtEl>
                                        <p:attrNameLst>
                                          <p:attrName>style.visibility</p:attrName>
                                        </p:attrNameLst>
                                      </p:cBhvr>
                                      <p:to>
                                        <p:strVal val="visible"/>
                                      </p:to>
                                    </p:set>
                                    <p:animEffect transition="in" filter="strips(downLeft)">
                                      <p:cBhvr>
                                        <p:cTn id="16" dur="500"/>
                                        <p:tgtEl>
                                          <p:spTgt spid="71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7177"/>
                                        </p:tgtEl>
                                        <p:attrNameLst>
                                          <p:attrName>style.visibility</p:attrName>
                                        </p:attrNameLst>
                                      </p:cBhvr>
                                      <p:to>
                                        <p:strVal val="visible"/>
                                      </p:to>
                                    </p:set>
                                    <p:animEffect transition="in" filter="diamond(in)">
                                      <p:cBhvr>
                                        <p:cTn id="21" dur="2000"/>
                                        <p:tgtEl>
                                          <p:spTgt spid="717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xit" presetSubtype="16" fill="hold" grpId="1" nodeType="clickEffect">
                                  <p:stCondLst>
                                    <p:cond delay="0"/>
                                  </p:stCondLst>
                                  <p:childTnLst>
                                    <p:animEffect transition="out" filter="diamond(in)">
                                      <p:cBhvr>
                                        <p:cTn id="25" dur="2000"/>
                                        <p:tgtEl>
                                          <p:spTgt spid="7177"/>
                                        </p:tgtEl>
                                      </p:cBhvr>
                                    </p:animEffect>
                                    <p:set>
                                      <p:cBhvr>
                                        <p:cTn id="26" dur="1" fill="hold">
                                          <p:stCondLst>
                                            <p:cond delay="1999"/>
                                          </p:stCondLst>
                                        </p:cTn>
                                        <p:tgtEl>
                                          <p:spTgt spid="717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7178"/>
                                        </p:tgtEl>
                                        <p:attrNameLst>
                                          <p:attrName>style.visibility</p:attrName>
                                        </p:attrNameLst>
                                      </p:cBhvr>
                                      <p:to>
                                        <p:strVal val="visible"/>
                                      </p:to>
                                    </p:set>
                                    <p:animEffect transition="in" filter="checkerboard(across)">
                                      <p:cBhvr>
                                        <p:cTn id="31"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P spid="7177" grpId="1" animBg="1"/>
      <p:bldP spid="71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7" name="Picture 25" descr="Loi ich cua viec trong rau hoa"/>
          <p:cNvPicPr>
            <a:picLocks noChangeAspect="1" noChangeArrowheads="1"/>
          </p:cNvPicPr>
          <p:nvPr/>
        </p:nvPicPr>
        <p:blipFill>
          <a:blip r:embed="rId3"/>
          <a:srcRect/>
          <a:stretch>
            <a:fillRect/>
          </a:stretch>
        </p:blipFill>
        <p:spPr bwMode="auto">
          <a:xfrm>
            <a:off x="0" y="0"/>
            <a:ext cx="8991600" cy="6858000"/>
          </a:xfrm>
          <a:prstGeom prst="rect">
            <a:avLst/>
          </a:prstGeom>
          <a:noFill/>
          <a:ln w="9525">
            <a:noFill/>
            <a:miter lim="800000"/>
            <a:headEnd/>
            <a:tailEnd/>
          </a:ln>
        </p:spPr>
      </p:pic>
      <p:sp>
        <p:nvSpPr>
          <p:cNvPr id="3098" name="Rectangle 26"/>
          <p:cNvSpPr>
            <a:spLocks noChangeArrowheads="1"/>
          </p:cNvSpPr>
          <p:nvPr/>
        </p:nvSpPr>
        <p:spPr bwMode="auto">
          <a:xfrm>
            <a:off x="304800" y="1752600"/>
            <a:ext cx="5105400" cy="3505200"/>
          </a:xfrm>
          <a:prstGeom prst="rect">
            <a:avLst/>
          </a:prstGeom>
          <a:solidFill>
            <a:schemeClr val="bg1"/>
          </a:solidFill>
          <a:ln w="9525">
            <a:noFill/>
            <a:miter lim="800000"/>
            <a:headEnd/>
            <a:tailEnd/>
          </a:ln>
        </p:spPr>
        <p:txBody>
          <a:bodyPr wrap="none" anchor="ctr"/>
          <a:lstStyle/>
          <a:p>
            <a:endParaRPr lang="en-US">
              <a:latin typeface="Arial" charset="0"/>
            </a:endParaRPr>
          </a:p>
        </p:txBody>
      </p:sp>
      <p:sp>
        <p:nvSpPr>
          <p:cNvPr id="3100" name="AutoShape 28"/>
          <p:cNvSpPr>
            <a:spLocks noChangeArrowheads="1"/>
          </p:cNvSpPr>
          <p:nvPr/>
        </p:nvSpPr>
        <p:spPr bwMode="auto">
          <a:xfrm>
            <a:off x="838200" y="533400"/>
            <a:ext cx="3352800" cy="838200"/>
          </a:xfrm>
          <a:prstGeom prst="wedgeRectCallout">
            <a:avLst>
              <a:gd name="adj1" fmla="val 84847"/>
              <a:gd name="adj2" fmla="val 317801"/>
            </a:avLst>
          </a:prstGeom>
          <a:solidFill>
            <a:schemeClr val="accent1"/>
          </a:solidFill>
          <a:ln w="9525">
            <a:solidFill>
              <a:schemeClr val="tx1"/>
            </a:solidFill>
            <a:miter lim="800000"/>
            <a:headEnd/>
            <a:tailEnd/>
          </a:ln>
        </p:spPr>
        <p:txBody>
          <a:bodyPr/>
          <a:lstStyle/>
          <a:p>
            <a:pPr algn="ctr"/>
            <a:r>
              <a:rPr lang="en-US" sz="3200">
                <a:latin typeface="Arial" charset="0"/>
              </a:rPr>
              <a:t>Tranh vẽ gì?</a:t>
            </a:r>
          </a:p>
        </p:txBody>
      </p:sp>
      <p:sp>
        <p:nvSpPr>
          <p:cNvPr id="3101" name="AutoShape 29"/>
          <p:cNvSpPr>
            <a:spLocks noChangeArrowheads="1"/>
          </p:cNvSpPr>
          <p:nvPr/>
        </p:nvSpPr>
        <p:spPr bwMode="auto">
          <a:xfrm>
            <a:off x="228600" y="1524000"/>
            <a:ext cx="5181600" cy="1066800"/>
          </a:xfrm>
          <a:prstGeom prst="wedgeRectCallout">
            <a:avLst>
              <a:gd name="adj1" fmla="val 50120"/>
              <a:gd name="adj2" fmla="val 165625"/>
            </a:avLst>
          </a:prstGeom>
          <a:solidFill>
            <a:schemeClr val="accent1"/>
          </a:solidFill>
          <a:ln w="9525">
            <a:solidFill>
              <a:schemeClr val="tx1"/>
            </a:solidFill>
            <a:miter lim="800000"/>
            <a:headEnd/>
            <a:tailEnd/>
          </a:ln>
        </p:spPr>
        <p:txBody>
          <a:bodyPr/>
          <a:lstStyle/>
          <a:p>
            <a:r>
              <a:rPr lang="en-US" sz="3200">
                <a:latin typeface="Arial" charset="0"/>
              </a:rPr>
              <a:t>Tranh vẽ những con lợn đang ăn rau.</a:t>
            </a:r>
          </a:p>
        </p:txBody>
      </p:sp>
      <p:sp>
        <p:nvSpPr>
          <p:cNvPr id="3102" name="Rectangle 30"/>
          <p:cNvSpPr>
            <a:spLocks noChangeArrowheads="1"/>
          </p:cNvSpPr>
          <p:nvPr/>
        </p:nvSpPr>
        <p:spPr bwMode="auto">
          <a:xfrm>
            <a:off x="5334000" y="381000"/>
            <a:ext cx="3505200" cy="2895600"/>
          </a:xfrm>
          <a:prstGeom prst="rect">
            <a:avLst/>
          </a:prstGeom>
          <a:solidFill>
            <a:schemeClr val="bg1"/>
          </a:solidFill>
          <a:ln w="9525">
            <a:no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98"/>
                                        </p:tgtEl>
                                        <p:attrNameLst>
                                          <p:attrName>style.visibility</p:attrName>
                                        </p:attrNameLst>
                                      </p:cBhvr>
                                      <p:to>
                                        <p:strVal val="visible"/>
                                      </p:to>
                                    </p:set>
                                    <p:anim calcmode="lin" valueType="num">
                                      <p:cBhvr additive="base">
                                        <p:cTn id="7" dur="500" fill="hold"/>
                                        <p:tgtEl>
                                          <p:spTgt spid="3098"/>
                                        </p:tgtEl>
                                        <p:attrNameLst>
                                          <p:attrName>ppt_x</p:attrName>
                                        </p:attrNameLst>
                                      </p:cBhvr>
                                      <p:tavLst>
                                        <p:tav tm="0">
                                          <p:val>
                                            <p:strVal val="#ppt_x"/>
                                          </p:val>
                                        </p:tav>
                                        <p:tav tm="100000">
                                          <p:val>
                                            <p:strVal val="#ppt_x"/>
                                          </p:val>
                                        </p:tav>
                                      </p:tavLst>
                                    </p:anim>
                                    <p:anim calcmode="lin" valueType="num">
                                      <p:cBhvr additive="base">
                                        <p:cTn id="8" dur="500" fill="hold"/>
                                        <p:tgtEl>
                                          <p:spTgt spid="309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02"/>
                                        </p:tgtEl>
                                        <p:attrNameLst>
                                          <p:attrName>style.visibility</p:attrName>
                                        </p:attrNameLst>
                                      </p:cBhvr>
                                      <p:to>
                                        <p:strVal val="visible"/>
                                      </p:to>
                                    </p:set>
                                    <p:anim calcmode="lin" valueType="num">
                                      <p:cBhvr additive="base">
                                        <p:cTn id="11" dur="500" fill="hold"/>
                                        <p:tgtEl>
                                          <p:spTgt spid="3102"/>
                                        </p:tgtEl>
                                        <p:attrNameLst>
                                          <p:attrName>ppt_x</p:attrName>
                                        </p:attrNameLst>
                                      </p:cBhvr>
                                      <p:tavLst>
                                        <p:tav tm="0">
                                          <p:val>
                                            <p:strVal val="#ppt_x"/>
                                          </p:val>
                                        </p:tav>
                                        <p:tav tm="100000">
                                          <p:val>
                                            <p:strVal val="#ppt_x"/>
                                          </p:val>
                                        </p:tav>
                                      </p:tavLst>
                                    </p:anim>
                                    <p:anim calcmode="lin" valueType="num">
                                      <p:cBhvr additive="base">
                                        <p:cTn id="12" dur="500" fill="hold"/>
                                        <p:tgtEl>
                                          <p:spTgt spid="310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97"/>
                                        </p:tgtEl>
                                        <p:attrNameLst>
                                          <p:attrName>style.visibility</p:attrName>
                                        </p:attrNameLst>
                                      </p:cBhvr>
                                      <p:to>
                                        <p:strVal val="visible"/>
                                      </p:to>
                                    </p:set>
                                    <p:anim calcmode="lin" valueType="num">
                                      <p:cBhvr additive="base">
                                        <p:cTn id="15" dur="500" fill="hold"/>
                                        <p:tgtEl>
                                          <p:spTgt spid="3097"/>
                                        </p:tgtEl>
                                        <p:attrNameLst>
                                          <p:attrName>ppt_x</p:attrName>
                                        </p:attrNameLst>
                                      </p:cBhvr>
                                      <p:tavLst>
                                        <p:tav tm="0">
                                          <p:val>
                                            <p:strVal val="#ppt_x"/>
                                          </p:val>
                                        </p:tav>
                                        <p:tav tm="100000">
                                          <p:val>
                                            <p:strVal val="#ppt_x"/>
                                          </p:val>
                                        </p:tav>
                                      </p:tavLst>
                                    </p:anim>
                                    <p:anim calcmode="lin" valueType="num">
                                      <p:cBhvr additive="base">
                                        <p:cTn id="16" dur="500" fill="hold"/>
                                        <p:tgtEl>
                                          <p:spTgt spid="309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100"/>
                                        </p:tgtEl>
                                        <p:attrNameLst>
                                          <p:attrName>style.visibility</p:attrName>
                                        </p:attrNameLst>
                                      </p:cBhvr>
                                      <p:to>
                                        <p:strVal val="visible"/>
                                      </p:to>
                                    </p:set>
                                    <p:animEffect transition="in" filter="blinds(horizontal)">
                                      <p:cBhvr>
                                        <p:cTn id="21" dur="500"/>
                                        <p:tgtEl>
                                          <p:spTgt spid="310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xit" presetSubtype="16" fill="hold" grpId="1" nodeType="clickEffect">
                                  <p:stCondLst>
                                    <p:cond delay="0"/>
                                  </p:stCondLst>
                                  <p:childTnLst>
                                    <p:animEffect transition="out" filter="box(in)">
                                      <p:cBhvr>
                                        <p:cTn id="25" dur="500"/>
                                        <p:tgtEl>
                                          <p:spTgt spid="3100"/>
                                        </p:tgtEl>
                                      </p:cBhvr>
                                    </p:animEffect>
                                    <p:set>
                                      <p:cBhvr>
                                        <p:cTn id="26" dur="1" fill="hold">
                                          <p:stCondLst>
                                            <p:cond delay="499"/>
                                          </p:stCondLst>
                                        </p:cTn>
                                        <p:tgtEl>
                                          <p:spTgt spid="310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101"/>
                                        </p:tgtEl>
                                        <p:attrNameLst>
                                          <p:attrName>style.visibility</p:attrName>
                                        </p:attrNameLst>
                                      </p:cBhvr>
                                      <p:to>
                                        <p:strVal val="visible"/>
                                      </p:to>
                                    </p:set>
                                    <p:animEffect transition="in" filter="box(in)">
                                      <p:cBhvr>
                                        <p:cTn id="31" dur="500"/>
                                        <p:tgtEl>
                                          <p:spTgt spid="3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8" grpId="0" animBg="1"/>
      <p:bldP spid="3100" grpId="0" animBg="1"/>
      <p:bldP spid="3100" grpId="1" animBg="1"/>
      <p:bldP spid="3101" grpId="0" animBg="1"/>
      <p:bldP spid="31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ho-sang-(3)"/>
          <p:cNvPicPr>
            <a:picLocks noChangeAspect="1" noChangeArrowheads="1"/>
          </p:cNvPicPr>
          <p:nvPr/>
        </p:nvPicPr>
        <p:blipFill>
          <a:blip r:embed="rId2"/>
          <a:srcRect/>
          <a:stretch>
            <a:fillRect/>
          </a:stretch>
        </p:blipFill>
        <p:spPr bwMode="auto">
          <a:xfrm>
            <a:off x="0" y="3505200"/>
            <a:ext cx="4343400" cy="2857500"/>
          </a:xfrm>
          <a:prstGeom prst="rect">
            <a:avLst/>
          </a:prstGeom>
          <a:noFill/>
          <a:ln w="9525">
            <a:noFill/>
            <a:miter lim="800000"/>
            <a:headEnd/>
            <a:tailEnd/>
          </a:ln>
        </p:spPr>
      </p:pic>
      <p:pic>
        <p:nvPicPr>
          <p:cNvPr id="8195" name="Picture 3" descr="ChoRau"/>
          <p:cNvPicPr>
            <a:picLocks noChangeAspect="1" noChangeArrowheads="1"/>
          </p:cNvPicPr>
          <p:nvPr/>
        </p:nvPicPr>
        <p:blipFill>
          <a:blip r:embed="rId3"/>
          <a:srcRect/>
          <a:stretch>
            <a:fillRect/>
          </a:stretch>
        </p:blipFill>
        <p:spPr bwMode="auto">
          <a:xfrm>
            <a:off x="0" y="381000"/>
            <a:ext cx="4191000" cy="2886075"/>
          </a:xfrm>
          <a:prstGeom prst="rect">
            <a:avLst/>
          </a:prstGeom>
          <a:noFill/>
          <a:ln w="9525">
            <a:noFill/>
            <a:miter lim="800000"/>
            <a:headEnd/>
            <a:tailEnd/>
          </a:ln>
        </p:spPr>
      </p:pic>
      <p:sp>
        <p:nvSpPr>
          <p:cNvPr id="8205" name="AutoShape 13"/>
          <p:cNvSpPr>
            <a:spLocks noChangeArrowheads="1"/>
          </p:cNvSpPr>
          <p:nvPr/>
        </p:nvSpPr>
        <p:spPr bwMode="auto">
          <a:xfrm>
            <a:off x="5029200" y="533400"/>
            <a:ext cx="3352800" cy="838200"/>
          </a:xfrm>
          <a:prstGeom prst="wedgeRectCallout">
            <a:avLst>
              <a:gd name="adj1" fmla="val -73153"/>
              <a:gd name="adj2" fmla="val 295264"/>
            </a:avLst>
          </a:prstGeom>
          <a:solidFill>
            <a:schemeClr val="accent1"/>
          </a:solidFill>
          <a:ln w="9525">
            <a:solidFill>
              <a:schemeClr val="tx1"/>
            </a:solidFill>
            <a:miter lim="800000"/>
            <a:headEnd/>
            <a:tailEnd/>
          </a:ln>
        </p:spPr>
        <p:txBody>
          <a:bodyPr/>
          <a:lstStyle/>
          <a:p>
            <a:pPr algn="ctr"/>
            <a:r>
              <a:rPr lang="en-US" sz="3200">
                <a:latin typeface="Arial" charset="0"/>
              </a:rPr>
              <a:t>Tranh vẽ gì?</a:t>
            </a:r>
          </a:p>
        </p:txBody>
      </p:sp>
      <p:sp>
        <p:nvSpPr>
          <p:cNvPr id="8206" name="AutoShape 14"/>
          <p:cNvSpPr>
            <a:spLocks noChangeArrowheads="1"/>
          </p:cNvSpPr>
          <p:nvPr/>
        </p:nvSpPr>
        <p:spPr bwMode="auto">
          <a:xfrm>
            <a:off x="4267200" y="1371600"/>
            <a:ext cx="5181600" cy="1066800"/>
          </a:xfrm>
          <a:prstGeom prst="wedgeRectCallout">
            <a:avLst>
              <a:gd name="adj1" fmla="val -48435"/>
              <a:gd name="adj2" fmla="val 203569"/>
            </a:avLst>
          </a:prstGeom>
          <a:solidFill>
            <a:schemeClr val="accent1"/>
          </a:solidFill>
          <a:ln w="9525">
            <a:solidFill>
              <a:schemeClr val="tx1"/>
            </a:solidFill>
            <a:miter lim="800000"/>
            <a:headEnd/>
            <a:tailEnd/>
          </a:ln>
        </p:spPr>
        <p:txBody>
          <a:bodyPr/>
          <a:lstStyle/>
          <a:p>
            <a:r>
              <a:rPr lang="en-US" sz="3200">
                <a:latin typeface="Arial" charset="0"/>
              </a:rPr>
              <a:t>Tranh vẽ các loại rau được bán ở chợ.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500"/>
                                        <p:tgtEl>
                                          <p:spTgt spid="8194"/>
                                        </p:tgtEl>
                                      </p:cBhvr>
                                    </p:animEffect>
                                  </p:childTnLst>
                                </p:cTn>
                              </p:par>
                              <p:par>
                                <p:cTn id="8" presetID="4" presetClass="entr" presetSubtype="16" fill="hold"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box(in)">
                                      <p:cBhvr>
                                        <p:cTn id="10" dur="500"/>
                                        <p:tgtEl>
                                          <p:spTgt spid="81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205"/>
                                        </p:tgtEl>
                                        <p:attrNameLst>
                                          <p:attrName>style.visibility</p:attrName>
                                        </p:attrNameLst>
                                      </p:cBhvr>
                                      <p:to>
                                        <p:strVal val="visible"/>
                                      </p:to>
                                    </p:set>
                                    <p:animEffect transition="in" filter="blinds(horizontal)">
                                      <p:cBhvr>
                                        <p:cTn id="15" dur="500"/>
                                        <p:tgtEl>
                                          <p:spTgt spid="820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8205"/>
                                        </p:tgtEl>
                                      </p:cBhvr>
                                    </p:animEffect>
                                    <p:set>
                                      <p:cBhvr>
                                        <p:cTn id="20" dur="1" fill="hold">
                                          <p:stCondLst>
                                            <p:cond delay="499"/>
                                          </p:stCondLst>
                                        </p:cTn>
                                        <p:tgtEl>
                                          <p:spTgt spid="820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8206"/>
                                        </p:tgtEl>
                                        <p:attrNameLst>
                                          <p:attrName>style.visibility</p:attrName>
                                        </p:attrNameLst>
                                      </p:cBhvr>
                                      <p:to>
                                        <p:strVal val="visible"/>
                                      </p:to>
                                    </p:set>
                                    <p:animEffect transition="in" filter="diamond(in)">
                                      <p:cBhvr>
                                        <p:cTn id="25" dur="200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animBg="1"/>
      <p:bldP spid="8205" grpId="1" animBg="1"/>
      <p:bldP spid="820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9" name="Picture 13" descr="Loi ich cua viec trong rau hoa"/>
          <p:cNvPicPr>
            <a:picLocks noChangeAspect="1" noChangeArrowheads="1"/>
          </p:cNvPicPr>
          <p:nvPr/>
        </p:nvPicPr>
        <p:blipFill>
          <a:blip r:embed="rId2"/>
          <a:srcRect/>
          <a:stretch>
            <a:fillRect/>
          </a:stretch>
        </p:blipFill>
        <p:spPr bwMode="auto">
          <a:xfrm>
            <a:off x="76200" y="76200"/>
            <a:ext cx="8991600" cy="4419600"/>
          </a:xfrm>
          <a:prstGeom prst="rect">
            <a:avLst/>
          </a:prstGeom>
          <a:noFill/>
          <a:ln w="9525">
            <a:noFill/>
            <a:miter lim="800000"/>
            <a:headEnd/>
            <a:tailEnd/>
          </a:ln>
        </p:spPr>
      </p:pic>
      <p:pic>
        <p:nvPicPr>
          <p:cNvPr id="29710" name="Picture 14" descr="cho-sang-(3)"/>
          <p:cNvPicPr>
            <a:picLocks noChangeAspect="1" noChangeArrowheads="1"/>
          </p:cNvPicPr>
          <p:nvPr/>
        </p:nvPicPr>
        <p:blipFill>
          <a:blip r:embed="rId3"/>
          <a:srcRect/>
          <a:stretch>
            <a:fillRect/>
          </a:stretch>
        </p:blipFill>
        <p:spPr bwMode="auto">
          <a:xfrm>
            <a:off x="5486400" y="4343400"/>
            <a:ext cx="3657600" cy="2514600"/>
          </a:xfrm>
          <a:prstGeom prst="rect">
            <a:avLst/>
          </a:prstGeom>
          <a:noFill/>
          <a:ln w="9525">
            <a:noFill/>
            <a:miter lim="800000"/>
            <a:headEnd/>
            <a:tailEnd/>
          </a:ln>
        </p:spPr>
      </p:pic>
      <p:sp>
        <p:nvSpPr>
          <p:cNvPr id="29714" name="Line 18"/>
          <p:cNvSpPr>
            <a:spLocks noChangeShapeType="1"/>
          </p:cNvSpPr>
          <p:nvPr/>
        </p:nvSpPr>
        <p:spPr bwMode="auto">
          <a:xfrm>
            <a:off x="4267200" y="3733800"/>
            <a:ext cx="838200" cy="533400"/>
          </a:xfrm>
          <a:prstGeom prst="line">
            <a:avLst/>
          </a:prstGeom>
          <a:noFill/>
          <a:ln w="38100">
            <a:solidFill>
              <a:srgbClr val="FF0066"/>
            </a:solidFill>
            <a:round/>
            <a:headEnd/>
            <a:tailEnd type="triangle" w="med" len="med"/>
          </a:ln>
        </p:spPr>
        <p:txBody>
          <a:bodyPr/>
          <a:lstStyle/>
          <a:p>
            <a:endParaRPr lang="en-US"/>
          </a:p>
        </p:txBody>
      </p:sp>
      <p:sp>
        <p:nvSpPr>
          <p:cNvPr id="29717" name="Text Box 21"/>
          <p:cNvSpPr txBox="1">
            <a:spLocks noChangeArrowheads="1"/>
          </p:cNvSpPr>
          <p:nvPr/>
        </p:nvSpPr>
        <p:spPr bwMode="auto">
          <a:xfrm>
            <a:off x="0" y="4876800"/>
            <a:ext cx="914400" cy="519113"/>
          </a:xfrm>
          <a:prstGeom prst="rect">
            <a:avLst/>
          </a:prstGeom>
          <a:noFill/>
          <a:ln w="9525">
            <a:noFill/>
            <a:miter lim="800000"/>
            <a:headEnd/>
            <a:tailEnd/>
          </a:ln>
        </p:spPr>
        <p:txBody>
          <a:bodyPr>
            <a:spAutoFit/>
          </a:bodyPr>
          <a:lstStyle/>
          <a:p>
            <a:pPr>
              <a:spcBef>
                <a:spcPct val="50000"/>
              </a:spcBef>
            </a:pPr>
            <a:r>
              <a:rPr lang="en-US" sz="2800">
                <a:latin typeface="Arial" charset="0"/>
              </a:rPr>
              <a:t>rau</a:t>
            </a:r>
          </a:p>
        </p:txBody>
      </p:sp>
      <p:sp>
        <p:nvSpPr>
          <p:cNvPr id="29718" name="Line 22"/>
          <p:cNvSpPr>
            <a:spLocks noChangeShapeType="1"/>
          </p:cNvSpPr>
          <p:nvPr/>
        </p:nvSpPr>
        <p:spPr bwMode="auto">
          <a:xfrm flipV="1">
            <a:off x="762000" y="4572000"/>
            <a:ext cx="1143000" cy="533400"/>
          </a:xfrm>
          <a:prstGeom prst="line">
            <a:avLst/>
          </a:prstGeom>
          <a:noFill/>
          <a:ln w="38100">
            <a:solidFill>
              <a:srgbClr val="FFFF00"/>
            </a:solidFill>
            <a:round/>
            <a:headEnd/>
            <a:tailEnd type="triangle" w="med" len="med"/>
          </a:ln>
        </p:spPr>
        <p:txBody>
          <a:bodyPr/>
          <a:lstStyle/>
          <a:p>
            <a:endParaRPr lang="en-US"/>
          </a:p>
        </p:txBody>
      </p:sp>
      <p:sp>
        <p:nvSpPr>
          <p:cNvPr id="29719" name="Line 23"/>
          <p:cNvSpPr>
            <a:spLocks noChangeShapeType="1"/>
          </p:cNvSpPr>
          <p:nvPr/>
        </p:nvSpPr>
        <p:spPr bwMode="auto">
          <a:xfrm flipV="1">
            <a:off x="762000" y="5029200"/>
            <a:ext cx="1143000" cy="76200"/>
          </a:xfrm>
          <a:prstGeom prst="line">
            <a:avLst/>
          </a:prstGeom>
          <a:noFill/>
          <a:ln w="38100">
            <a:solidFill>
              <a:srgbClr val="FFFF00"/>
            </a:solidFill>
            <a:round/>
            <a:headEnd/>
            <a:tailEnd type="triangle" w="med" len="med"/>
          </a:ln>
        </p:spPr>
        <p:txBody>
          <a:bodyPr/>
          <a:lstStyle/>
          <a:p>
            <a:endParaRPr lang="en-US"/>
          </a:p>
        </p:txBody>
      </p:sp>
      <p:sp>
        <p:nvSpPr>
          <p:cNvPr id="29720" name="Line 24"/>
          <p:cNvSpPr>
            <a:spLocks noChangeShapeType="1"/>
          </p:cNvSpPr>
          <p:nvPr/>
        </p:nvSpPr>
        <p:spPr bwMode="auto">
          <a:xfrm>
            <a:off x="762000" y="5105400"/>
            <a:ext cx="1066800" cy="838200"/>
          </a:xfrm>
          <a:prstGeom prst="line">
            <a:avLst/>
          </a:prstGeom>
          <a:noFill/>
          <a:ln w="38100">
            <a:solidFill>
              <a:srgbClr val="FFFF00"/>
            </a:solidFill>
            <a:round/>
            <a:headEnd/>
            <a:tailEnd type="triangle" w="med" len="med"/>
          </a:ln>
        </p:spPr>
        <p:txBody>
          <a:bodyPr/>
          <a:lstStyle/>
          <a:p>
            <a:endParaRPr lang="en-US"/>
          </a:p>
        </p:txBody>
      </p:sp>
      <p:sp>
        <p:nvSpPr>
          <p:cNvPr id="29721" name="Line 25"/>
          <p:cNvSpPr>
            <a:spLocks noChangeShapeType="1"/>
          </p:cNvSpPr>
          <p:nvPr/>
        </p:nvSpPr>
        <p:spPr bwMode="auto">
          <a:xfrm>
            <a:off x="762000" y="5105400"/>
            <a:ext cx="1143000" cy="381000"/>
          </a:xfrm>
          <a:prstGeom prst="line">
            <a:avLst/>
          </a:prstGeom>
          <a:noFill/>
          <a:ln w="38100">
            <a:solidFill>
              <a:srgbClr val="FFFF00"/>
            </a:solidFill>
            <a:round/>
            <a:headEnd/>
            <a:tailEnd type="triangle" w="med" len="med"/>
          </a:ln>
        </p:spPr>
        <p:txBody>
          <a:bodyPr/>
          <a:lstStyle/>
          <a:p>
            <a:endParaRPr lang="en-US"/>
          </a:p>
        </p:txBody>
      </p:sp>
      <p:sp>
        <p:nvSpPr>
          <p:cNvPr id="29722" name="Text Box 26"/>
          <p:cNvSpPr txBox="1">
            <a:spLocks noChangeArrowheads="1"/>
          </p:cNvSpPr>
          <p:nvPr/>
        </p:nvSpPr>
        <p:spPr bwMode="auto">
          <a:xfrm>
            <a:off x="1828800" y="4343400"/>
            <a:ext cx="3124200" cy="2073275"/>
          </a:xfrm>
          <a:prstGeom prst="rect">
            <a:avLst/>
          </a:prstGeom>
          <a:noFill/>
          <a:ln w="9525">
            <a:noFill/>
            <a:miter lim="800000"/>
            <a:headEnd/>
            <a:tailEnd/>
          </a:ln>
        </p:spPr>
        <p:txBody>
          <a:bodyPr>
            <a:spAutoFit/>
          </a:bodyPr>
          <a:lstStyle/>
          <a:p>
            <a:pPr>
              <a:spcBef>
                <a:spcPct val="50000"/>
              </a:spcBef>
            </a:pPr>
            <a:r>
              <a:rPr lang="en-US" sz="2000">
                <a:latin typeface="Arial" charset="0"/>
              </a:rPr>
              <a:t>Thực phẩm cho người.</a:t>
            </a:r>
          </a:p>
          <a:p>
            <a:pPr>
              <a:spcBef>
                <a:spcPct val="50000"/>
              </a:spcBef>
            </a:pPr>
            <a:r>
              <a:rPr lang="en-US" sz="2000">
                <a:latin typeface="Arial" charset="0"/>
              </a:rPr>
              <a:t>Thức ăn cho vật nuôi.</a:t>
            </a:r>
          </a:p>
          <a:p>
            <a:pPr>
              <a:spcBef>
                <a:spcPct val="50000"/>
              </a:spcBef>
            </a:pPr>
            <a:r>
              <a:rPr lang="en-US" sz="2000">
                <a:latin typeface="Arial" charset="0"/>
              </a:rPr>
              <a:t>Bán, xuất khẩu.</a:t>
            </a:r>
          </a:p>
          <a:p>
            <a:pPr>
              <a:spcBef>
                <a:spcPct val="50000"/>
              </a:spcBef>
            </a:pPr>
            <a:r>
              <a:rPr lang="en-US" sz="2000">
                <a:latin typeface="Arial" charset="0"/>
              </a:rPr>
              <a:t>Làm môi trường xanh, sạch đẹp.</a:t>
            </a:r>
          </a:p>
        </p:txBody>
      </p:sp>
      <p:sp>
        <p:nvSpPr>
          <p:cNvPr id="13323" name="AutoShape 27">
            <a:hlinkClick r:id="rId4" action="ppaction://hlinksldjump" highlightClick="1"/>
          </p:cNvPr>
          <p:cNvSpPr>
            <a:spLocks noChangeArrowheads="1"/>
          </p:cNvSpPr>
          <p:nvPr/>
        </p:nvSpPr>
        <p:spPr bwMode="auto">
          <a:xfrm>
            <a:off x="304800" y="6324600"/>
            <a:ext cx="685800" cy="304800"/>
          </a:xfrm>
          <a:prstGeom prst="actionButtonBackPrevious">
            <a:avLst/>
          </a:prstGeom>
          <a:solidFill>
            <a:schemeClr val="accent1"/>
          </a:solidFill>
          <a:ln w="9525">
            <a:no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9709"/>
                                        </p:tgtEl>
                                        <p:attrNameLst>
                                          <p:attrName>style.visibility</p:attrName>
                                        </p:attrNameLst>
                                      </p:cBhvr>
                                      <p:to>
                                        <p:strVal val="visible"/>
                                      </p:to>
                                    </p:set>
                                    <p:animEffect transition="in" filter="checkerboard(across)">
                                      <p:cBhvr>
                                        <p:cTn id="7" dur="500"/>
                                        <p:tgtEl>
                                          <p:spTgt spid="2970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9714"/>
                                        </p:tgtEl>
                                        <p:attrNameLst>
                                          <p:attrName>style.visibility</p:attrName>
                                        </p:attrNameLst>
                                      </p:cBhvr>
                                      <p:to>
                                        <p:strVal val="visible"/>
                                      </p:to>
                                    </p:set>
                                    <p:animEffect transition="in" filter="checkerboard(across)">
                                      <p:cBhvr>
                                        <p:cTn id="10" dur="500"/>
                                        <p:tgtEl>
                                          <p:spTgt spid="29714"/>
                                        </p:tgtEl>
                                      </p:cBhvr>
                                    </p:animEffect>
                                  </p:childTnLst>
                                </p:cTn>
                              </p:par>
                              <p:par>
                                <p:cTn id="11" presetID="5" presetClass="entr" presetSubtype="10" fill="hold" nodeType="withEffect">
                                  <p:stCondLst>
                                    <p:cond delay="0"/>
                                  </p:stCondLst>
                                  <p:childTnLst>
                                    <p:set>
                                      <p:cBhvr>
                                        <p:cTn id="12" dur="1" fill="hold">
                                          <p:stCondLst>
                                            <p:cond delay="0"/>
                                          </p:stCondLst>
                                        </p:cTn>
                                        <p:tgtEl>
                                          <p:spTgt spid="29710"/>
                                        </p:tgtEl>
                                        <p:attrNameLst>
                                          <p:attrName>style.visibility</p:attrName>
                                        </p:attrNameLst>
                                      </p:cBhvr>
                                      <p:to>
                                        <p:strVal val="visible"/>
                                      </p:to>
                                    </p:set>
                                    <p:animEffect transition="in" filter="checkerboard(across)">
                                      <p:cBhvr>
                                        <p:cTn id="13" dur="500"/>
                                        <p:tgtEl>
                                          <p:spTgt spid="297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9717"/>
                                        </p:tgtEl>
                                        <p:attrNameLst>
                                          <p:attrName>style.visibility</p:attrName>
                                        </p:attrNameLst>
                                      </p:cBhvr>
                                      <p:to>
                                        <p:strVal val="visible"/>
                                      </p:to>
                                    </p:set>
                                    <p:animEffect transition="in" filter="blinds(horizontal)">
                                      <p:cBhvr>
                                        <p:cTn id="18" dur="500"/>
                                        <p:tgtEl>
                                          <p:spTgt spid="2971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9718"/>
                                        </p:tgtEl>
                                        <p:attrNameLst>
                                          <p:attrName>style.visibility</p:attrName>
                                        </p:attrNameLst>
                                      </p:cBhvr>
                                      <p:to>
                                        <p:strVal val="visible"/>
                                      </p:to>
                                    </p:set>
                                    <p:animEffect transition="in" filter="blinds(horizontal)">
                                      <p:cBhvr>
                                        <p:cTn id="21" dur="500"/>
                                        <p:tgtEl>
                                          <p:spTgt spid="2971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9719"/>
                                        </p:tgtEl>
                                        <p:attrNameLst>
                                          <p:attrName>style.visibility</p:attrName>
                                        </p:attrNameLst>
                                      </p:cBhvr>
                                      <p:to>
                                        <p:strVal val="visible"/>
                                      </p:to>
                                    </p:set>
                                    <p:animEffect transition="in" filter="blinds(horizontal)">
                                      <p:cBhvr>
                                        <p:cTn id="24" dur="500"/>
                                        <p:tgtEl>
                                          <p:spTgt spid="2971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9721"/>
                                        </p:tgtEl>
                                        <p:attrNameLst>
                                          <p:attrName>style.visibility</p:attrName>
                                        </p:attrNameLst>
                                      </p:cBhvr>
                                      <p:to>
                                        <p:strVal val="visible"/>
                                      </p:to>
                                    </p:set>
                                    <p:animEffect transition="in" filter="blinds(horizontal)">
                                      <p:cBhvr>
                                        <p:cTn id="27" dur="500"/>
                                        <p:tgtEl>
                                          <p:spTgt spid="2972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9720"/>
                                        </p:tgtEl>
                                        <p:attrNameLst>
                                          <p:attrName>style.visibility</p:attrName>
                                        </p:attrNameLst>
                                      </p:cBhvr>
                                      <p:to>
                                        <p:strVal val="visible"/>
                                      </p:to>
                                    </p:set>
                                    <p:animEffect transition="in" filter="blinds(horizontal)">
                                      <p:cBhvr>
                                        <p:cTn id="30" dur="500"/>
                                        <p:tgtEl>
                                          <p:spTgt spid="2972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9722"/>
                                        </p:tgtEl>
                                        <p:attrNameLst>
                                          <p:attrName>style.visibility</p:attrName>
                                        </p:attrNameLst>
                                      </p:cBhvr>
                                      <p:to>
                                        <p:strVal val="visible"/>
                                      </p:to>
                                    </p:set>
                                    <p:animEffect transition="in" filter="blinds(horizontal)">
                                      <p:cBhvr>
                                        <p:cTn id="33" dur="500"/>
                                        <p:tgtEl>
                                          <p:spTgt spid="29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4" grpId="0" animBg="1"/>
      <p:bldP spid="29717" grpId="0"/>
      <p:bldP spid="29718" grpId="0" animBg="1"/>
      <p:bldP spid="29719" grpId="0" animBg="1"/>
      <p:bldP spid="29720" grpId="0" animBg="1"/>
      <p:bldP spid="29721" grpId="0" animBg="1"/>
      <p:bldP spid="29722" grpId="0"/>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TotalTime>
  <Words>705</Words>
  <Application>Microsoft Office PowerPoint</Application>
  <PresentationFormat>On-screen Show (4:3)</PresentationFormat>
  <Paragraphs>101</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Tahoma</vt:lpstr>
      <vt:lpstr>Arial</vt:lpstr>
      <vt:lpstr>Wingdings</vt:lpstr>
      <vt:lpstr>Wingdings 2</vt:lpstr>
      <vt:lpstr>Blends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119</cp:revision>
  <dcterms:created xsi:type="dcterms:W3CDTF">2010-03-15T15:58:16Z</dcterms:created>
  <dcterms:modified xsi:type="dcterms:W3CDTF">2016-06-30T01:13:44Z</dcterms:modified>
</cp:coreProperties>
</file>