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2" r:id="rId2"/>
    <p:sldId id="295" r:id="rId3"/>
    <p:sldId id="478" r:id="rId4"/>
    <p:sldId id="487" r:id="rId5"/>
    <p:sldId id="493" r:id="rId6"/>
    <p:sldId id="491" r:id="rId7"/>
    <p:sldId id="490" r:id="rId8"/>
    <p:sldId id="492" r:id="rId9"/>
    <p:sldId id="494" r:id="rId10"/>
    <p:sldId id="495" r:id="rId11"/>
    <p:sldId id="496" r:id="rId12"/>
    <p:sldId id="497" r:id="rId13"/>
    <p:sldId id="503" r:id="rId14"/>
    <p:sldId id="504" r:id="rId15"/>
    <p:sldId id="505" r:id="rId16"/>
    <p:sldId id="506" r:id="rId17"/>
    <p:sldId id="498" r:id="rId18"/>
    <p:sldId id="499" r:id="rId19"/>
    <p:sldId id="500" r:id="rId20"/>
    <p:sldId id="501" r:id="rId21"/>
    <p:sldId id="502" r:id="rId22"/>
    <p:sldId id="507" r:id="rId23"/>
    <p:sldId id="508" r:id="rId24"/>
    <p:sldId id="509" r:id="rId25"/>
    <p:sldId id="510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CCFF"/>
    <a:srgbClr val="CCFF66"/>
    <a:srgbClr val="66FF99"/>
    <a:srgbClr val="FFFF99"/>
    <a:srgbClr val="00FFCC"/>
    <a:srgbClr val="99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104" autoAdjust="0"/>
    <p:restoredTop sz="94523" autoAdjust="0"/>
  </p:normalViewPr>
  <p:slideViewPr>
    <p:cSldViewPr>
      <p:cViewPr varScale="1">
        <p:scale>
          <a:sx n="41" d="100"/>
          <a:sy n="41" d="100"/>
        </p:scale>
        <p:origin x="-14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DEFB09-63FC-4130-9DF8-25F7AED2DC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F573D-C2AC-4786-BF1F-C38E299067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B44922-DAC6-436F-94A5-ED5F5ABCA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4CD23-1B7B-4D27-A7F5-139F4B62F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A53E8-D3B0-4262-86AE-6E1EC543B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DEFC-2E00-4321-B21E-7BF954765E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E64D3-5F25-44D0-BB5D-8DFB63DA66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C0B453-408A-417A-943D-05D83B4E3E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CA917-CA4F-4EED-AA81-D3578986F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81DF1B-4F91-49E1-8756-93B77F844D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342D7-9A6E-46A7-83CD-76E57112F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E81C34-1327-4FBF-8BF6-C57010B721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B42524-E330-4581-A9F9-921D892439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AD240D8E-33D1-4A90-9DB2-FADDC94764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447800" y="2176552"/>
            <a:ext cx="5562600" cy="1862048"/>
          </a:xfrm>
          <a:prstGeom prst="rect">
            <a:avLst/>
          </a:prstGeom>
          <a:solidFill>
            <a:srgbClr val="FF99CC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ContrastingLeftFacing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1500" b="1" dirty="0" err="1">
                <a:latin typeface="Arial"/>
                <a:cs typeface="Arial" panose="020B0604020202020204" pitchFamily="34" charset="0"/>
              </a:rPr>
              <a:t>Lịch</a:t>
            </a:r>
            <a:r>
              <a:rPr lang="en-US" sz="11500" b="1" dirty="0">
                <a:latin typeface="Arial"/>
                <a:cs typeface="Arial" panose="020B0604020202020204" pitchFamily="34" charset="0"/>
              </a:rPr>
              <a:t> </a:t>
            </a:r>
            <a:r>
              <a:rPr lang="en-US" sz="11500" b="1" dirty="0" err="1">
                <a:latin typeface="Arial"/>
                <a:cs typeface="Arial" panose="020B0604020202020204" pitchFamily="34" charset="0"/>
              </a:rPr>
              <a:t>sử</a:t>
            </a:r>
            <a:endParaRPr lang="en-US" sz="11500" b="1" dirty="0">
              <a:latin typeface="Arial"/>
              <a:cs typeface="Arial" panose="020B0604020202020204" pitchFamily="34" charset="0"/>
            </a:endParaRPr>
          </a:p>
        </p:txBody>
      </p:sp>
      <p:pic>
        <p:nvPicPr>
          <p:cNvPr id="2051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045952">
            <a:off x="2665413" y="5386387"/>
            <a:ext cx="681038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650817">
            <a:off x="7777163" y="5645150"/>
            <a:ext cx="608012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ImageX[49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650817">
            <a:off x="454025" y="5710238"/>
            <a:ext cx="608013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_Luoi_cay_dong_jp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7150"/>
            <a:ext cx="37973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66750" y="325755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Lưỡi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cày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7" name="Picture 6" descr="riu luoi xe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57150"/>
            <a:ext cx="4224338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410200" y="310515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Lưỡi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rìu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images trang suc bang dong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9624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685800" y="62484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Trang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sức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2" name="Picture 11" descr="images muong va muoi dong son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581400"/>
            <a:ext cx="43243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4419600" y="6324600"/>
            <a:ext cx="44196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Muôi</a:t>
            </a:r>
            <a:r>
              <a:rPr lang="en-US" b="1" dirty="0">
                <a:solidFill>
                  <a:schemeClr val="tx1"/>
                </a:solidFill>
              </a:rPr>
              <a:t> (</a:t>
            </a:r>
            <a:r>
              <a:rPr lang="en-US" b="1" dirty="0" err="1">
                <a:solidFill>
                  <a:schemeClr val="tx1"/>
                </a:solidFill>
              </a:rPr>
              <a:t>vá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môi</a:t>
            </a:r>
            <a:r>
              <a:rPr lang="en-US" b="1" dirty="0">
                <a:solidFill>
                  <a:schemeClr val="tx1"/>
                </a:solidFill>
              </a:rPr>
              <a:t>) </a:t>
            </a:r>
            <a:r>
              <a:rPr lang="en-US" b="1" dirty="0" err="1">
                <a:solidFill>
                  <a:schemeClr val="tx1"/>
                </a:solidFill>
              </a:rPr>
              <a:t>bằng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38200" y="51054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Trống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86400" y="5334000"/>
            <a:ext cx="2743200" cy="53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Mũi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tên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4" name="Picture 13" descr="images trong dong nguyen ca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3429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h3"/>
          <p:cNvPicPr>
            <a:picLocks noChangeAspect="1" noChangeArrowheads="1"/>
          </p:cNvPicPr>
          <p:nvPr/>
        </p:nvPicPr>
        <p:blipFill>
          <a:blip r:embed="rId3">
            <a:lum contrast="72000"/>
          </a:blip>
          <a:srcRect/>
          <a:stretch>
            <a:fillRect/>
          </a:stretch>
        </p:blipFill>
        <p:spPr bwMode="auto">
          <a:xfrm>
            <a:off x="4953000" y="1066800"/>
            <a:ext cx="3309938" cy="411480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6705600" cy="5334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</a:rPr>
              <a:t>3.Đời </a:t>
            </a:r>
            <a:r>
              <a:rPr lang="en-US" sz="2800" b="1" dirty="0" err="1">
                <a:solidFill>
                  <a:srgbClr val="0000FF"/>
                </a:solidFill>
              </a:rPr>
              <a:t>sống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vật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chất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và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tinh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thần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914400"/>
            <a:ext cx="8763000" cy="1438275"/>
          </a:xfrm>
          <a:prstGeom prst="rect">
            <a:avLst/>
          </a:prstGeom>
          <a:solidFill>
            <a:srgbClr val="00FFCC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Người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Việt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còn</a:t>
            </a:r>
            <a:r>
              <a:rPr lang="en-US" b="1" dirty="0">
                <a:solidFill>
                  <a:schemeClr val="tx1"/>
                </a:solidFill>
              </a:rPr>
              <a:t> ở </a:t>
            </a:r>
            <a:r>
              <a:rPr lang="en-US" b="1" dirty="0" err="1">
                <a:solidFill>
                  <a:schemeClr val="tx1"/>
                </a:solidFill>
              </a:rPr>
              <a:t>nhà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sàn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tránh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thú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dữ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họp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nhau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thành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làng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bản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Họ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thờ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thần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Đất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thần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Mặt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Trời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" y="2667000"/>
            <a:ext cx="8763000" cy="12192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Người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Việt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tục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nhuộm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răng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đen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ăn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trầu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búi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tóc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cạo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trọc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đầu</a:t>
            </a:r>
            <a:r>
              <a:rPr lang="en-US" b="1" dirty="0">
                <a:solidFill>
                  <a:schemeClr val="tx1"/>
                </a:solidFill>
              </a:rPr>
              <a:t>,.... </a:t>
            </a:r>
            <a:r>
              <a:rPr lang="en-US" b="1" dirty="0" err="1">
                <a:solidFill>
                  <a:schemeClr val="tx1"/>
                </a:solidFill>
              </a:rPr>
              <a:t>Phụ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nữ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thích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đeo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hoa</a:t>
            </a:r>
            <a:r>
              <a:rPr lang="en-US" b="1" dirty="0">
                <a:solidFill>
                  <a:schemeClr val="tx1"/>
                </a:solidFill>
              </a:rPr>
              <a:t> tai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nhiều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vòng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tay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bằng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đá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bằng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4495800"/>
            <a:ext cx="8763000" cy="1600200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b="1" dirty="0" err="1">
                <a:solidFill>
                  <a:schemeClr val="tx1"/>
                </a:solidFill>
              </a:rPr>
              <a:t>Những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ngày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hội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làng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mọi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người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thường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hóa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trang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vui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chơi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nhảy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múa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theo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nhịp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trống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đồng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các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đua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thuyền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trên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sông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hoặc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đấu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trên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những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bãi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đất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rộng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Content Placeholder 3" descr="canh nhay mua tren trong dong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ellipse">
            <a:avLst/>
          </a:prstGeom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Content Placeholder 3" descr="images nha san tren trong don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8" y="0"/>
            <a:ext cx="9142362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6387" name="Content Placeholder 3" descr="images nguoi gia gao tren trong don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1" name="Content Placeholder 3" descr="images be mat trong don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487362"/>
          </a:xfrm>
          <a:solidFill>
            <a:srgbClr val="FF99CC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z="3000" smtClean="0"/>
              <a:t>Đời sống vật chất và tinh thần của người Lạc Việt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762000"/>
            <a:ext cx="1752600" cy="487363"/>
          </a:xfrm>
          <a:prstGeom prst="rect">
            <a:avLst/>
          </a:prstGeom>
          <a:solidFill>
            <a:srgbClr val="FF99CC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Sản</a:t>
            </a:r>
            <a:r>
              <a:rPr lang="en-US" sz="3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xuất</a:t>
            </a:r>
            <a:endParaRPr lang="en-US" sz="3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905000" y="762000"/>
            <a:ext cx="1676400" cy="487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Ăn</a:t>
            </a:r>
            <a:r>
              <a:rPr lang="en-US" sz="3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uống</a:t>
            </a:r>
            <a:endParaRPr lang="en-US" sz="3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581400" y="762000"/>
            <a:ext cx="2209800" cy="487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Mặc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và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trang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điểm</a:t>
            </a:r>
            <a:endParaRPr lang="en-US" sz="18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791200" y="762000"/>
            <a:ext cx="1447800" cy="487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Ở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7239000" y="762000"/>
            <a:ext cx="1676400" cy="487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Lễ</a:t>
            </a:r>
            <a:r>
              <a:rPr lang="en-US" sz="3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3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hội</a:t>
            </a:r>
            <a:endParaRPr lang="en-US" sz="3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152400" y="1238250"/>
            <a:ext cx="1752600" cy="434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Trồng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lúa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khoai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đỗ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cây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ăn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quả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rau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dưa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hấu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Nuôi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tằm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ươm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tơ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dệt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vải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Đúc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đồng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: 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giáo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mác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mũi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tên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rìu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lười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cày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Làm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gốm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Đóng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thuyền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905000" y="1257300"/>
            <a:ext cx="16764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Cơm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xôi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Bánh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chưng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bánh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giầy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Uống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rượu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Làm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mắm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3581400" y="1247775"/>
            <a:ext cx="22098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Nhuộm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răng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đen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ăn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trầu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xăm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mình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Búi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tóc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hoặc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cạo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trọc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đầu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phụ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nữ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đeo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hoa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tai,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vòng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tay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bằng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đá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bằng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18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đồng</a:t>
            </a:r>
            <a:r>
              <a:rPr lang="en-US" sz="18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791200" y="1247775"/>
            <a:ext cx="14478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Ở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nhà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sàn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Sống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quây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quần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thành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làng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,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bản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7239000" y="1247775"/>
            <a:ext cx="1676400" cy="431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Vui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chơi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nhảy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múa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.</a:t>
            </a: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Đua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thuyền</a:t>
            </a:r>
            <a:endParaRPr lang="en-US" sz="2000" kern="0" dirty="0">
              <a:solidFill>
                <a:schemeClr val="tx2"/>
              </a:solidFill>
              <a:latin typeface="Arial"/>
              <a:ea typeface="+mj-ea"/>
              <a:cs typeface="+mj-cs"/>
            </a:endParaRPr>
          </a:p>
          <a:p>
            <a:pPr>
              <a:defRPr/>
            </a:pP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-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Đấu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  <a:r>
              <a:rPr lang="en-US" sz="2000" kern="0" dirty="0" err="1">
                <a:solidFill>
                  <a:schemeClr val="tx2"/>
                </a:solidFill>
                <a:latin typeface="Arial"/>
                <a:ea typeface="+mj-ea"/>
                <a:cs typeface="+mj-cs"/>
              </a:rPr>
              <a:t>vật</a:t>
            </a:r>
            <a:r>
              <a:rPr lang="en-US" sz="2000" kern="0" dirty="0">
                <a:solidFill>
                  <a:schemeClr val="tx2"/>
                </a:solidFill>
                <a:latin typeface="Arial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7772400" cy="5334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FF"/>
                </a:solidFill>
              </a:rPr>
              <a:t>4. </a:t>
            </a:r>
            <a:r>
              <a:rPr lang="en-US" sz="3200" b="1" dirty="0" err="1">
                <a:solidFill>
                  <a:srgbClr val="0000FF"/>
                </a:solidFill>
              </a:rPr>
              <a:t>Phong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tục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người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Việt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763000" cy="1438275"/>
          </a:xfrm>
          <a:prstGeom prst="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Hãy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kể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tên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một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số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câu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chuyện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cổ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tích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truyền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thuyết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nói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phong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tục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em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1000" y="2971800"/>
            <a:ext cx="8763000" cy="11430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Sự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tích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chưng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giầy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 err="1">
                <a:solidFill>
                  <a:schemeClr val="tx1"/>
                </a:solidFill>
              </a:rPr>
              <a:t>nói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tục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chưng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giầy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ngày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Tết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4241800"/>
            <a:ext cx="8763000" cy="952500"/>
          </a:xfrm>
          <a:prstGeom prst="rect">
            <a:avLst/>
          </a:prstGeom>
          <a:solidFill>
            <a:srgbClr val="99CCFF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Sự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tích</a:t>
            </a:r>
            <a:r>
              <a:rPr lang="en-US" sz="2800" b="1" dirty="0">
                <a:solidFill>
                  <a:schemeClr val="tx1"/>
                </a:solidFill>
              </a:rPr>
              <a:t> Mai An </a:t>
            </a:r>
            <a:r>
              <a:rPr lang="en-US" sz="2800" b="1" dirty="0" err="1">
                <a:solidFill>
                  <a:schemeClr val="tx1"/>
                </a:solidFill>
              </a:rPr>
              <a:t>Tiêm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 err="1">
                <a:solidFill>
                  <a:schemeClr val="tx1"/>
                </a:solidFill>
              </a:rPr>
              <a:t>nói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dưa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hấu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Việt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5295900"/>
            <a:ext cx="8763000" cy="1219200"/>
          </a:xfrm>
          <a:prstGeom prst="rect">
            <a:avLst/>
          </a:prstGeom>
          <a:solidFill>
            <a:srgbClr val="FF99CC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Sơn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Thủy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Tinh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 err="1">
                <a:solidFill>
                  <a:schemeClr val="tx1"/>
                </a:solidFill>
              </a:rPr>
              <a:t>nói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trị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thủy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đắp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đê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Việt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7000" y="228600"/>
            <a:ext cx="8763000" cy="990600"/>
          </a:xfrm>
          <a:prstGeom prst="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 nay </a:t>
            </a:r>
            <a:r>
              <a:rPr lang="en-US" sz="2800" b="1" dirty="0" err="1">
                <a:solidFill>
                  <a:schemeClr val="tx1"/>
                </a:solidFill>
              </a:rPr>
              <a:t>địa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phương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chúng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còn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lưu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giữ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phong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tục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nào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Việt</a:t>
            </a:r>
            <a:r>
              <a:rPr lang="en-US" sz="2800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8200" y="2590800"/>
            <a:ext cx="2057400" cy="6096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tục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ăn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trầu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0" y="2362200"/>
            <a:ext cx="1905000" cy="990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trồng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lúa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khoai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đỗ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3962400"/>
            <a:ext cx="3048000" cy="1905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tổ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chức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lễ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hội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mùa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xuân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có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trò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đấu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vật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thuyền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81600" y="4648200"/>
            <a:ext cx="3124200" cy="990600"/>
          </a:xfrm>
          <a:prstGeom prst="rect">
            <a:avLst/>
          </a:prstGeom>
          <a:solidFill>
            <a:srgbClr val="66FF99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chưng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giầy</a:t>
            </a:r>
            <a:r>
              <a:rPr lang="en-US" sz="2800" b="1" dirty="0">
                <a:solidFill>
                  <a:schemeClr val="tx1"/>
                </a:solidFill>
              </a:rPr>
              <a:t>,..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1219200" y="304800"/>
            <a:ext cx="7010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fr-FR" sz="4000" b="1">
                <a:solidFill>
                  <a:srgbClr val="FF0000"/>
                </a:solidFill>
                <a:latin typeface="Arial" charset="0"/>
              </a:rPr>
              <a:t>Kiểm tra bài cũ</a:t>
            </a:r>
            <a:endParaRPr lang="en-US" sz="4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07988" y="2971800"/>
            <a:ext cx="87360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4800" b="1">
                <a:solidFill>
                  <a:srgbClr val="0000FF"/>
                </a:solidFill>
                <a:latin typeface="Arial" charset="0"/>
              </a:rPr>
              <a:t>Câu 1: Thế nào là bản đồ</a:t>
            </a:r>
            <a:endParaRPr lang="en-US" sz="4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296863" y="2133600"/>
            <a:ext cx="8915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FR" sz="4800" b="1">
                <a:solidFill>
                  <a:srgbClr val="0000FF"/>
                </a:solidFill>
                <a:latin typeface="Arial" charset="0"/>
              </a:rPr>
              <a:t>Câu 2: Nêu một số yếu tố của bản đồ.</a:t>
            </a:r>
            <a:endParaRPr lang="en-US" sz="4800" b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57200" y="2362200"/>
            <a:ext cx="83756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fr-FR" sz="4800" b="1">
                <a:solidFill>
                  <a:srgbClr val="0000FF"/>
                </a:solidFill>
                <a:latin typeface="Arial" charset="0"/>
              </a:rPr>
              <a:t>Câu 3 : Nêu các bước sử dụng bản đồ.</a:t>
            </a:r>
            <a:endParaRPr lang="en-US" sz="4800" b="1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6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6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2" grpId="0"/>
      <p:bldP spid="49162" grpId="1"/>
      <p:bldP spid="49163" grpId="0"/>
      <p:bldP spid="49163" grpId="1"/>
      <p:bldP spid="4916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676400"/>
            <a:ext cx="8763000" cy="2667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4400" b="1" dirty="0" err="1">
                <a:solidFill>
                  <a:schemeClr val="tx1"/>
                </a:solidFill>
              </a:rPr>
              <a:t>Nước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Văn</a:t>
            </a:r>
            <a:r>
              <a:rPr lang="en-US" sz="4400" b="1" dirty="0">
                <a:solidFill>
                  <a:schemeClr val="tx1"/>
                </a:solidFill>
              </a:rPr>
              <a:t> Lang </a:t>
            </a:r>
            <a:r>
              <a:rPr lang="en-US" sz="4400" b="1" dirty="0" err="1">
                <a:solidFill>
                  <a:schemeClr val="tx1"/>
                </a:solidFill>
              </a:rPr>
              <a:t>tồn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tại</a:t>
            </a:r>
            <a:r>
              <a:rPr lang="en-US" sz="4400" b="1" dirty="0">
                <a:solidFill>
                  <a:schemeClr val="tx1"/>
                </a:solidFill>
              </a:rPr>
              <a:t> qua </a:t>
            </a:r>
            <a:r>
              <a:rPr lang="en-US" sz="4400" b="1" dirty="0" err="1">
                <a:solidFill>
                  <a:schemeClr val="tx1"/>
                </a:solidFill>
              </a:rPr>
              <a:t>mười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tám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đời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vua</a:t>
            </a:r>
            <a:r>
              <a:rPr lang="en-US" sz="4400" b="1" dirty="0">
                <a:solidFill>
                  <a:schemeClr val="tx1"/>
                </a:solidFill>
              </a:rPr>
              <a:t> </a:t>
            </a:r>
            <a:r>
              <a:rPr lang="en-US" sz="4400" b="1" dirty="0" err="1">
                <a:solidFill>
                  <a:schemeClr val="tx1"/>
                </a:solidFill>
              </a:rPr>
              <a:t>Hùng</a:t>
            </a:r>
            <a:r>
              <a:rPr lang="en-US" sz="44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124200" y="228600"/>
            <a:ext cx="2590800" cy="1219200"/>
          </a:xfrm>
          <a:prstGeom prst="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4400" b="1" dirty="0" err="1">
                <a:solidFill>
                  <a:srgbClr val="FF0000"/>
                </a:solidFill>
              </a:rPr>
              <a:t>Ghi</a:t>
            </a:r>
            <a:r>
              <a:rPr lang="en-US" sz="4400" b="1" dirty="0">
                <a:solidFill>
                  <a:srgbClr val="FF0000"/>
                </a:solidFill>
              </a:rPr>
              <a:t> </a:t>
            </a:r>
            <a:r>
              <a:rPr lang="en-US" sz="4400" b="1" dirty="0" err="1">
                <a:solidFill>
                  <a:srgbClr val="FF0000"/>
                </a:solidFill>
              </a:rPr>
              <a:t>nhớ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9900" y="1447800"/>
            <a:ext cx="8369300" cy="5105400"/>
          </a:xfrm>
          <a:prstGeom prst="rect">
            <a:avLst/>
          </a:prstGeom>
          <a:solidFill>
            <a:srgbClr val="66FF99"/>
          </a:solidFill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/>
                </a:solidFill>
              </a:rPr>
              <a:t>Khoảng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năm</a:t>
            </a:r>
            <a:r>
              <a:rPr lang="en-US" sz="3200" b="1" dirty="0">
                <a:solidFill>
                  <a:schemeClr val="tx1"/>
                </a:solidFill>
              </a:rPr>
              <a:t> 700 TCN, </a:t>
            </a:r>
            <a:r>
              <a:rPr lang="en-US" sz="3200" b="1" dirty="0" err="1">
                <a:solidFill>
                  <a:schemeClr val="tx1"/>
                </a:solidFill>
              </a:rPr>
              <a:t>nhà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đầu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tiên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của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đời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Tên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Văn</a:t>
            </a:r>
            <a:r>
              <a:rPr lang="en-US" sz="3200" b="1" dirty="0">
                <a:solidFill>
                  <a:schemeClr val="tx1"/>
                </a:solidFill>
              </a:rPr>
              <a:t> Lang. </a:t>
            </a:r>
            <a:r>
              <a:rPr lang="en-US" sz="3200" b="1" dirty="0" err="1">
                <a:solidFill>
                  <a:schemeClr val="tx1"/>
                </a:solidFill>
              </a:rPr>
              <a:t>Vua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được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gọi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Hùng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Vương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Người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Việt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biết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ruộng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ươm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tơ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dệt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lụa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đúc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đồng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vũ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khí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công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cụ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sản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xuất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cuộc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sống</a:t>
            </a:r>
            <a:r>
              <a:rPr lang="en-US" sz="3200" b="1" dirty="0">
                <a:solidFill>
                  <a:schemeClr val="tx1"/>
                </a:solidFill>
              </a:rPr>
              <a:t> ở </a:t>
            </a:r>
            <a:r>
              <a:rPr lang="en-US" sz="3200" b="1" dirty="0" err="1">
                <a:solidFill>
                  <a:schemeClr val="tx1"/>
                </a:solidFill>
              </a:rPr>
              <a:t>làng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bản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giản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dị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vui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tươi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hòa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hợp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với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thiên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nhiên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có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nhiều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tục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lệ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riêng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Picture 8" descr="Untitled-copyL"/>
          <p:cNvPicPr>
            <a:picLocks noChangeAspect="1" noChangeArrowheads="1"/>
          </p:cNvPicPr>
          <p:nvPr/>
        </p:nvPicPr>
        <p:blipFill>
          <a:blip r:embed="rId2">
            <a:lum contrast="4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4" name="Picture 7" descr="su3"/>
          <p:cNvPicPr>
            <a:picLocks noChangeAspect="1" noChangeArrowheads="1"/>
          </p:cNvPicPr>
          <p:nvPr/>
        </p:nvPicPr>
        <p:blipFill>
          <a:blip r:embed="rId2">
            <a:lum contrast="72000"/>
          </a:blip>
          <a:srcRect l="1961" r="3922" b="7408"/>
          <a:stretch>
            <a:fillRect/>
          </a:stretch>
        </p:blipFill>
        <p:spPr bwMode="auto">
          <a:xfrm>
            <a:off x="0" y="0"/>
            <a:ext cx="9144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219200" y="6184900"/>
            <a:ext cx="6858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en-US" b="1" kern="0">
                <a:latin typeface="Arial"/>
                <a:ea typeface="+mj-ea"/>
                <a:cs typeface="+mj-cs"/>
              </a:rPr>
              <a:t>Đền thờ An Dương Vương tại thành Cổ Loa</a:t>
            </a:r>
            <a:endParaRPr lang="en-US" b="1" kern="0" dirty="0"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3" name="Content Placeholder 3" descr="images tuong vua hung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6628" name="Picture 3" descr="lang vua hung 2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4" name="Picture 8" descr="teddy_bear_reading_st_a_hc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7086600" y="3733800"/>
            <a:ext cx="1506538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5" name="Picture 9" descr="cooltext416700129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990600"/>
            <a:ext cx="343217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1 (1541)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0" y="3200400"/>
            <a:ext cx="4419600" cy="2438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5306" name="WordArt 10" descr="3900c34f3c7bfe9f57b3dd0344203623-10053"/>
          <p:cNvSpPr>
            <a:spLocks noChangeArrowheads="1" noChangeShapeType="1" noTextEdit="1"/>
          </p:cNvSpPr>
          <p:nvPr/>
        </p:nvSpPr>
        <p:spPr bwMode="auto">
          <a:xfrm>
            <a:off x="2362200" y="2895600"/>
            <a:ext cx="487680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000" b="1" kern="10">
                <a:ln w="9525">
                  <a:solidFill>
                    <a:srgbClr val="4203F3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NƯỚC VĂN LANG</a:t>
            </a:r>
            <a:endParaRPr lang="en-US" sz="2000" b="1" kern="10">
              <a:ln w="9525">
                <a:solidFill>
                  <a:srgbClr val="4203F3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fade/>
    <p:sndAc>
      <p:stSnd>
        <p:snd r:embed="rId2" name="Tieng chim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228600"/>
            <a:ext cx="8763000" cy="12954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</a:rPr>
              <a:t>BUỔI ĐẦU DỰNG NƯỚC VÀ </a:t>
            </a:r>
            <a:r>
              <a:rPr lang="en-US" sz="2800" b="1" dirty="0" err="1">
                <a:solidFill>
                  <a:srgbClr val="FF0000"/>
                </a:solidFill>
              </a:rPr>
              <a:t>GiỮ</a:t>
            </a:r>
            <a:r>
              <a:rPr lang="en-US" sz="2800" b="1" dirty="0">
                <a:solidFill>
                  <a:srgbClr val="FF0000"/>
                </a:solidFill>
              </a:rPr>
              <a:t> NƯỚC</a:t>
            </a:r>
          </a:p>
          <a:p>
            <a:pPr algn="ctr" eaLnBrk="1" hangingPunct="1">
              <a:defRPr/>
            </a:pPr>
            <a:r>
              <a:rPr lang="en-US" sz="2800" b="1" dirty="0">
                <a:solidFill>
                  <a:srgbClr val="FF0000"/>
                </a:solidFill>
              </a:rPr>
              <a:t>(</a:t>
            </a:r>
            <a:r>
              <a:rPr lang="en-US" sz="2800" b="1" dirty="0" err="1">
                <a:solidFill>
                  <a:srgbClr val="FF0000"/>
                </a:solidFill>
              </a:rPr>
              <a:t>Khoảng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năm</a:t>
            </a:r>
            <a:r>
              <a:rPr lang="en-US" sz="2800" b="1" dirty="0">
                <a:solidFill>
                  <a:srgbClr val="FF0000"/>
                </a:solidFill>
              </a:rPr>
              <a:t> 700 TCN </a:t>
            </a:r>
            <a:r>
              <a:rPr lang="en-US" sz="2800" b="1" dirty="0" err="1">
                <a:solidFill>
                  <a:srgbClr val="FF0000"/>
                </a:solidFill>
              </a:rPr>
              <a:t>đến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năm</a:t>
            </a:r>
            <a:r>
              <a:rPr lang="en-US" sz="2800" b="1" dirty="0">
                <a:solidFill>
                  <a:srgbClr val="FF0000"/>
                </a:solidFill>
              </a:rPr>
              <a:t> 179 TCN)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" y="2362200"/>
            <a:ext cx="8763000" cy="3810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Trên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đất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từ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xưa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đã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có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sinh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sống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Khoảng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năm</a:t>
            </a:r>
            <a:r>
              <a:rPr lang="en-US" sz="2800" b="1" dirty="0">
                <a:solidFill>
                  <a:schemeClr val="tx1"/>
                </a:solidFill>
              </a:rPr>
              <a:t> 700 </a:t>
            </a:r>
            <a:r>
              <a:rPr lang="en-US" sz="2800" b="1" dirty="0" err="1">
                <a:solidFill>
                  <a:schemeClr val="tx1"/>
                </a:solidFill>
              </a:rPr>
              <a:t>trước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Công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Nguyên</a:t>
            </a:r>
            <a:r>
              <a:rPr lang="en-US" sz="2800" b="1" dirty="0">
                <a:solidFill>
                  <a:schemeClr val="tx1"/>
                </a:solidFill>
              </a:rPr>
              <a:t> (TCN), </a:t>
            </a:r>
            <a:r>
              <a:rPr lang="en-US" sz="2800" b="1" dirty="0" err="1">
                <a:solidFill>
                  <a:schemeClr val="tx1"/>
                </a:solidFill>
              </a:rPr>
              <a:t>trên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địa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phận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Bắc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Bộ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Bắc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Trung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Bộ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 nay, </a:t>
            </a:r>
            <a:r>
              <a:rPr lang="en-US" sz="2800" b="1" dirty="0" err="1">
                <a:solidFill>
                  <a:schemeClr val="tx1"/>
                </a:solidFill>
              </a:rPr>
              <a:t>nước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Văn</a:t>
            </a:r>
            <a:r>
              <a:rPr lang="en-US" sz="2800" b="1" dirty="0">
                <a:solidFill>
                  <a:schemeClr val="tx1"/>
                </a:solidFill>
              </a:rPr>
              <a:t> Lang </a:t>
            </a:r>
            <a:r>
              <a:rPr lang="en-US" sz="2800" b="1" dirty="0" err="1">
                <a:solidFill>
                  <a:schemeClr val="tx1"/>
                </a:solidFill>
              </a:rPr>
              <a:t>đã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đời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Nối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tiếp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Văn</a:t>
            </a:r>
            <a:r>
              <a:rPr lang="en-US" sz="2800" b="1" dirty="0">
                <a:solidFill>
                  <a:schemeClr val="tx1"/>
                </a:solidFill>
              </a:rPr>
              <a:t> Lang </a:t>
            </a:r>
            <a:r>
              <a:rPr lang="en-US" sz="2800" b="1" dirty="0" err="1">
                <a:solidFill>
                  <a:schemeClr val="tx1"/>
                </a:solidFill>
              </a:rPr>
              <a:t>là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Âu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Đó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buổi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đầu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dựng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giữ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nước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dân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tộc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ta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Lịch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sử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gọi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đây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đại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Hùng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Vương</a:t>
            </a:r>
            <a:r>
              <a:rPr lang="en-US" sz="2800" b="1" dirty="0">
                <a:solidFill>
                  <a:schemeClr val="tx1"/>
                </a:solidFill>
              </a:rPr>
              <a:t>-An </a:t>
            </a:r>
            <a:r>
              <a:rPr lang="en-US" sz="2800" b="1" dirty="0" err="1">
                <a:solidFill>
                  <a:schemeClr val="tx1"/>
                </a:solidFill>
              </a:rPr>
              <a:t>Dương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Vương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8600" y="304800"/>
            <a:ext cx="8763000" cy="1295400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00050" indent="-400050" algn="just" eaLnBrk="1" hangingPunct="1">
              <a:defRPr/>
            </a:pPr>
            <a:r>
              <a:rPr lang="en-US" sz="3200" b="1" dirty="0">
                <a:solidFill>
                  <a:srgbClr val="0000FF"/>
                </a:solidFill>
              </a:rPr>
              <a:t>1.Thời </a:t>
            </a:r>
            <a:r>
              <a:rPr lang="en-US" sz="3200" b="1" dirty="0" err="1">
                <a:solidFill>
                  <a:srgbClr val="0000FF"/>
                </a:solidFill>
              </a:rPr>
              <a:t>gian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thành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và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phận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nước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Văn</a:t>
            </a:r>
            <a:r>
              <a:rPr lang="en-US" sz="3200" b="1" dirty="0">
                <a:solidFill>
                  <a:srgbClr val="0000FF"/>
                </a:solidFill>
              </a:rPr>
              <a:t> Lang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2057400"/>
            <a:ext cx="8763000" cy="1828800"/>
          </a:xfrm>
          <a:prstGeom prst="rect">
            <a:avLst/>
          </a:prstGeom>
          <a:solidFill>
            <a:srgbClr val="CCFF66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/>
                </a:solidFill>
              </a:rPr>
              <a:t>Khoảng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năm</a:t>
            </a:r>
            <a:r>
              <a:rPr lang="en-US" sz="3200" b="1" dirty="0">
                <a:solidFill>
                  <a:schemeClr val="tx1"/>
                </a:solidFill>
              </a:rPr>
              <a:t> 700 TCN, ở </a:t>
            </a:r>
            <a:r>
              <a:rPr lang="en-US" sz="3200" b="1" dirty="0" err="1">
                <a:solidFill>
                  <a:schemeClr val="tx1"/>
                </a:solidFill>
              </a:rPr>
              <a:t>khu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vực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sông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Hồng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sông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sông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Cả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nơi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người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Việt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sinh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sống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Văn</a:t>
            </a:r>
            <a:r>
              <a:rPr lang="en-US" sz="3200" b="1" dirty="0">
                <a:solidFill>
                  <a:schemeClr val="tx1"/>
                </a:solidFill>
              </a:rPr>
              <a:t> Lang </a:t>
            </a:r>
            <a:r>
              <a:rPr lang="en-US" sz="3200" b="1" dirty="0" err="1">
                <a:solidFill>
                  <a:schemeClr val="tx1"/>
                </a:solidFill>
              </a:rPr>
              <a:t>đã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ra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đời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4572000"/>
            <a:ext cx="8763000" cy="13716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/>
                </a:solidFill>
              </a:rPr>
              <a:t>Hãy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xác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định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trên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lược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đồ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những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khu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vực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mà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người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Việt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từng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sinh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sống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6448425" y="555307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2010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763000" cy="1295400"/>
          </a:xfrm>
          <a:prstGeom prst="rect">
            <a:avLst/>
          </a:prstGeom>
          <a:solidFill>
            <a:srgbClr val="66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just" eaLnBrk="1" hangingPunct="1">
              <a:defRPr/>
            </a:pPr>
            <a:r>
              <a:rPr lang="en-US" sz="3200" b="1" dirty="0">
                <a:solidFill>
                  <a:srgbClr val="FF0000"/>
                </a:solidFill>
              </a:rPr>
              <a:t>1.Thời </a:t>
            </a:r>
            <a:r>
              <a:rPr lang="en-US" sz="3200" b="1" dirty="0" err="1">
                <a:solidFill>
                  <a:srgbClr val="FF0000"/>
                </a:solidFill>
              </a:rPr>
              <a:t>gian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hình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thành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và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địa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phận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của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nước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Văn</a:t>
            </a:r>
            <a:r>
              <a:rPr lang="en-US" sz="3200" b="1" dirty="0">
                <a:solidFill>
                  <a:srgbClr val="FF0000"/>
                </a:solidFill>
              </a:rPr>
              <a:t> Lang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52400" y="1600200"/>
            <a:ext cx="8763000" cy="2228850"/>
            <a:chOff x="152400" y="1600200"/>
            <a:chExt cx="8763000" cy="2228850"/>
          </a:xfrm>
        </p:grpSpPr>
        <p:sp>
          <p:nvSpPr>
            <p:cNvPr id="5" name="Rectangle 4"/>
            <p:cNvSpPr/>
            <p:nvPr/>
          </p:nvSpPr>
          <p:spPr>
            <a:xfrm>
              <a:off x="152400" y="1600200"/>
              <a:ext cx="87630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</a:rPr>
                <a:t>Nhà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nước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đầu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tiên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của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người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Lạc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Việt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152400" y="2209800"/>
              <a:ext cx="3581400" cy="5238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</a:rPr>
                <a:t>Tên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nước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2733675"/>
              <a:ext cx="3581400" cy="561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</a:rPr>
                <a:t>Thời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điểm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ra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đời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3295650"/>
              <a:ext cx="3581400" cy="53340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eaLnBrk="1" hangingPunct="1">
                <a:defRPr/>
              </a:pPr>
              <a:r>
                <a:rPr lang="en-US" sz="2800" b="1" dirty="0" err="1">
                  <a:solidFill>
                    <a:schemeClr val="tx1"/>
                  </a:solidFill>
                </a:rPr>
                <a:t>Khu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vực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hình</a:t>
              </a:r>
              <a:r>
                <a:rPr lang="en-US" sz="2800" b="1" dirty="0">
                  <a:solidFill>
                    <a:schemeClr val="tx1"/>
                  </a:solidFill>
                </a:rPr>
                <a:t> </a:t>
              </a:r>
              <a:r>
                <a:rPr lang="en-US" sz="2800" b="1" dirty="0" err="1">
                  <a:solidFill>
                    <a:schemeClr val="tx1"/>
                  </a:solidFill>
                </a:rPr>
                <a:t>thành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3733800" y="2209800"/>
            <a:ext cx="5181600" cy="5334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Văn</a:t>
            </a:r>
            <a:r>
              <a:rPr lang="en-US" sz="2800" b="1" dirty="0">
                <a:solidFill>
                  <a:schemeClr val="tx1"/>
                </a:solidFill>
              </a:rPr>
              <a:t> Lang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33800" y="2743200"/>
            <a:ext cx="5181600" cy="5524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Khoảng</a:t>
            </a:r>
            <a:r>
              <a:rPr lang="en-US" sz="2800" b="1" dirty="0">
                <a:solidFill>
                  <a:schemeClr val="tx1"/>
                </a:solidFill>
              </a:rPr>
              <a:t> 700 </a:t>
            </a:r>
            <a:r>
              <a:rPr lang="en-US" sz="2800" b="1" dirty="0" err="1">
                <a:solidFill>
                  <a:schemeClr val="tx1"/>
                </a:solidFill>
              </a:rPr>
              <a:t>năm</a:t>
            </a:r>
            <a:r>
              <a:rPr lang="en-US" sz="2800" b="1" dirty="0">
                <a:solidFill>
                  <a:schemeClr val="tx1"/>
                </a:solidFill>
              </a:rPr>
              <a:t> TCN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33800" y="3286125"/>
            <a:ext cx="5181600" cy="55245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1900" b="1" dirty="0" err="1">
                <a:solidFill>
                  <a:schemeClr val="tx1"/>
                </a:solidFill>
              </a:rPr>
              <a:t>Khu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vực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sông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Hồng</a:t>
            </a:r>
            <a:r>
              <a:rPr lang="en-US" sz="1900" b="1" dirty="0">
                <a:solidFill>
                  <a:schemeClr val="tx1"/>
                </a:solidFill>
              </a:rPr>
              <a:t>, </a:t>
            </a:r>
            <a:r>
              <a:rPr lang="en-US" sz="1900" b="1" dirty="0" err="1">
                <a:solidFill>
                  <a:schemeClr val="tx1"/>
                </a:solidFill>
              </a:rPr>
              <a:t>sông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Cả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và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sông</a:t>
            </a:r>
            <a:r>
              <a:rPr lang="en-US" sz="1900" b="1" dirty="0">
                <a:solidFill>
                  <a:schemeClr val="tx1"/>
                </a:solidFill>
              </a:rPr>
              <a:t> </a:t>
            </a:r>
            <a:r>
              <a:rPr lang="en-US" sz="1900" b="1" dirty="0" err="1">
                <a:solidFill>
                  <a:schemeClr val="tx1"/>
                </a:solidFill>
              </a:rPr>
              <a:t>Mã</a:t>
            </a:r>
            <a:endParaRPr lang="en-US" sz="1900" b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52725" y="50387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rgbClr val="FF0000"/>
                </a:solidFill>
              </a:rPr>
              <a:t>CN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771525" y="5362575"/>
            <a:ext cx="7010400" cy="249238"/>
            <a:chOff x="771525" y="5362575"/>
            <a:chExt cx="7010400" cy="248444"/>
          </a:xfrm>
        </p:grpSpPr>
        <p:cxnSp>
          <p:nvCxnSpPr>
            <p:cNvPr id="16" name="Straight Arrow Connector 15"/>
            <p:cNvCxnSpPr/>
            <p:nvPr/>
          </p:nvCxnSpPr>
          <p:spPr>
            <a:xfrm>
              <a:off x="771525" y="5486006"/>
              <a:ext cx="7010400" cy="1583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6896465" y="5495495"/>
              <a:ext cx="227872" cy="317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239658" y="5475717"/>
              <a:ext cx="227872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2020458" y="5485212"/>
              <a:ext cx="227872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2790825" y="55340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543050" y="5534025"/>
            <a:ext cx="1143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700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04925" y="5057775"/>
            <a:ext cx="1752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err="1">
                <a:solidFill>
                  <a:srgbClr val="00B050"/>
                </a:solidFill>
              </a:rPr>
              <a:t>nước</a:t>
            </a:r>
            <a:r>
              <a:rPr lang="en-US" sz="1400" b="1" dirty="0">
                <a:solidFill>
                  <a:srgbClr val="00B050"/>
                </a:solidFill>
              </a:rPr>
              <a:t> </a:t>
            </a:r>
            <a:r>
              <a:rPr lang="en-US" sz="1400" b="1" dirty="0" err="1">
                <a:solidFill>
                  <a:srgbClr val="00B050"/>
                </a:solidFill>
              </a:rPr>
              <a:t>Văn</a:t>
            </a:r>
            <a:r>
              <a:rPr lang="en-US" sz="1400" b="1" dirty="0">
                <a:solidFill>
                  <a:srgbClr val="00B050"/>
                </a:solidFill>
              </a:rPr>
              <a:t> Lang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85800" y="4343400"/>
            <a:ext cx="72390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800" b="1" dirty="0" err="1">
                <a:solidFill>
                  <a:schemeClr val="tx1"/>
                </a:solidFill>
              </a:rPr>
              <a:t>Xác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định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thời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gian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ra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đời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của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nước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Văn</a:t>
            </a:r>
            <a:r>
              <a:rPr lang="en-US" sz="1800" b="1" dirty="0">
                <a:solidFill>
                  <a:schemeClr val="tx1"/>
                </a:solidFill>
              </a:rPr>
              <a:t> Lang </a:t>
            </a:r>
            <a:r>
              <a:rPr lang="en-US" sz="1800" b="1" dirty="0" err="1">
                <a:solidFill>
                  <a:schemeClr val="tx1"/>
                </a:solidFill>
              </a:rPr>
              <a:t>trên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trục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thời</a:t>
            </a:r>
            <a:r>
              <a:rPr lang="en-US" sz="1800" b="1" dirty="0">
                <a:solidFill>
                  <a:schemeClr val="tx1"/>
                </a:solidFill>
              </a:rPr>
              <a:t> </a:t>
            </a:r>
            <a:r>
              <a:rPr lang="en-US" sz="1800" b="1" dirty="0" err="1">
                <a:solidFill>
                  <a:schemeClr val="tx1"/>
                </a:solidFill>
              </a:rPr>
              <a:t>gian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2" grpId="0" animBg="1"/>
      <p:bldP spid="13" grpId="0" animBg="1"/>
      <p:bldP spid="14" grpId="0" animBg="1"/>
      <p:bldP spid="21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228600"/>
            <a:ext cx="7772400" cy="533400"/>
          </a:xfrm>
          <a:prstGeom prst="rect">
            <a:avLst/>
          </a:prstGeom>
          <a:solidFill>
            <a:srgbClr val="CCFF66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FF"/>
                </a:solidFill>
              </a:rPr>
              <a:t>2. </a:t>
            </a:r>
            <a:r>
              <a:rPr lang="en-US" sz="3200" b="1" dirty="0" err="1">
                <a:solidFill>
                  <a:srgbClr val="0000FF"/>
                </a:solidFill>
              </a:rPr>
              <a:t>Các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tầng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lớp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trong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xã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hội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Văn</a:t>
            </a:r>
            <a:r>
              <a:rPr lang="en-US" sz="3200" b="1" dirty="0">
                <a:solidFill>
                  <a:srgbClr val="0000FF"/>
                </a:solidFill>
              </a:rPr>
              <a:t> Lang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524000"/>
            <a:ext cx="8763000" cy="3276600"/>
          </a:xfrm>
          <a:prstGeom prst="rect">
            <a:avLst/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/>
                </a:solidFill>
              </a:rPr>
              <a:t>Đứng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đầu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có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vua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gọi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Hùng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Vương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Giúp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vua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Hùng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cai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quản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đất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nước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có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hầu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lạc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tướng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Vua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hầu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lạc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tướng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thuộc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tầng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lớp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giàu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có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trong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xã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hội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3200" b="1" dirty="0" err="1">
                <a:solidFill>
                  <a:schemeClr val="tx1"/>
                </a:solidFill>
              </a:rPr>
              <a:t>Dân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thường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thì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được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gọi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dân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tầng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lớp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thấp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kém</a:t>
            </a:r>
            <a:r>
              <a:rPr lang="en-US" sz="3200" b="1" dirty="0">
                <a:solidFill>
                  <a:schemeClr val="tx1"/>
                </a:solidFill>
              </a:rPr>
              <a:t>, </a:t>
            </a:r>
            <a:r>
              <a:rPr lang="en-US" sz="3200" b="1" dirty="0" err="1">
                <a:solidFill>
                  <a:schemeClr val="tx1"/>
                </a:solidFill>
              </a:rPr>
              <a:t>nghèo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hèn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nhất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là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nô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tì</a:t>
            </a:r>
            <a:r>
              <a:rPr lang="en-US" sz="3200" b="1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81000"/>
            <a:ext cx="8763000" cy="10668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3200" b="1" dirty="0" err="1">
                <a:solidFill>
                  <a:schemeClr val="tx1"/>
                </a:solidFill>
              </a:rPr>
              <a:t>Xã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hội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Văn</a:t>
            </a:r>
            <a:r>
              <a:rPr lang="en-US" sz="3200" b="1" dirty="0">
                <a:solidFill>
                  <a:schemeClr val="tx1"/>
                </a:solidFill>
              </a:rPr>
              <a:t> Lang </a:t>
            </a:r>
            <a:r>
              <a:rPr lang="en-US" sz="3200" b="1" dirty="0" err="1">
                <a:solidFill>
                  <a:schemeClr val="tx1"/>
                </a:solidFill>
              </a:rPr>
              <a:t>có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những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tầng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lớp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nào</a:t>
            </a:r>
            <a:r>
              <a:rPr lang="en-US" sz="3200" b="1" dirty="0">
                <a:solidFill>
                  <a:schemeClr val="tx1"/>
                </a:solidFill>
              </a:rPr>
              <a:t> ? </a:t>
            </a:r>
            <a:r>
              <a:rPr lang="en-US" sz="3200" b="1" dirty="0" err="1">
                <a:solidFill>
                  <a:schemeClr val="tx1"/>
                </a:solidFill>
              </a:rPr>
              <a:t>Em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hãy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vẽ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sơ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đồ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thể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hiện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các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tầng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lớp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  <a:r>
              <a:rPr lang="en-US" sz="3200" b="1" dirty="0" err="1">
                <a:solidFill>
                  <a:schemeClr val="tx1"/>
                </a:solidFill>
              </a:rPr>
              <a:t>đó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057525" y="1714500"/>
            <a:ext cx="2603500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 err="1">
                <a:solidFill>
                  <a:schemeClr val="tx1"/>
                </a:solidFill>
              </a:rPr>
              <a:t>Vua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Hùng</a:t>
            </a:r>
            <a:r>
              <a:rPr lang="en-US" sz="40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981200" y="3124200"/>
            <a:ext cx="4754563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 err="1">
                <a:solidFill>
                  <a:schemeClr val="tx1"/>
                </a:solidFill>
              </a:rPr>
              <a:t>Lạc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hầu</a:t>
            </a:r>
            <a:r>
              <a:rPr lang="en-US" sz="4000" b="1" dirty="0">
                <a:solidFill>
                  <a:schemeClr val="tx1"/>
                </a:solidFill>
              </a:rPr>
              <a:t>, </a:t>
            </a:r>
            <a:r>
              <a:rPr lang="en-US" sz="4000" b="1" dirty="0" err="1">
                <a:solidFill>
                  <a:schemeClr val="tx1"/>
                </a:solidFill>
              </a:rPr>
              <a:t>lạc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tướng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2895600" y="4514850"/>
            <a:ext cx="2943225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 err="1">
                <a:solidFill>
                  <a:schemeClr val="tx1"/>
                </a:solidFill>
              </a:rPr>
              <a:t>Lạc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dân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62350" y="5943600"/>
            <a:ext cx="1698625" cy="790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000" b="1" dirty="0" err="1">
                <a:solidFill>
                  <a:schemeClr val="tx1"/>
                </a:solidFill>
              </a:rPr>
              <a:t>Nô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tì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4042569" y="2815431"/>
            <a:ext cx="609600" cy="79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4061619" y="4206081"/>
            <a:ext cx="609600" cy="79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4099719" y="5615781"/>
            <a:ext cx="609600" cy="79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8200" y="76200"/>
            <a:ext cx="7772400" cy="533400"/>
          </a:xfrm>
          <a:prstGeom prst="rect">
            <a:avLst/>
          </a:prstGeom>
          <a:solidFill>
            <a:srgbClr val="00FFCC"/>
          </a:solidFill>
          <a:ln>
            <a:noFill/>
          </a:ln>
          <a:scene3d>
            <a:camera prst="perspectiveRelaxedModerately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>
                <a:solidFill>
                  <a:srgbClr val="0000FF"/>
                </a:solidFill>
              </a:rPr>
              <a:t>3.Đời </a:t>
            </a:r>
            <a:r>
              <a:rPr lang="en-US" sz="3200" b="1" dirty="0" err="1">
                <a:solidFill>
                  <a:srgbClr val="0000FF"/>
                </a:solidFill>
              </a:rPr>
              <a:t>sống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vật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chất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và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tinh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thần</a:t>
            </a:r>
            <a:endParaRPr lang="en-US" sz="3200" b="1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762000"/>
            <a:ext cx="8763000" cy="2667000"/>
          </a:xfrm>
          <a:prstGeom prst="rect">
            <a:avLst/>
          </a:prstGeom>
          <a:solidFill>
            <a:srgbClr val="FFFF99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Dựa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hiện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vật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xưa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để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nhà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sử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học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cho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: </a:t>
            </a:r>
            <a:r>
              <a:rPr lang="en-US" sz="2800" b="1" dirty="0" err="1">
                <a:solidFill>
                  <a:schemeClr val="tx1"/>
                </a:solidFill>
              </a:rPr>
              <a:t>Dưới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vua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Hùng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nghề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chính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của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dân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ruộng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Học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lúa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khoai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đỗ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cây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ăn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quả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rau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và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dưa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hấu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Họ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cũng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nấu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xôi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gói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chưng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bánh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giầy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mắm</a:t>
            </a:r>
            <a:r>
              <a:rPr lang="en-US" sz="2800" b="1" dirty="0">
                <a:solidFill>
                  <a:schemeClr val="tx1"/>
                </a:solidFill>
              </a:rPr>
              <a:t>,..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6225" y="3581400"/>
            <a:ext cx="8763000" cy="2743200"/>
          </a:xfrm>
          <a:prstGeom prst="rect">
            <a:avLst/>
          </a:prstGeom>
          <a:solidFill>
            <a:srgbClr val="FFCCFF"/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r>
              <a:rPr lang="en-US" sz="2800" b="1" dirty="0" err="1">
                <a:solidFill>
                  <a:schemeClr val="tx1"/>
                </a:solidFill>
              </a:rPr>
              <a:t>Ngoài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ra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người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Việt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còn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trồng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đay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gai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trồng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dâu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nuôi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tằm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ươm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tơ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dệt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vải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r>
              <a:rPr lang="en-US" sz="2800" b="1" dirty="0" err="1">
                <a:solidFill>
                  <a:schemeClr val="tx1"/>
                </a:solidFill>
              </a:rPr>
              <a:t>Họ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cũng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biết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đúc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đồng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làm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giáo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mác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mũi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tên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lưỡi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rìu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lưỡi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cày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vòng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tay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hoa</a:t>
            </a:r>
            <a:r>
              <a:rPr lang="en-US" sz="2800" b="1" dirty="0">
                <a:solidFill>
                  <a:schemeClr val="tx1"/>
                </a:solidFill>
              </a:rPr>
              <a:t> tai, </a:t>
            </a:r>
            <a:r>
              <a:rPr lang="en-US" sz="2800" b="1" dirty="0" err="1">
                <a:solidFill>
                  <a:schemeClr val="tx1"/>
                </a:solidFill>
              </a:rPr>
              <a:t>trống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chiêng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lục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lạc</a:t>
            </a:r>
            <a:r>
              <a:rPr lang="en-US" sz="2800" b="1" dirty="0">
                <a:solidFill>
                  <a:schemeClr val="tx1"/>
                </a:solidFill>
              </a:rPr>
              <a:t>,..., </a:t>
            </a:r>
            <a:r>
              <a:rPr lang="en-US" sz="2800" b="1" dirty="0" err="1">
                <a:solidFill>
                  <a:schemeClr val="tx1"/>
                </a:solidFill>
              </a:rPr>
              <a:t>nặn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nồi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niêu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rổ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rá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gùi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nong</a:t>
            </a:r>
            <a:r>
              <a:rPr lang="en-US" sz="2800" b="1" dirty="0">
                <a:solidFill>
                  <a:schemeClr val="tx1"/>
                </a:solidFill>
              </a:rPr>
              <a:t>; </a:t>
            </a:r>
            <a:r>
              <a:rPr lang="en-US" sz="2800" b="1" dirty="0" err="1">
                <a:solidFill>
                  <a:schemeClr val="tx1"/>
                </a:solidFill>
              </a:rPr>
              <a:t>đan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thuyền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nan</a:t>
            </a:r>
            <a:r>
              <a:rPr lang="en-US" sz="2800" b="1" dirty="0">
                <a:solidFill>
                  <a:schemeClr val="tx1"/>
                </a:solidFill>
              </a:rPr>
              <a:t>, </a:t>
            </a:r>
            <a:r>
              <a:rPr lang="en-US" sz="2800" b="1" dirty="0" err="1">
                <a:solidFill>
                  <a:schemeClr val="tx1"/>
                </a:solidFill>
              </a:rPr>
              <a:t>đóng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thuyền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err="1">
                <a:solidFill>
                  <a:schemeClr val="tx1"/>
                </a:solidFill>
              </a:rPr>
              <a:t>gỗ</a:t>
            </a:r>
            <a:r>
              <a:rPr lang="en-US" sz="2800" b="1" dirty="0">
                <a:solidFill>
                  <a:schemeClr val="tx1"/>
                </a:solidFill>
              </a:rPr>
              <a:t>,...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2589</TotalTime>
  <Words>1028</Words>
  <Application>Microsoft Office PowerPoint</Application>
  <PresentationFormat>On-screen Show (4:3)</PresentationFormat>
  <Paragraphs>83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Times New Roman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Đời sống vật chất và tinh thần của người Lạc Việt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316</cp:revision>
  <dcterms:created xsi:type="dcterms:W3CDTF">2008-10-26T20:54:47Z</dcterms:created>
  <dcterms:modified xsi:type="dcterms:W3CDTF">2016-06-30T01:16:15Z</dcterms:modified>
</cp:coreProperties>
</file>