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67" r:id="rId2"/>
    <p:sldId id="257" r:id="rId3"/>
    <p:sldId id="260" r:id="rId4"/>
    <p:sldId id="259" r:id="rId5"/>
    <p:sldId id="261" r:id="rId6"/>
    <p:sldId id="262" r:id="rId7"/>
    <p:sldId id="264" r:id="rId8"/>
    <p:sldId id="263" r:id="rId9"/>
    <p:sldId id="26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5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38934"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893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A92B7E6E-5D5B-4DDF-9D80-1552E991A089}"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FD9CC97-E130-4ECA-8110-BCEAEE0663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6F7D5583-9AAD-4446-A014-5CEC9028D5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6B0BADD-CC7C-44D3-BE47-F49C72C0B2F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E70CF795-CDED-45B3-962F-6E981208B5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D8C3E850-2729-4875-A080-008625838B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5568FCE1-E1C0-4731-89B1-AEEA82B57B6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CEE0A9F0-3851-4F8E-A7F3-E61B66841B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1ADCBDF6-37DB-4473-8044-632C4F43D4F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EB6201BB-5186-45B6-8DB2-93B65547B6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56730A9C-0F9F-409F-8397-99EC4A499DB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3789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102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3789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048"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3790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1040"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3791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1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3791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endParaRPr lang="en-US"/>
          </a:p>
        </p:txBody>
      </p:sp>
      <p:sp>
        <p:nvSpPr>
          <p:cNvPr id="3791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a:defRPr/>
            </a:pPr>
            <a:fld id="{53B2672E-6992-4021-82C7-49E1D12ECCC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28600" y="0"/>
            <a:ext cx="8686800" cy="1050925"/>
          </a:xfrm>
        </p:spPr>
        <p:txBody>
          <a:bodyPr/>
          <a:lstStyle/>
          <a:p>
            <a:pPr eaLnBrk="1" hangingPunct="1">
              <a:defRPr/>
            </a:pPr>
            <a:r>
              <a:rPr lang="en-US" sz="3600" smtClean="0"/>
              <a:t/>
            </a:r>
            <a:br>
              <a:rPr lang="en-US" sz="3600" smtClean="0"/>
            </a:br>
            <a:r>
              <a:rPr lang="en-US" sz="4400" u="sng" smtClean="0"/>
              <a:t>Tự nhiên - xã hội</a:t>
            </a:r>
            <a:r>
              <a:rPr lang="en-US" sz="4400" smtClean="0"/>
              <a:t> :</a:t>
            </a:r>
          </a:p>
        </p:txBody>
      </p:sp>
      <p:sp>
        <p:nvSpPr>
          <p:cNvPr id="23555" name="Rectangle 3"/>
          <p:cNvSpPr>
            <a:spLocks noGrp="1" noChangeArrowheads="1"/>
          </p:cNvSpPr>
          <p:nvPr>
            <p:ph type="subTitle" idx="1"/>
          </p:nvPr>
        </p:nvSpPr>
        <p:spPr>
          <a:xfrm>
            <a:off x="457200" y="1295400"/>
            <a:ext cx="8229600" cy="914400"/>
          </a:xfrm>
        </p:spPr>
        <p:txBody>
          <a:bodyPr/>
          <a:lstStyle/>
          <a:p>
            <a:pPr eaLnBrk="1" hangingPunct="1">
              <a:lnSpc>
                <a:spcPct val="80000"/>
              </a:lnSpc>
              <a:defRPr/>
            </a:pPr>
            <a:endParaRPr lang="en-US" sz="2800" b="1" smtClean="0"/>
          </a:p>
          <a:p>
            <a:pPr eaLnBrk="1" hangingPunct="1">
              <a:lnSpc>
                <a:spcPct val="80000"/>
              </a:lnSpc>
              <a:defRPr/>
            </a:pPr>
            <a:endParaRPr lang="en-US" sz="2800" b="1" smtClean="0"/>
          </a:p>
        </p:txBody>
      </p:sp>
      <p:pic>
        <p:nvPicPr>
          <p:cNvPr id="23556" name="Picture 4"/>
          <p:cNvPicPr>
            <a:picLocks noChangeAspect="1" noChangeArrowheads="1"/>
          </p:cNvPicPr>
          <p:nvPr/>
        </p:nvPicPr>
        <p:blipFill>
          <a:blip r:embed="rId2"/>
          <a:srcRect/>
          <a:stretch>
            <a:fillRect/>
          </a:stretch>
        </p:blipFill>
        <p:spPr bwMode="auto">
          <a:xfrm>
            <a:off x="2209800" y="2438400"/>
            <a:ext cx="2486025" cy="3429000"/>
          </a:xfrm>
          <a:prstGeom prst="rect">
            <a:avLst/>
          </a:prstGeom>
          <a:noFill/>
          <a:ln w="9525">
            <a:noFill/>
            <a:miter lim="800000"/>
            <a:headEnd/>
            <a:tailEnd/>
          </a:ln>
        </p:spPr>
      </p:pic>
      <p:graphicFrame>
        <p:nvGraphicFramePr>
          <p:cNvPr id="23557" name="Group 5"/>
          <p:cNvGraphicFramePr>
            <a:graphicFrameLocks noGrp="1"/>
          </p:cNvGraphicFramePr>
          <p:nvPr/>
        </p:nvGraphicFramePr>
        <p:xfrm>
          <a:off x="533400" y="2667000"/>
          <a:ext cx="1295400" cy="533400"/>
        </p:xfrm>
        <a:graphic>
          <a:graphicData uri="http://schemas.openxmlformats.org/drawingml/2006/table">
            <a:tbl>
              <a:tblPr/>
              <a:tblGrid>
                <a:gridCol w="1295400"/>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99"/>
                          </a:solidFill>
                          <a:effectLst/>
                          <a:latin typeface="Arial" charset="0"/>
                        </a:rPr>
                        <a:t>não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63" name="Line 11"/>
          <p:cNvSpPr>
            <a:spLocks noChangeShapeType="1"/>
          </p:cNvSpPr>
          <p:nvPr/>
        </p:nvSpPr>
        <p:spPr bwMode="auto">
          <a:xfrm flipV="1">
            <a:off x="1752600" y="2819400"/>
            <a:ext cx="1600200" cy="152400"/>
          </a:xfrm>
          <a:prstGeom prst="line">
            <a:avLst/>
          </a:prstGeom>
          <a:noFill/>
          <a:ln w="38100">
            <a:solidFill>
              <a:srgbClr val="FF0000"/>
            </a:solidFill>
            <a:round/>
            <a:headEnd/>
            <a:tailEnd/>
          </a:ln>
        </p:spPr>
        <p:txBody>
          <a:bodyPr/>
          <a:lstStyle/>
          <a:p>
            <a:endParaRPr lang="en-US"/>
          </a:p>
        </p:txBody>
      </p:sp>
      <p:graphicFrame>
        <p:nvGraphicFramePr>
          <p:cNvPr id="23564" name="Group 12"/>
          <p:cNvGraphicFramePr>
            <a:graphicFrameLocks noGrp="1"/>
          </p:cNvGraphicFramePr>
          <p:nvPr/>
        </p:nvGraphicFramePr>
        <p:xfrm>
          <a:off x="533400" y="3505200"/>
          <a:ext cx="1447800" cy="914400"/>
        </p:xfrm>
        <a:graphic>
          <a:graphicData uri="http://schemas.openxmlformats.org/drawingml/2006/table">
            <a:tbl>
              <a:tblPr/>
              <a:tblGrid>
                <a:gridCol w="1447800"/>
              </a:tblGrid>
              <a:tr h="914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99"/>
                          </a:solidFill>
                          <a:effectLst/>
                          <a:latin typeface="Arial" charset="0"/>
                        </a:rPr>
                        <a:t>Các dây thần kinh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70" name="Line 18"/>
          <p:cNvSpPr>
            <a:spLocks noChangeShapeType="1"/>
          </p:cNvSpPr>
          <p:nvPr/>
        </p:nvSpPr>
        <p:spPr bwMode="auto">
          <a:xfrm flipV="1">
            <a:off x="1676400" y="3429000"/>
            <a:ext cx="838200" cy="381000"/>
          </a:xfrm>
          <a:prstGeom prst="line">
            <a:avLst/>
          </a:prstGeom>
          <a:noFill/>
          <a:ln w="38100">
            <a:solidFill>
              <a:srgbClr val="FF0000"/>
            </a:solidFill>
            <a:round/>
            <a:headEnd/>
            <a:tailEnd/>
          </a:ln>
        </p:spPr>
        <p:txBody>
          <a:bodyPr/>
          <a:lstStyle/>
          <a:p>
            <a:endParaRPr lang="en-US"/>
          </a:p>
        </p:txBody>
      </p:sp>
      <p:graphicFrame>
        <p:nvGraphicFramePr>
          <p:cNvPr id="23571" name="Group 19"/>
          <p:cNvGraphicFramePr>
            <a:graphicFrameLocks noGrp="1"/>
          </p:cNvGraphicFramePr>
          <p:nvPr/>
        </p:nvGraphicFramePr>
        <p:xfrm>
          <a:off x="533400" y="5334000"/>
          <a:ext cx="1524000" cy="457200"/>
        </p:xfrm>
        <a:graphic>
          <a:graphicData uri="http://schemas.openxmlformats.org/drawingml/2006/table">
            <a:tbl>
              <a:tblPr/>
              <a:tblGrid>
                <a:gridCol w="152400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99"/>
                          </a:solidFill>
                          <a:effectLst/>
                          <a:latin typeface="Arial" charset="0"/>
                        </a:rPr>
                        <a:t>Tuỷ sống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577" name="Group 25"/>
          <p:cNvGraphicFramePr>
            <a:graphicFrameLocks noGrp="1"/>
          </p:cNvGraphicFramePr>
          <p:nvPr/>
        </p:nvGraphicFramePr>
        <p:xfrm>
          <a:off x="7391400" y="5486400"/>
          <a:ext cx="1447800" cy="396875"/>
        </p:xfrm>
        <a:graphic>
          <a:graphicData uri="http://schemas.openxmlformats.org/drawingml/2006/table">
            <a:tbl>
              <a:tblPr/>
              <a:tblGrid>
                <a:gridCol w="1447800"/>
              </a:tblGrid>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99"/>
                          </a:solidFill>
                          <a:effectLst/>
                          <a:latin typeface="Arial" charset="0"/>
                        </a:rPr>
                        <a:t>Đốt sống</a:t>
                      </a:r>
                    </a:p>
                  </a:txBody>
                  <a:tcPr marT="45793" marB="45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3583" name="Picture 31" descr="DSC00572"/>
          <p:cNvPicPr>
            <a:picLocks noChangeAspect="1" noChangeArrowheads="1"/>
          </p:cNvPicPr>
          <p:nvPr/>
        </p:nvPicPr>
        <p:blipFill>
          <a:blip r:embed="rId3"/>
          <a:srcRect/>
          <a:stretch>
            <a:fillRect/>
          </a:stretch>
        </p:blipFill>
        <p:spPr bwMode="auto">
          <a:xfrm>
            <a:off x="5105400" y="2438400"/>
            <a:ext cx="1906588" cy="3479800"/>
          </a:xfrm>
          <a:prstGeom prst="rect">
            <a:avLst/>
          </a:prstGeom>
          <a:noFill/>
          <a:ln w="9525">
            <a:noFill/>
            <a:miter lim="800000"/>
            <a:headEnd/>
            <a:tailEnd/>
          </a:ln>
        </p:spPr>
      </p:pic>
      <p:graphicFrame>
        <p:nvGraphicFramePr>
          <p:cNvPr id="23584" name="Group 32"/>
          <p:cNvGraphicFramePr>
            <a:graphicFrameLocks noGrp="1"/>
          </p:cNvGraphicFramePr>
          <p:nvPr/>
        </p:nvGraphicFramePr>
        <p:xfrm>
          <a:off x="7391400" y="2743200"/>
          <a:ext cx="1752600" cy="396875"/>
        </p:xfrm>
        <a:graphic>
          <a:graphicData uri="http://schemas.openxmlformats.org/drawingml/2006/table">
            <a:tbl>
              <a:tblPr/>
              <a:tblGrid>
                <a:gridCol w="1752600"/>
              </a:tblGrid>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99"/>
                          </a:solidFill>
                          <a:effectLst/>
                          <a:latin typeface="Arial" charset="0"/>
                        </a:rPr>
                        <a:t>Tuỷ sống</a:t>
                      </a:r>
                    </a:p>
                  </a:txBody>
                  <a:tcPr marT="45793" marB="4579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590" name="Group 38"/>
          <p:cNvGraphicFramePr>
            <a:graphicFrameLocks noGrp="1"/>
          </p:cNvGraphicFramePr>
          <p:nvPr/>
        </p:nvGraphicFramePr>
        <p:xfrm>
          <a:off x="7239000" y="3810000"/>
          <a:ext cx="1905000" cy="533400"/>
        </p:xfrm>
        <a:graphic>
          <a:graphicData uri="http://schemas.openxmlformats.org/drawingml/2006/table">
            <a:tbl>
              <a:tblPr/>
              <a:tblGrid>
                <a:gridCol w="1905000"/>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99"/>
                          </a:solidFill>
                          <a:effectLst/>
                          <a:latin typeface="Arial" charset="0"/>
                        </a:rPr>
                        <a:t>Dây thần kinh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96" name="Line 44"/>
          <p:cNvSpPr>
            <a:spLocks noChangeShapeType="1"/>
          </p:cNvSpPr>
          <p:nvPr/>
        </p:nvSpPr>
        <p:spPr bwMode="auto">
          <a:xfrm flipV="1">
            <a:off x="6629400" y="3048000"/>
            <a:ext cx="838200" cy="0"/>
          </a:xfrm>
          <a:prstGeom prst="line">
            <a:avLst/>
          </a:prstGeom>
          <a:noFill/>
          <a:ln w="38100">
            <a:solidFill>
              <a:srgbClr val="FF0000"/>
            </a:solidFill>
            <a:round/>
            <a:headEnd/>
            <a:tailEnd/>
          </a:ln>
        </p:spPr>
        <p:txBody>
          <a:bodyPr/>
          <a:lstStyle/>
          <a:p>
            <a:endParaRPr lang="en-US"/>
          </a:p>
        </p:txBody>
      </p:sp>
      <p:sp>
        <p:nvSpPr>
          <p:cNvPr id="23597" name="Line 45"/>
          <p:cNvSpPr>
            <a:spLocks noChangeShapeType="1"/>
          </p:cNvSpPr>
          <p:nvPr/>
        </p:nvSpPr>
        <p:spPr bwMode="auto">
          <a:xfrm>
            <a:off x="6096000" y="5181600"/>
            <a:ext cx="1295400" cy="304800"/>
          </a:xfrm>
          <a:prstGeom prst="line">
            <a:avLst/>
          </a:prstGeom>
          <a:noFill/>
          <a:ln w="38100">
            <a:solidFill>
              <a:srgbClr val="FF0000"/>
            </a:solidFill>
            <a:round/>
            <a:headEnd/>
            <a:tailEnd/>
          </a:ln>
        </p:spPr>
        <p:txBody>
          <a:bodyPr/>
          <a:lstStyle/>
          <a:p>
            <a:endParaRPr lang="en-US"/>
          </a:p>
        </p:txBody>
      </p:sp>
      <p:sp>
        <p:nvSpPr>
          <p:cNvPr id="23598" name="Line 46"/>
          <p:cNvSpPr>
            <a:spLocks noChangeShapeType="1"/>
          </p:cNvSpPr>
          <p:nvPr/>
        </p:nvSpPr>
        <p:spPr bwMode="auto">
          <a:xfrm flipV="1">
            <a:off x="6096000" y="4114800"/>
            <a:ext cx="1143000" cy="76200"/>
          </a:xfrm>
          <a:prstGeom prst="line">
            <a:avLst/>
          </a:prstGeom>
          <a:noFill/>
          <a:ln w="38100">
            <a:solidFill>
              <a:srgbClr val="FF0000"/>
            </a:solidFill>
            <a:round/>
            <a:headEnd/>
            <a:tailEnd/>
          </a:ln>
        </p:spPr>
        <p:txBody>
          <a:bodyPr/>
          <a:lstStyle/>
          <a:p>
            <a:endParaRPr lang="en-US"/>
          </a:p>
        </p:txBody>
      </p:sp>
      <p:sp>
        <p:nvSpPr>
          <p:cNvPr id="23599" name="Line 47"/>
          <p:cNvSpPr>
            <a:spLocks noChangeShapeType="1"/>
          </p:cNvSpPr>
          <p:nvPr/>
        </p:nvSpPr>
        <p:spPr bwMode="auto">
          <a:xfrm flipV="1">
            <a:off x="1828800" y="5105400"/>
            <a:ext cx="1524000" cy="457200"/>
          </a:xfrm>
          <a:prstGeom prst="line">
            <a:avLst/>
          </a:prstGeom>
          <a:noFill/>
          <a:ln w="38100">
            <a:solidFill>
              <a:srgbClr val="FF0000"/>
            </a:solidFill>
            <a:round/>
            <a:headEnd/>
            <a:tailEnd/>
          </a:ln>
        </p:spPr>
        <p:txBody>
          <a:bodyPr/>
          <a:lstStyle/>
          <a:p>
            <a:endParaRPr lang="en-US"/>
          </a:p>
        </p:txBody>
      </p:sp>
      <p:sp>
        <p:nvSpPr>
          <p:cNvPr id="23600" name="Text Box 48"/>
          <p:cNvSpPr txBox="1">
            <a:spLocks noChangeArrowheads="1"/>
          </p:cNvSpPr>
          <p:nvPr/>
        </p:nvSpPr>
        <p:spPr bwMode="auto">
          <a:xfrm>
            <a:off x="914400" y="1143000"/>
            <a:ext cx="3429000" cy="519113"/>
          </a:xfrm>
          <a:prstGeom prst="rect">
            <a:avLst/>
          </a:prstGeom>
          <a:noFill/>
          <a:ln w="9525">
            <a:noFill/>
            <a:miter lim="800000"/>
            <a:headEnd/>
            <a:tailEnd/>
          </a:ln>
        </p:spPr>
        <p:txBody>
          <a:bodyPr>
            <a:spAutoFit/>
          </a:bodyPr>
          <a:lstStyle/>
          <a:p>
            <a:pPr>
              <a:spcBef>
                <a:spcPct val="50000"/>
              </a:spcBef>
            </a:pPr>
            <a:r>
              <a:rPr lang="en-US" sz="2800" b="1"/>
              <a:t>Kiểm tra bài cũ:</a:t>
            </a:r>
          </a:p>
        </p:txBody>
      </p:sp>
      <p:sp>
        <p:nvSpPr>
          <p:cNvPr id="23601" name="Text Box 49"/>
          <p:cNvSpPr txBox="1">
            <a:spLocks noChangeArrowheads="1"/>
          </p:cNvSpPr>
          <p:nvPr/>
        </p:nvSpPr>
        <p:spPr bwMode="auto">
          <a:xfrm>
            <a:off x="1066800" y="1600200"/>
            <a:ext cx="7086600" cy="366713"/>
          </a:xfrm>
          <a:prstGeom prst="rect">
            <a:avLst/>
          </a:prstGeom>
          <a:noFill/>
          <a:ln w="9525">
            <a:noFill/>
            <a:miter lim="800000"/>
            <a:headEnd/>
            <a:tailEnd/>
          </a:ln>
        </p:spPr>
        <p:txBody>
          <a:bodyPr>
            <a:spAutoFit/>
          </a:bodyPr>
          <a:lstStyle/>
          <a:p>
            <a:pPr>
              <a:spcBef>
                <a:spcPct val="50000"/>
              </a:spcBef>
            </a:pPr>
            <a:r>
              <a:rPr lang="en-US" b="1">
                <a:solidFill>
                  <a:srgbClr val="FFFF99"/>
                </a:solidFill>
              </a:rPr>
              <a:t>Chỉ trên sơ đồ và nói tên các bộ phận của cơ quan thần kinh</a:t>
            </a:r>
            <a:r>
              <a:rPr lang="en-US"/>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600"/>
                                        </p:tgtEl>
                                        <p:attrNameLst>
                                          <p:attrName>style.visibility</p:attrName>
                                        </p:attrNameLst>
                                      </p:cBhvr>
                                      <p:to>
                                        <p:strVal val="visible"/>
                                      </p:to>
                                    </p:set>
                                    <p:animEffect transition="in" filter="blinds(horizontal)">
                                      <p:cBhvr>
                                        <p:cTn id="7" dur="500"/>
                                        <p:tgtEl>
                                          <p:spTgt spid="236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601"/>
                                        </p:tgtEl>
                                        <p:attrNameLst>
                                          <p:attrName>style.visibility</p:attrName>
                                        </p:attrNameLst>
                                      </p:cBhvr>
                                      <p:to>
                                        <p:strVal val="visible"/>
                                      </p:to>
                                    </p:set>
                                    <p:anim calcmode="lin" valueType="num">
                                      <p:cBhvr additive="base">
                                        <p:cTn id="12" dur="500" fill="hold"/>
                                        <p:tgtEl>
                                          <p:spTgt spid="23601"/>
                                        </p:tgtEl>
                                        <p:attrNameLst>
                                          <p:attrName>ppt_x</p:attrName>
                                        </p:attrNameLst>
                                      </p:cBhvr>
                                      <p:tavLst>
                                        <p:tav tm="0">
                                          <p:val>
                                            <p:strVal val="#ppt_x"/>
                                          </p:val>
                                        </p:tav>
                                        <p:tav tm="100000">
                                          <p:val>
                                            <p:strVal val="#ppt_x"/>
                                          </p:val>
                                        </p:tav>
                                      </p:tavLst>
                                    </p:anim>
                                    <p:anim calcmode="lin" valueType="num">
                                      <p:cBhvr additive="base">
                                        <p:cTn id="13" dur="500" fill="hold"/>
                                        <p:tgtEl>
                                          <p:spTgt spid="2360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nodeType="clickEffect">
                                  <p:stCondLst>
                                    <p:cond delay="0"/>
                                  </p:stCondLst>
                                  <p:childTnLst>
                                    <p:set>
                                      <p:cBhvr>
                                        <p:cTn id="17" dur="1" fill="hold">
                                          <p:stCondLst>
                                            <p:cond delay="0"/>
                                          </p:stCondLst>
                                        </p:cTn>
                                        <p:tgtEl>
                                          <p:spTgt spid="23556"/>
                                        </p:tgtEl>
                                        <p:attrNameLst>
                                          <p:attrName>style.visibility</p:attrName>
                                        </p:attrNameLst>
                                      </p:cBhvr>
                                      <p:to>
                                        <p:strVal val="visible"/>
                                      </p:to>
                                    </p:set>
                                    <p:animEffect transition="in" filter="circle(in)">
                                      <p:cBhvr>
                                        <p:cTn id="18" dur="2000"/>
                                        <p:tgtEl>
                                          <p:spTgt spid="2355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23557"/>
                                        </p:tgtEl>
                                        <p:attrNameLst>
                                          <p:attrName>style.visibility</p:attrName>
                                        </p:attrNameLst>
                                      </p:cBhvr>
                                      <p:to>
                                        <p:strVal val="visible"/>
                                      </p:to>
                                    </p:set>
                                    <p:animEffect transition="in" filter="box(in)">
                                      <p:cBhvr>
                                        <p:cTn id="23" dur="500"/>
                                        <p:tgtEl>
                                          <p:spTgt spid="23557"/>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3563"/>
                                        </p:tgtEl>
                                        <p:attrNameLst>
                                          <p:attrName>style.visibility</p:attrName>
                                        </p:attrNameLst>
                                      </p:cBhvr>
                                      <p:to>
                                        <p:strVal val="visible"/>
                                      </p:to>
                                    </p:set>
                                    <p:animEffect transition="in" filter="box(in)">
                                      <p:cBhvr>
                                        <p:cTn id="26" dur="500"/>
                                        <p:tgtEl>
                                          <p:spTgt spid="2356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nodeType="clickEffect">
                                  <p:stCondLst>
                                    <p:cond delay="0"/>
                                  </p:stCondLst>
                                  <p:childTnLst>
                                    <p:set>
                                      <p:cBhvr>
                                        <p:cTn id="30" dur="1" fill="hold">
                                          <p:stCondLst>
                                            <p:cond delay="0"/>
                                          </p:stCondLst>
                                        </p:cTn>
                                        <p:tgtEl>
                                          <p:spTgt spid="23564"/>
                                        </p:tgtEl>
                                        <p:attrNameLst>
                                          <p:attrName>style.visibility</p:attrName>
                                        </p:attrNameLst>
                                      </p:cBhvr>
                                      <p:to>
                                        <p:strVal val="visible"/>
                                      </p:to>
                                    </p:set>
                                    <p:animEffect transition="in" filter="box(in)">
                                      <p:cBhvr>
                                        <p:cTn id="31" dur="500"/>
                                        <p:tgtEl>
                                          <p:spTgt spid="23564"/>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23570"/>
                                        </p:tgtEl>
                                        <p:attrNameLst>
                                          <p:attrName>style.visibility</p:attrName>
                                        </p:attrNameLst>
                                      </p:cBhvr>
                                      <p:to>
                                        <p:strVal val="visible"/>
                                      </p:to>
                                    </p:set>
                                    <p:animEffect transition="in" filter="box(in)">
                                      <p:cBhvr>
                                        <p:cTn id="34" dur="500"/>
                                        <p:tgtEl>
                                          <p:spTgt spid="2357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nodeType="clickEffect">
                                  <p:stCondLst>
                                    <p:cond delay="0"/>
                                  </p:stCondLst>
                                  <p:childTnLst>
                                    <p:set>
                                      <p:cBhvr>
                                        <p:cTn id="38" dur="1" fill="hold">
                                          <p:stCondLst>
                                            <p:cond delay="0"/>
                                          </p:stCondLst>
                                        </p:cTn>
                                        <p:tgtEl>
                                          <p:spTgt spid="23571"/>
                                        </p:tgtEl>
                                        <p:attrNameLst>
                                          <p:attrName>style.visibility</p:attrName>
                                        </p:attrNameLst>
                                      </p:cBhvr>
                                      <p:to>
                                        <p:strVal val="visible"/>
                                      </p:to>
                                    </p:set>
                                    <p:animEffect transition="in" filter="box(in)">
                                      <p:cBhvr>
                                        <p:cTn id="39" dur="500"/>
                                        <p:tgtEl>
                                          <p:spTgt spid="23571"/>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23599"/>
                                        </p:tgtEl>
                                        <p:attrNameLst>
                                          <p:attrName>style.visibility</p:attrName>
                                        </p:attrNameLst>
                                      </p:cBhvr>
                                      <p:to>
                                        <p:strVal val="visible"/>
                                      </p:to>
                                    </p:set>
                                    <p:animEffect transition="in" filter="box(in)">
                                      <p:cBhvr>
                                        <p:cTn id="42" dur="500"/>
                                        <p:tgtEl>
                                          <p:spTgt spid="2359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23583"/>
                                        </p:tgtEl>
                                        <p:attrNameLst>
                                          <p:attrName>style.visibility</p:attrName>
                                        </p:attrNameLst>
                                      </p:cBhvr>
                                      <p:to>
                                        <p:strVal val="visible"/>
                                      </p:to>
                                    </p:set>
                                    <p:animEffect transition="in" filter="box(in)">
                                      <p:cBhvr>
                                        <p:cTn id="47" dur="500"/>
                                        <p:tgtEl>
                                          <p:spTgt spid="235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23584"/>
                                        </p:tgtEl>
                                        <p:attrNameLst>
                                          <p:attrName>style.visibility</p:attrName>
                                        </p:attrNameLst>
                                      </p:cBhvr>
                                      <p:to>
                                        <p:strVal val="visible"/>
                                      </p:to>
                                    </p:set>
                                    <p:animEffect transition="in" filter="box(in)">
                                      <p:cBhvr>
                                        <p:cTn id="52" dur="500"/>
                                        <p:tgtEl>
                                          <p:spTgt spid="23584"/>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23596"/>
                                        </p:tgtEl>
                                        <p:attrNameLst>
                                          <p:attrName>style.visibility</p:attrName>
                                        </p:attrNameLst>
                                      </p:cBhvr>
                                      <p:to>
                                        <p:strVal val="visible"/>
                                      </p:to>
                                    </p:set>
                                    <p:animEffect transition="in" filter="box(in)">
                                      <p:cBhvr>
                                        <p:cTn id="55" dur="500"/>
                                        <p:tgtEl>
                                          <p:spTgt spid="2359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23598"/>
                                        </p:tgtEl>
                                        <p:attrNameLst>
                                          <p:attrName>style.visibility</p:attrName>
                                        </p:attrNameLst>
                                      </p:cBhvr>
                                      <p:to>
                                        <p:strVal val="visible"/>
                                      </p:to>
                                    </p:set>
                                    <p:animEffect transition="in" filter="box(in)">
                                      <p:cBhvr>
                                        <p:cTn id="60" dur="500"/>
                                        <p:tgtEl>
                                          <p:spTgt spid="23598"/>
                                        </p:tgtEl>
                                      </p:cBhvr>
                                    </p:animEffect>
                                  </p:childTnLst>
                                </p:cTn>
                              </p:par>
                              <p:par>
                                <p:cTn id="61" presetID="4" presetClass="entr" presetSubtype="16" fill="hold" nodeType="withEffect">
                                  <p:stCondLst>
                                    <p:cond delay="0"/>
                                  </p:stCondLst>
                                  <p:childTnLst>
                                    <p:set>
                                      <p:cBhvr>
                                        <p:cTn id="62" dur="1" fill="hold">
                                          <p:stCondLst>
                                            <p:cond delay="0"/>
                                          </p:stCondLst>
                                        </p:cTn>
                                        <p:tgtEl>
                                          <p:spTgt spid="23590"/>
                                        </p:tgtEl>
                                        <p:attrNameLst>
                                          <p:attrName>style.visibility</p:attrName>
                                        </p:attrNameLst>
                                      </p:cBhvr>
                                      <p:to>
                                        <p:strVal val="visible"/>
                                      </p:to>
                                    </p:set>
                                    <p:animEffect transition="in" filter="box(in)">
                                      <p:cBhvr>
                                        <p:cTn id="63" dur="500"/>
                                        <p:tgtEl>
                                          <p:spTgt spid="2359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23597"/>
                                        </p:tgtEl>
                                        <p:attrNameLst>
                                          <p:attrName>style.visibility</p:attrName>
                                        </p:attrNameLst>
                                      </p:cBhvr>
                                      <p:to>
                                        <p:strVal val="visible"/>
                                      </p:to>
                                    </p:set>
                                    <p:animEffect transition="in" filter="box(in)">
                                      <p:cBhvr>
                                        <p:cTn id="68" dur="500"/>
                                        <p:tgtEl>
                                          <p:spTgt spid="23597"/>
                                        </p:tgtEl>
                                      </p:cBhvr>
                                    </p:animEffect>
                                  </p:childTnLst>
                                </p:cTn>
                              </p:par>
                              <p:par>
                                <p:cTn id="69" presetID="4" presetClass="entr" presetSubtype="16" fill="hold" nodeType="withEffect">
                                  <p:stCondLst>
                                    <p:cond delay="0"/>
                                  </p:stCondLst>
                                  <p:childTnLst>
                                    <p:set>
                                      <p:cBhvr>
                                        <p:cTn id="70" dur="1" fill="hold">
                                          <p:stCondLst>
                                            <p:cond delay="0"/>
                                          </p:stCondLst>
                                        </p:cTn>
                                        <p:tgtEl>
                                          <p:spTgt spid="23577"/>
                                        </p:tgtEl>
                                        <p:attrNameLst>
                                          <p:attrName>style.visibility</p:attrName>
                                        </p:attrNameLst>
                                      </p:cBhvr>
                                      <p:to>
                                        <p:strVal val="visible"/>
                                      </p:to>
                                    </p:set>
                                    <p:animEffect transition="in" filter="box(in)">
                                      <p:cBhvr>
                                        <p:cTn id="71" dur="500"/>
                                        <p:tgtEl>
                                          <p:spTgt spid="23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3" grpId="0" animBg="1"/>
      <p:bldP spid="23570" grpId="0" animBg="1"/>
      <p:bldP spid="23596" grpId="0" animBg="1"/>
      <p:bldP spid="23597" grpId="0" animBg="1"/>
      <p:bldP spid="23598" grpId="0" animBg="1"/>
      <p:bldP spid="23599" grpId="0" animBg="1"/>
      <p:bldP spid="23600" grpId="0"/>
      <p:bldP spid="236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a:xfrm>
            <a:off x="381000" y="1295400"/>
            <a:ext cx="8229600" cy="914400"/>
          </a:xfrm>
        </p:spPr>
        <p:txBody>
          <a:bodyPr/>
          <a:lstStyle/>
          <a:p>
            <a:pPr eaLnBrk="1" hangingPunct="1">
              <a:defRPr/>
            </a:pPr>
            <a:r>
              <a:rPr lang="en-US" smtClean="0"/>
              <a:t>Bài 13 : </a:t>
            </a:r>
            <a:r>
              <a:rPr lang="en-US" sz="4800" b="1" smtClean="0"/>
              <a:t>Hoạt </a:t>
            </a:r>
            <a:r>
              <a:rPr lang="vi-VN" sz="4800" b="1" smtClean="0"/>
              <a:t>đ</a:t>
            </a:r>
            <a:r>
              <a:rPr lang="en-US" sz="4800" b="1" smtClean="0"/>
              <a:t>ộng thần kinh</a:t>
            </a:r>
          </a:p>
        </p:txBody>
      </p:sp>
      <p:pic>
        <p:nvPicPr>
          <p:cNvPr id="10245" name="Picture 5" descr="DSC00350"/>
          <p:cNvPicPr>
            <a:picLocks noChangeAspect="1" noChangeArrowheads="1"/>
          </p:cNvPicPr>
          <p:nvPr/>
        </p:nvPicPr>
        <p:blipFill>
          <a:blip r:embed="rId2"/>
          <a:srcRect/>
          <a:stretch>
            <a:fillRect/>
          </a:stretch>
        </p:blipFill>
        <p:spPr bwMode="auto">
          <a:xfrm>
            <a:off x="990600" y="2590800"/>
            <a:ext cx="2819400" cy="3352800"/>
          </a:xfrm>
          <a:prstGeom prst="rect">
            <a:avLst/>
          </a:prstGeom>
          <a:noFill/>
          <a:ln w="9525">
            <a:noFill/>
            <a:miter lim="800000"/>
            <a:headEnd/>
            <a:tailEnd/>
          </a:ln>
        </p:spPr>
      </p:pic>
      <p:pic>
        <p:nvPicPr>
          <p:cNvPr id="10246" name="Picture 6" descr="DSC00520"/>
          <p:cNvPicPr>
            <a:picLocks noChangeAspect="1" noChangeArrowheads="1"/>
          </p:cNvPicPr>
          <p:nvPr/>
        </p:nvPicPr>
        <p:blipFill>
          <a:blip r:embed="rId3"/>
          <a:srcRect/>
          <a:stretch>
            <a:fillRect/>
          </a:stretch>
        </p:blipFill>
        <p:spPr bwMode="auto">
          <a:xfrm>
            <a:off x="5410200" y="2743200"/>
            <a:ext cx="2722563" cy="3200400"/>
          </a:xfrm>
          <a:prstGeom prst="rect">
            <a:avLst/>
          </a:prstGeom>
          <a:noFill/>
          <a:ln w="9525">
            <a:noFill/>
            <a:miter lim="800000"/>
            <a:headEnd/>
            <a:tailEnd/>
          </a:ln>
        </p:spPr>
      </p:pic>
      <p:sp>
        <p:nvSpPr>
          <p:cNvPr id="10247" name="Line 7"/>
          <p:cNvSpPr>
            <a:spLocks noChangeShapeType="1"/>
          </p:cNvSpPr>
          <p:nvPr/>
        </p:nvSpPr>
        <p:spPr bwMode="auto">
          <a:xfrm flipH="1">
            <a:off x="6934200" y="5257800"/>
            <a:ext cx="609600" cy="228600"/>
          </a:xfrm>
          <a:prstGeom prst="line">
            <a:avLst/>
          </a:prstGeom>
          <a:noFill/>
          <a:ln w="57150">
            <a:solidFill>
              <a:srgbClr val="FF0000"/>
            </a:solidFill>
            <a:round/>
            <a:headEnd/>
            <a:tailEnd type="triangle" w="med" len="med"/>
          </a:ln>
        </p:spPr>
        <p:txBody>
          <a:bodyPr/>
          <a:lstStyle/>
          <a:p>
            <a:endParaRPr lang="en-US"/>
          </a:p>
        </p:txBody>
      </p:sp>
      <p:pic>
        <p:nvPicPr>
          <p:cNvPr id="10248" name="Picture 8"/>
          <p:cNvPicPr>
            <a:picLocks noChangeAspect="1" noChangeArrowheads="1"/>
          </p:cNvPicPr>
          <p:nvPr/>
        </p:nvPicPr>
        <p:blipFill>
          <a:blip r:embed="rId4"/>
          <a:srcRect/>
          <a:stretch>
            <a:fillRect/>
          </a:stretch>
        </p:blipFill>
        <p:spPr bwMode="auto">
          <a:xfrm>
            <a:off x="49213" y="1981200"/>
            <a:ext cx="865187" cy="1225550"/>
          </a:xfrm>
          <a:prstGeom prst="rect">
            <a:avLst/>
          </a:prstGeom>
          <a:noFill/>
          <a:ln w="9525">
            <a:noFill/>
            <a:miter lim="800000"/>
            <a:headEnd/>
            <a:tailEnd/>
          </a:ln>
        </p:spPr>
      </p:pic>
      <p:sp>
        <p:nvSpPr>
          <p:cNvPr id="10251" name="Text Box 11"/>
          <p:cNvSpPr txBox="1">
            <a:spLocks noChangeArrowheads="1"/>
          </p:cNvSpPr>
          <p:nvPr/>
        </p:nvSpPr>
        <p:spPr bwMode="auto">
          <a:xfrm>
            <a:off x="1295400" y="2209800"/>
            <a:ext cx="6781800" cy="366713"/>
          </a:xfrm>
          <a:prstGeom prst="rect">
            <a:avLst/>
          </a:prstGeom>
          <a:noFill/>
          <a:ln w="9525">
            <a:noFill/>
            <a:miter lim="800000"/>
            <a:headEnd/>
            <a:tailEnd/>
          </a:ln>
        </p:spPr>
        <p:txBody>
          <a:bodyPr>
            <a:spAutoFit/>
          </a:bodyPr>
          <a:lstStyle/>
          <a:p>
            <a:pPr>
              <a:spcBef>
                <a:spcPct val="50000"/>
              </a:spcBef>
            </a:pPr>
            <a:r>
              <a:rPr lang="en-US"/>
              <a:t>Điều gì sẽ xảy ra khi tay bạn chạm vào vật nóng?</a:t>
            </a:r>
          </a:p>
        </p:txBody>
      </p:sp>
      <p:sp>
        <p:nvSpPr>
          <p:cNvPr id="10252" name="Text Box 12"/>
          <p:cNvSpPr txBox="1">
            <a:spLocks noChangeArrowheads="1"/>
          </p:cNvSpPr>
          <p:nvPr/>
        </p:nvSpPr>
        <p:spPr bwMode="auto">
          <a:xfrm>
            <a:off x="914400" y="6019800"/>
            <a:ext cx="7467600" cy="779463"/>
          </a:xfrm>
          <a:prstGeom prst="rect">
            <a:avLst/>
          </a:prstGeom>
          <a:noFill/>
          <a:ln w="9525">
            <a:noFill/>
            <a:miter lim="800000"/>
            <a:headEnd/>
            <a:tailEnd/>
          </a:ln>
        </p:spPr>
        <p:txBody>
          <a:bodyPr>
            <a:spAutoFit/>
          </a:bodyPr>
          <a:lstStyle/>
          <a:p>
            <a:pPr>
              <a:spcBef>
                <a:spcPct val="50000"/>
              </a:spcBef>
            </a:pPr>
            <a:r>
              <a:rPr lang="en-US"/>
              <a:t>? Em phản ứng thế nào khi: - Em vô tình ngồi vào vật nhọn?</a:t>
            </a:r>
          </a:p>
          <a:p>
            <a:pPr>
              <a:spcBef>
                <a:spcPct val="50000"/>
              </a:spcBef>
            </a:pPr>
            <a:r>
              <a:rPr lang="en-US"/>
              <a:t>                                         - Em nhìn thấy người khác ăn chanh chua?</a:t>
            </a:r>
          </a:p>
        </p:txBody>
      </p:sp>
      <p:sp>
        <p:nvSpPr>
          <p:cNvPr id="10254" name="Rectangle 14"/>
          <p:cNvSpPr>
            <a:spLocks noChangeArrowheads="1"/>
          </p:cNvSpPr>
          <p:nvPr/>
        </p:nvSpPr>
        <p:spPr bwMode="auto">
          <a:xfrm>
            <a:off x="228600" y="228600"/>
            <a:ext cx="8686800" cy="1050925"/>
          </a:xfrm>
          <a:prstGeom prst="rect">
            <a:avLst/>
          </a:prstGeom>
          <a:noFill/>
          <a:ln w="9525">
            <a:noFill/>
            <a:miter lim="800000"/>
            <a:headEnd/>
            <a:tailEnd/>
          </a:ln>
          <a:effectLst/>
        </p:spPr>
        <p:txBody>
          <a:bodyPr anchor="b" anchorCtr="1"/>
          <a:lstStyle/>
          <a:p>
            <a:pPr algn="ctr" eaLnBrk="1" hangingPunct="1">
              <a:defRPr/>
            </a:pPr>
            <a:r>
              <a:rPr lang="en-US" sz="3600">
                <a:solidFill>
                  <a:schemeClr val="tx2"/>
                </a:solidFill>
                <a:effectLst>
                  <a:outerShdw blurRad="38100" dist="38100" dir="2700000" algn="tl">
                    <a:srgbClr val="000000"/>
                  </a:outerShdw>
                </a:effectLst>
                <a:latin typeface="Arial"/>
              </a:rPr>
              <a:t/>
            </a:r>
            <a:br>
              <a:rPr lang="en-US" sz="3600">
                <a:solidFill>
                  <a:schemeClr val="tx2"/>
                </a:solidFill>
                <a:effectLst>
                  <a:outerShdw blurRad="38100" dist="38100" dir="2700000" algn="tl">
                    <a:srgbClr val="000000"/>
                  </a:outerShdw>
                </a:effectLst>
                <a:latin typeface="Arial"/>
              </a:rPr>
            </a:br>
            <a:r>
              <a:rPr lang="en-US" sz="4400" u="sng">
                <a:solidFill>
                  <a:schemeClr val="tx2"/>
                </a:solidFill>
                <a:effectLst>
                  <a:outerShdw blurRad="38100" dist="38100" dir="2700000" algn="tl">
                    <a:srgbClr val="000000"/>
                  </a:outerShdw>
                </a:effectLst>
                <a:latin typeface="Arial"/>
              </a:rPr>
              <a:t>Tự nhiên - xã hội</a:t>
            </a:r>
            <a:r>
              <a:rPr lang="en-US" sz="4400">
                <a:solidFill>
                  <a:schemeClr val="tx2"/>
                </a:solidFill>
                <a:effectLst>
                  <a:outerShdw blurRad="38100" dist="38100" dir="2700000" algn="tl">
                    <a:srgbClr val="000000"/>
                  </a:outerShdw>
                </a:effectLst>
                <a:latin typeface="Arial"/>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heel(4)">
                                      <p:cBhvr>
                                        <p:cTn id="7" dur="20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10248"/>
                                        </p:tgtEl>
                                        <p:attrNameLst>
                                          <p:attrName>style.visibility</p:attrName>
                                        </p:attrNameLst>
                                      </p:cBhvr>
                                      <p:to>
                                        <p:strVal val="visible"/>
                                      </p:to>
                                    </p:set>
                                    <p:animEffect transition="in" filter="wheel(4)">
                                      <p:cBhvr>
                                        <p:cTn id="12" dur="2000"/>
                                        <p:tgtEl>
                                          <p:spTgt spid="102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nodeType="clickEffect">
                                  <p:stCondLst>
                                    <p:cond delay="0"/>
                                  </p:stCondLst>
                                  <p:childTnLst>
                                    <p:set>
                                      <p:cBhvr>
                                        <p:cTn id="16" dur="1" fill="hold">
                                          <p:stCondLst>
                                            <p:cond delay="0"/>
                                          </p:stCondLst>
                                        </p:cTn>
                                        <p:tgtEl>
                                          <p:spTgt spid="10245"/>
                                        </p:tgtEl>
                                        <p:attrNameLst>
                                          <p:attrName>style.visibility</p:attrName>
                                        </p:attrNameLst>
                                      </p:cBhvr>
                                      <p:to>
                                        <p:strVal val="visible"/>
                                      </p:to>
                                    </p:set>
                                    <p:anim calcmode="lin" valueType="num">
                                      <p:cBhvr>
                                        <p:cTn id="17" dur="1000" fill="hold"/>
                                        <p:tgtEl>
                                          <p:spTgt spid="10245"/>
                                        </p:tgtEl>
                                        <p:attrNameLst>
                                          <p:attrName>ppt_x</p:attrName>
                                        </p:attrNameLst>
                                      </p:cBhvr>
                                      <p:tavLst>
                                        <p:tav tm="0">
                                          <p:val>
                                            <p:strVal val="#ppt_x-.2"/>
                                          </p:val>
                                        </p:tav>
                                        <p:tav tm="100000">
                                          <p:val>
                                            <p:strVal val="#ppt_x"/>
                                          </p:val>
                                        </p:tav>
                                      </p:tavLst>
                                    </p:anim>
                                    <p:anim calcmode="lin" valueType="num">
                                      <p:cBhvr>
                                        <p:cTn id="18" dur="1000" fill="hold"/>
                                        <p:tgtEl>
                                          <p:spTgt spid="1024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024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0251"/>
                                        </p:tgtEl>
                                        <p:attrNameLst>
                                          <p:attrName>style.visibility</p:attrName>
                                        </p:attrNameLst>
                                      </p:cBhvr>
                                      <p:to>
                                        <p:strVal val="visible"/>
                                      </p:to>
                                    </p:set>
                                    <p:animEffect transition="in" filter="box(in)">
                                      <p:cBhvr>
                                        <p:cTn id="24" dur="500"/>
                                        <p:tgtEl>
                                          <p:spTgt spid="1025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10246"/>
                                        </p:tgtEl>
                                        <p:attrNameLst>
                                          <p:attrName>style.visibility</p:attrName>
                                        </p:attrNameLst>
                                      </p:cBhvr>
                                      <p:to>
                                        <p:strVal val="visible"/>
                                      </p:to>
                                    </p:set>
                                    <p:anim calcmode="lin" valueType="num">
                                      <p:cBhvr>
                                        <p:cTn id="29" dur="1000" fill="hold"/>
                                        <p:tgtEl>
                                          <p:spTgt spid="10246"/>
                                        </p:tgtEl>
                                        <p:attrNameLst>
                                          <p:attrName>ppt_x</p:attrName>
                                        </p:attrNameLst>
                                      </p:cBhvr>
                                      <p:tavLst>
                                        <p:tav tm="0">
                                          <p:val>
                                            <p:strVal val="#ppt_x-.2"/>
                                          </p:val>
                                        </p:tav>
                                        <p:tav tm="100000">
                                          <p:val>
                                            <p:strVal val="#ppt_x"/>
                                          </p:val>
                                        </p:tav>
                                      </p:tavLst>
                                    </p:anim>
                                    <p:anim calcmode="lin" valueType="num">
                                      <p:cBhvr>
                                        <p:cTn id="30" dur="1000" fill="hold"/>
                                        <p:tgtEl>
                                          <p:spTgt spid="10246"/>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024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0" presetClass="entr" presetSubtype="0" fill="hold" grpId="0" nodeType="clickEffect">
                                  <p:stCondLst>
                                    <p:cond delay="0"/>
                                  </p:stCondLst>
                                  <p:childTnLst>
                                    <p:set>
                                      <p:cBhvr>
                                        <p:cTn id="35" dur="1" fill="hold">
                                          <p:stCondLst>
                                            <p:cond delay="0"/>
                                          </p:stCondLst>
                                        </p:cTn>
                                        <p:tgtEl>
                                          <p:spTgt spid="10247"/>
                                        </p:tgtEl>
                                        <p:attrNameLst>
                                          <p:attrName>style.visibility</p:attrName>
                                        </p:attrNameLst>
                                      </p:cBhvr>
                                      <p:to>
                                        <p:strVal val="visible"/>
                                      </p:to>
                                    </p:set>
                                    <p:animEffect transition="in" filter="fade">
                                      <p:cBhvr>
                                        <p:cTn id="36" dur="800" decel="100000"/>
                                        <p:tgtEl>
                                          <p:spTgt spid="10247"/>
                                        </p:tgtEl>
                                      </p:cBhvr>
                                    </p:animEffect>
                                    <p:anim calcmode="lin" valueType="num">
                                      <p:cBhvr>
                                        <p:cTn id="37" dur="800" decel="100000" fill="hold"/>
                                        <p:tgtEl>
                                          <p:spTgt spid="10247"/>
                                        </p:tgtEl>
                                        <p:attrNameLst>
                                          <p:attrName>style.rotation</p:attrName>
                                        </p:attrNameLst>
                                      </p:cBhvr>
                                      <p:tavLst>
                                        <p:tav tm="0">
                                          <p:val>
                                            <p:fltVal val="-90"/>
                                          </p:val>
                                        </p:tav>
                                        <p:tav tm="100000">
                                          <p:val>
                                            <p:fltVal val="0"/>
                                          </p:val>
                                        </p:tav>
                                      </p:tavLst>
                                    </p:anim>
                                    <p:anim calcmode="lin" valueType="num">
                                      <p:cBhvr>
                                        <p:cTn id="38" dur="800" decel="100000" fill="hold"/>
                                        <p:tgtEl>
                                          <p:spTgt spid="10247"/>
                                        </p:tgtEl>
                                        <p:attrNameLst>
                                          <p:attrName>ppt_x</p:attrName>
                                        </p:attrNameLst>
                                      </p:cBhvr>
                                      <p:tavLst>
                                        <p:tav tm="0">
                                          <p:val>
                                            <p:strVal val="#ppt_x+0.4"/>
                                          </p:val>
                                        </p:tav>
                                        <p:tav tm="100000">
                                          <p:val>
                                            <p:strVal val="#ppt_x-0.05"/>
                                          </p:val>
                                        </p:tav>
                                      </p:tavLst>
                                    </p:anim>
                                    <p:anim calcmode="lin" valueType="num">
                                      <p:cBhvr>
                                        <p:cTn id="39" dur="800" decel="100000" fill="hold"/>
                                        <p:tgtEl>
                                          <p:spTgt spid="10247"/>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10247"/>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10247"/>
                                        </p:tgtEl>
                                        <p:attrNameLst>
                                          <p:attrName>ppt_y</p:attrName>
                                        </p:attrNameLst>
                                      </p:cBhvr>
                                      <p:tavLst>
                                        <p:tav tm="0">
                                          <p:val>
                                            <p:strVal val="#ppt_y+0.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0" presetClass="entr" presetSubtype="0" fill="hold" grpId="1" nodeType="clickEffect">
                                  <p:stCondLst>
                                    <p:cond delay="0"/>
                                  </p:stCondLst>
                                  <p:childTnLst>
                                    <p:set>
                                      <p:cBhvr>
                                        <p:cTn id="45" dur="1" fill="hold">
                                          <p:stCondLst>
                                            <p:cond delay="0"/>
                                          </p:stCondLst>
                                        </p:cTn>
                                        <p:tgtEl>
                                          <p:spTgt spid="10247"/>
                                        </p:tgtEl>
                                        <p:attrNameLst>
                                          <p:attrName>style.visibility</p:attrName>
                                        </p:attrNameLst>
                                      </p:cBhvr>
                                      <p:to>
                                        <p:strVal val="visible"/>
                                      </p:to>
                                    </p:set>
                                    <p:animEffect transition="in" filter="fade">
                                      <p:cBhvr>
                                        <p:cTn id="46" dur="800" decel="100000"/>
                                        <p:tgtEl>
                                          <p:spTgt spid="10247"/>
                                        </p:tgtEl>
                                      </p:cBhvr>
                                    </p:animEffect>
                                    <p:anim calcmode="lin" valueType="num">
                                      <p:cBhvr>
                                        <p:cTn id="47" dur="800" decel="100000" fill="hold"/>
                                        <p:tgtEl>
                                          <p:spTgt spid="10247"/>
                                        </p:tgtEl>
                                        <p:attrNameLst>
                                          <p:attrName>style.rotation</p:attrName>
                                        </p:attrNameLst>
                                      </p:cBhvr>
                                      <p:tavLst>
                                        <p:tav tm="0">
                                          <p:val>
                                            <p:fltVal val="-90"/>
                                          </p:val>
                                        </p:tav>
                                        <p:tav tm="100000">
                                          <p:val>
                                            <p:fltVal val="0"/>
                                          </p:val>
                                        </p:tav>
                                      </p:tavLst>
                                    </p:anim>
                                    <p:anim calcmode="lin" valueType="num">
                                      <p:cBhvr>
                                        <p:cTn id="48" dur="800" decel="100000" fill="hold"/>
                                        <p:tgtEl>
                                          <p:spTgt spid="10247"/>
                                        </p:tgtEl>
                                        <p:attrNameLst>
                                          <p:attrName>ppt_x</p:attrName>
                                        </p:attrNameLst>
                                      </p:cBhvr>
                                      <p:tavLst>
                                        <p:tav tm="0">
                                          <p:val>
                                            <p:strVal val="#ppt_x+0.4"/>
                                          </p:val>
                                        </p:tav>
                                        <p:tav tm="100000">
                                          <p:val>
                                            <p:strVal val="#ppt_x-0.05"/>
                                          </p:val>
                                        </p:tav>
                                      </p:tavLst>
                                    </p:anim>
                                    <p:anim calcmode="lin" valueType="num">
                                      <p:cBhvr>
                                        <p:cTn id="49" dur="800" decel="100000" fill="hold"/>
                                        <p:tgtEl>
                                          <p:spTgt spid="10247"/>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10247"/>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10247"/>
                                        </p:tgtEl>
                                        <p:attrNameLst>
                                          <p:attrName>ppt_y</p:attrName>
                                        </p:attrNameLst>
                                      </p:cBhvr>
                                      <p:tavLst>
                                        <p:tav tm="0">
                                          <p:val>
                                            <p:strVal val="#ppt_y+0.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30" presetClass="entr" presetSubtype="0" fill="hold" grpId="2" nodeType="clickEffect">
                                  <p:stCondLst>
                                    <p:cond delay="0"/>
                                  </p:stCondLst>
                                  <p:childTnLst>
                                    <p:set>
                                      <p:cBhvr>
                                        <p:cTn id="55" dur="1" fill="hold">
                                          <p:stCondLst>
                                            <p:cond delay="0"/>
                                          </p:stCondLst>
                                        </p:cTn>
                                        <p:tgtEl>
                                          <p:spTgt spid="10247"/>
                                        </p:tgtEl>
                                        <p:attrNameLst>
                                          <p:attrName>style.visibility</p:attrName>
                                        </p:attrNameLst>
                                      </p:cBhvr>
                                      <p:to>
                                        <p:strVal val="visible"/>
                                      </p:to>
                                    </p:set>
                                    <p:animEffect transition="in" filter="fade">
                                      <p:cBhvr>
                                        <p:cTn id="56" dur="800" decel="100000"/>
                                        <p:tgtEl>
                                          <p:spTgt spid="10247"/>
                                        </p:tgtEl>
                                      </p:cBhvr>
                                    </p:animEffect>
                                    <p:anim calcmode="lin" valueType="num">
                                      <p:cBhvr>
                                        <p:cTn id="57" dur="800" decel="100000" fill="hold"/>
                                        <p:tgtEl>
                                          <p:spTgt spid="10247"/>
                                        </p:tgtEl>
                                        <p:attrNameLst>
                                          <p:attrName>style.rotation</p:attrName>
                                        </p:attrNameLst>
                                      </p:cBhvr>
                                      <p:tavLst>
                                        <p:tav tm="0">
                                          <p:val>
                                            <p:fltVal val="-90"/>
                                          </p:val>
                                        </p:tav>
                                        <p:tav tm="100000">
                                          <p:val>
                                            <p:fltVal val="0"/>
                                          </p:val>
                                        </p:tav>
                                      </p:tavLst>
                                    </p:anim>
                                    <p:anim calcmode="lin" valueType="num">
                                      <p:cBhvr>
                                        <p:cTn id="58" dur="800" decel="100000" fill="hold"/>
                                        <p:tgtEl>
                                          <p:spTgt spid="10247"/>
                                        </p:tgtEl>
                                        <p:attrNameLst>
                                          <p:attrName>ppt_x</p:attrName>
                                        </p:attrNameLst>
                                      </p:cBhvr>
                                      <p:tavLst>
                                        <p:tav tm="0">
                                          <p:val>
                                            <p:strVal val="#ppt_x+0.4"/>
                                          </p:val>
                                        </p:tav>
                                        <p:tav tm="100000">
                                          <p:val>
                                            <p:strVal val="#ppt_x-0.05"/>
                                          </p:val>
                                        </p:tav>
                                      </p:tavLst>
                                    </p:anim>
                                    <p:anim calcmode="lin" valueType="num">
                                      <p:cBhvr>
                                        <p:cTn id="59" dur="800" decel="100000" fill="hold"/>
                                        <p:tgtEl>
                                          <p:spTgt spid="10247"/>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10247"/>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10247"/>
                                        </p:tgtEl>
                                        <p:attrNameLst>
                                          <p:attrName>ppt_y</p:attrName>
                                        </p:attrNameLst>
                                      </p:cBhvr>
                                      <p:tavLst>
                                        <p:tav tm="0">
                                          <p:val>
                                            <p:strVal val="#ppt_y+0.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10252"/>
                                        </p:tgtEl>
                                        <p:attrNameLst>
                                          <p:attrName>style.visibility</p:attrName>
                                        </p:attrNameLst>
                                      </p:cBhvr>
                                      <p:to>
                                        <p:strVal val="visible"/>
                                      </p:to>
                                    </p:set>
                                    <p:animEffect transition="in" filter="box(in)">
                                      <p:cBhvr>
                                        <p:cTn id="66" dur="500"/>
                                        <p:tgtEl>
                                          <p:spTgt spid="10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7" grpId="0" animBg="1"/>
      <p:bldP spid="10247" grpId="1" animBg="1"/>
      <p:bldP spid="10247" grpId="2" animBg="1"/>
      <p:bldP spid="10251" grpId="0"/>
      <p:bldP spid="102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idx="1"/>
          </p:nvPr>
        </p:nvSpPr>
        <p:spPr>
          <a:xfrm>
            <a:off x="381000" y="1295400"/>
            <a:ext cx="8229600" cy="914400"/>
          </a:xfrm>
        </p:spPr>
        <p:txBody>
          <a:bodyPr/>
          <a:lstStyle/>
          <a:p>
            <a:pPr eaLnBrk="1" hangingPunct="1">
              <a:defRPr/>
            </a:pPr>
            <a:r>
              <a:rPr lang="en-US" smtClean="0"/>
              <a:t>Bài 13 : </a:t>
            </a:r>
            <a:r>
              <a:rPr lang="en-US" sz="4800" b="1" smtClean="0"/>
              <a:t>Hoạt </a:t>
            </a:r>
            <a:r>
              <a:rPr lang="vi-VN" sz="4800" b="1" smtClean="0"/>
              <a:t>đ</a:t>
            </a:r>
            <a:r>
              <a:rPr lang="en-US" sz="4800" b="1" smtClean="0"/>
              <a:t>ộng thần kinh</a:t>
            </a:r>
          </a:p>
        </p:txBody>
      </p:sp>
      <p:graphicFrame>
        <p:nvGraphicFramePr>
          <p:cNvPr id="13335" name="Group 23"/>
          <p:cNvGraphicFramePr>
            <a:graphicFrameLocks noGrp="1"/>
          </p:cNvGraphicFramePr>
          <p:nvPr/>
        </p:nvGraphicFramePr>
        <p:xfrm>
          <a:off x="1447800" y="3810000"/>
          <a:ext cx="6629400" cy="1554163"/>
        </p:xfrm>
        <a:graphic>
          <a:graphicData uri="http://schemas.openxmlformats.org/drawingml/2006/table">
            <a:tbl>
              <a:tblPr/>
              <a:tblGrid>
                <a:gridCol w="6629400"/>
              </a:tblGrid>
              <a:tr h="15541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3200" b="0" i="0" u="none" strike="noStrike" cap="none" normalizeH="0" baseline="0" smtClean="0">
                          <a:ln>
                            <a:noFill/>
                          </a:ln>
                          <a:solidFill>
                            <a:schemeClr val="tx1"/>
                          </a:solidFill>
                          <a:effectLst/>
                          <a:latin typeface=".VnTime" pitchFamily="34" charset="0"/>
                        </a:rPr>
                        <a:t>Nh÷ng ph¶n øng nh­ vËy gäi lµ ph¶n x¹. Tuû  sèng lµ trung ­¬ng thÇn kinh ®iÒu khiÓn ho¹t ®éng cña ph¶n x¹ nµy. </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3326" name="Picture 14"/>
          <p:cNvPicPr>
            <a:picLocks noChangeAspect="1" noChangeArrowheads="1"/>
          </p:cNvPicPr>
          <p:nvPr/>
        </p:nvPicPr>
        <p:blipFill>
          <a:blip r:embed="rId2"/>
          <a:srcRect/>
          <a:stretch>
            <a:fillRect/>
          </a:stretch>
        </p:blipFill>
        <p:spPr bwMode="auto">
          <a:xfrm>
            <a:off x="152400" y="2057400"/>
            <a:ext cx="1185863" cy="1485900"/>
          </a:xfrm>
          <a:prstGeom prst="rect">
            <a:avLst/>
          </a:prstGeom>
          <a:noFill/>
          <a:ln w="9525">
            <a:noFill/>
            <a:miter lim="800000"/>
            <a:headEnd/>
            <a:tailEnd/>
          </a:ln>
        </p:spPr>
      </p:pic>
      <p:sp>
        <p:nvSpPr>
          <p:cNvPr id="5130" name="Text Box 16"/>
          <p:cNvSpPr txBox="1">
            <a:spLocks noChangeArrowheads="1"/>
          </p:cNvSpPr>
          <p:nvPr/>
        </p:nvSpPr>
        <p:spPr bwMode="auto">
          <a:xfrm>
            <a:off x="1600200" y="5257800"/>
            <a:ext cx="6477000" cy="366713"/>
          </a:xfrm>
          <a:prstGeom prst="rect">
            <a:avLst/>
          </a:prstGeom>
          <a:noFill/>
          <a:ln w="9525">
            <a:noFill/>
            <a:miter lim="800000"/>
            <a:headEnd/>
            <a:tailEnd/>
          </a:ln>
        </p:spPr>
        <p:txBody>
          <a:bodyPr>
            <a:spAutoFit/>
          </a:bodyPr>
          <a:lstStyle/>
          <a:p>
            <a:pPr>
              <a:spcBef>
                <a:spcPct val="50000"/>
              </a:spcBef>
            </a:pPr>
            <a:endParaRPr lang="en-US"/>
          </a:p>
        </p:txBody>
      </p:sp>
      <p:sp>
        <p:nvSpPr>
          <p:cNvPr id="13333" name="Rectangle 21"/>
          <p:cNvSpPr>
            <a:spLocks noChangeArrowheads="1"/>
          </p:cNvSpPr>
          <p:nvPr/>
        </p:nvSpPr>
        <p:spPr bwMode="auto">
          <a:xfrm>
            <a:off x="228600" y="228600"/>
            <a:ext cx="8686800" cy="1050925"/>
          </a:xfrm>
          <a:prstGeom prst="rect">
            <a:avLst/>
          </a:prstGeom>
          <a:noFill/>
          <a:ln w="9525">
            <a:noFill/>
            <a:miter lim="800000"/>
            <a:headEnd/>
            <a:tailEnd/>
          </a:ln>
          <a:effectLst/>
        </p:spPr>
        <p:txBody>
          <a:bodyPr anchor="b" anchorCtr="1"/>
          <a:lstStyle/>
          <a:p>
            <a:pPr algn="ctr" eaLnBrk="1" hangingPunct="1">
              <a:defRPr/>
            </a:pPr>
            <a:r>
              <a:rPr lang="en-US" sz="3600">
                <a:solidFill>
                  <a:schemeClr val="tx2"/>
                </a:solidFill>
                <a:effectLst>
                  <a:outerShdw blurRad="38100" dist="38100" dir="2700000" algn="tl">
                    <a:srgbClr val="000000"/>
                  </a:outerShdw>
                </a:effectLst>
                <a:latin typeface="Arial"/>
              </a:rPr>
              <a:t/>
            </a:r>
            <a:br>
              <a:rPr lang="en-US" sz="3600">
                <a:solidFill>
                  <a:schemeClr val="tx2"/>
                </a:solidFill>
                <a:effectLst>
                  <a:outerShdw blurRad="38100" dist="38100" dir="2700000" algn="tl">
                    <a:srgbClr val="000000"/>
                  </a:outerShdw>
                </a:effectLst>
                <a:latin typeface="Arial"/>
              </a:rPr>
            </a:br>
            <a:r>
              <a:rPr lang="en-US" sz="4400" u="sng">
                <a:solidFill>
                  <a:schemeClr val="tx2"/>
                </a:solidFill>
                <a:effectLst>
                  <a:outerShdw blurRad="38100" dist="38100" dir="2700000" algn="tl">
                    <a:srgbClr val="000000"/>
                  </a:outerShdw>
                </a:effectLst>
                <a:latin typeface="Arial"/>
              </a:rPr>
              <a:t>Tự nhiên - xã hội</a:t>
            </a:r>
            <a:r>
              <a:rPr lang="en-US" sz="4400">
                <a:solidFill>
                  <a:schemeClr val="tx2"/>
                </a:solidFill>
                <a:effectLst>
                  <a:outerShdw blurRad="38100" dist="38100" dir="2700000" algn="tl">
                    <a:srgbClr val="000000"/>
                  </a:outerShdw>
                </a:effectLst>
                <a:latin typeface="Arial"/>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3326"/>
                                        </p:tgtEl>
                                        <p:attrNameLst>
                                          <p:attrName>style.visibility</p:attrName>
                                        </p:attrNameLst>
                                      </p:cBhvr>
                                      <p:to>
                                        <p:strVal val="visible"/>
                                      </p:to>
                                    </p:set>
                                    <p:animEffect transition="in" filter="wheel(4)">
                                      <p:cBhvr>
                                        <p:cTn id="7" dur="500"/>
                                        <p:tgtEl>
                                          <p:spTgt spid="133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13335"/>
                                        </p:tgtEl>
                                        <p:attrNameLst>
                                          <p:attrName>style.visibility</p:attrName>
                                        </p:attrNameLst>
                                      </p:cBhvr>
                                      <p:to>
                                        <p:strVal val="visible"/>
                                      </p:to>
                                    </p:set>
                                    <p:animEffect transition="in" filter="wheel(4)">
                                      <p:cBhvr>
                                        <p:cTn id="12" dur="500"/>
                                        <p:tgtEl>
                                          <p:spTgt spid="133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1"/>
          </p:nvPr>
        </p:nvSpPr>
        <p:spPr>
          <a:xfrm>
            <a:off x="381000" y="1295400"/>
            <a:ext cx="8229600" cy="914400"/>
          </a:xfrm>
        </p:spPr>
        <p:txBody>
          <a:bodyPr/>
          <a:lstStyle/>
          <a:p>
            <a:pPr eaLnBrk="1" hangingPunct="1">
              <a:defRPr/>
            </a:pPr>
            <a:r>
              <a:rPr lang="en-US" smtClean="0"/>
              <a:t>Bài 13 : </a:t>
            </a:r>
            <a:r>
              <a:rPr lang="en-US" sz="4800" b="1" smtClean="0"/>
              <a:t>Hoạt </a:t>
            </a:r>
            <a:r>
              <a:rPr lang="vi-VN" sz="4800" b="1" smtClean="0"/>
              <a:t>đ</a:t>
            </a:r>
            <a:r>
              <a:rPr lang="en-US" sz="4800" b="1" smtClean="0"/>
              <a:t>ộng thần kinh</a:t>
            </a:r>
          </a:p>
        </p:txBody>
      </p:sp>
      <p:pic>
        <p:nvPicPr>
          <p:cNvPr id="12292" name="Picture 4" descr="DSC00522"/>
          <p:cNvPicPr>
            <a:picLocks noChangeAspect="1" noChangeArrowheads="1"/>
          </p:cNvPicPr>
          <p:nvPr/>
        </p:nvPicPr>
        <p:blipFill>
          <a:blip r:embed="rId2"/>
          <a:srcRect/>
          <a:stretch>
            <a:fillRect/>
          </a:stretch>
        </p:blipFill>
        <p:spPr bwMode="auto">
          <a:xfrm>
            <a:off x="1905000" y="2286000"/>
            <a:ext cx="5359400" cy="4019550"/>
          </a:xfrm>
          <a:prstGeom prst="rect">
            <a:avLst/>
          </a:prstGeom>
          <a:noFill/>
          <a:ln w="9525">
            <a:noFill/>
            <a:miter lim="800000"/>
            <a:headEnd/>
            <a:tailEnd/>
          </a:ln>
        </p:spPr>
      </p:pic>
      <p:pic>
        <p:nvPicPr>
          <p:cNvPr id="12293" name="Picture 5"/>
          <p:cNvPicPr>
            <a:picLocks noChangeAspect="1" noChangeArrowheads="1"/>
          </p:cNvPicPr>
          <p:nvPr/>
        </p:nvPicPr>
        <p:blipFill>
          <a:blip r:embed="rId3" cstate="print"/>
          <a:srcRect/>
          <a:stretch>
            <a:fillRect/>
          </a:stretch>
        </p:blipFill>
        <p:spPr bwMode="auto">
          <a:xfrm>
            <a:off x="228600" y="2057400"/>
            <a:ext cx="1290638" cy="1828800"/>
          </a:xfrm>
          <a:prstGeom prst="rect">
            <a:avLst/>
          </a:prstGeom>
          <a:noFill/>
          <a:ln w="9525">
            <a:noFill/>
            <a:miter lim="800000"/>
            <a:headEnd/>
            <a:tailEnd/>
          </a:ln>
        </p:spPr>
      </p:pic>
      <p:sp>
        <p:nvSpPr>
          <p:cNvPr id="12295" name="Rectangle 7"/>
          <p:cNvSpPr>
            <a:spLocks noChangeArrowheads="1"/>
          </p:cNvSpPr>
          <p:nvPr/>
        </p:nvSpPr>
        <p:spPr bwMode="auto">
          <a:xfrm>
            <a:off x="228600" y="228600"/>
            <a:ext cx="8686800" cy="1050925"/>
          </a:xfrm>
          <a:prstGeom prst="rect">
            <a:avLst/>
          </a:prstGeom>
          <a:noFill/>
          <a:ln w="9525">
            <a:noFill/>
            <a:miter lim="800000"/>
            <a:headEnd/>
            <a:tailEnd/>
          </a:ln>
          <a:effectLst/>
        </p:spPr>
        <p:txBody>
          <a:bodyPr anchor="b" anchorCtr="1"/>
          <a:lstStyle/>
          <a:p>
            <a:pPr algn="ctr" eaLnBrk="1" hangingPunct="1">
              <a:defRPr/>
            </a:pPr>
            <a:r>
              <a:rPr lang="en-US" sz="3600">
                <a:solidFill>
                  <a:schemeClr val="tx2"/>
                </a:solidFill>
                <a:effectLst>
                  <a:outerShdw blurRad="38100" dist="38100" dir="2700000" algn="tl">
                    <a:srgbClr val="000000"/>
                  </a:outerShdw>
                </a:effectLst>
                <a:latin typeface="Arial"/>
              </a:rPr>
              <a:t/>
            </a:r>
            <a:br>
              <a:rPr lang="en-US" sz="3600">
                <a:solidFill>
                  <a:schemeClr val="tx2"/>
                </a:solidFill>
                <a:effectLst>
                  <a:outerShdw blurRad="38100" dist="38100" dir="2700000" algn="tl">
                    <a:srgbClr val="000000"/>
                  </a:outerShdw>
                </a:effectLst>
                <a:latin typeface="Arial"/>
              </a:rPr>
            </a:br>
            <a:r>
              <a:rPr lang="en-US" sz="4400" u="sng">
                <a:solidFill>
                  <a:schemeClr val="tx2"/>
                </a:solidFill>
                <a:effectLst>
                  <a:outerShdw blurRad="38100" dist="38100" dir="2700000" algn="tl">
                    <a:srgbClr val="000000"/>
                  </a:outerShdw>
                </a:effectLst>
                <a:latin typeface="Arial"/>
              </a:rPr>
              <a:t>Tự nhiên - xã hội</a:t>
            </a:r>
            <a:r>
              <a:rPr lang="en-US" sz="4400">
                <a:solidFill>
                  <a:schemeClr val="tx2"/>
                </a:solidFill>
                <a:effectLst>
                  <a:outerShdw blurRad="38100" dist="38100" dir="2700000" algn="tl">
                    <a:srgbClr val="000000"/>
                  </a:outerShdw>
                </a:effectLst>
                <a:latin typeface="Arial"/>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wheel(4)">
                                      <p:cBhvr>
                                        <p:cTn id="7" dur="2000"/>
                                        <p:tgtEl>
                                          <p:spTgt spid="122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nodeType="clickEffect">
                                  <p:stCondLst>
                                    <p:cond delay="0"/>
                                  </p:stCondLst>
                                  <p:childTnLst>
                                    <p:set>
                                      <p:cBhvr>
                                        <p:cTn id="11" dur="1" fill="hold">
                                          <p:stCondLst>
                                            <p:cond delay="0"/>
                                          </p:stCondLst>
                                        </p:cTn>
                                        <p:tgtEl>
                                          <p:spTgt spid="12292"/>
                                        </p:tgtEl>
                                        <p:attrNameLst>
                                          <p:attrName>style.visibility</p:attrName>
                                        </p:attrNameLst>
                                      </p:cBhvr>
                                      <p:to>
                                        <p:strVal val="visible"/>
                                      </p:to>
                                    </p:set>
                                    <p:animEffect transition="in" filter="fade">
                                      <p:cBhvr>
                                        <p:cTn id="12" dur="800" decel="100000"/>
                                        <p:tgtEl>
                                          <p:spTgt spid="12292"/>
                                        </p:tgtEl>
                                      </p:cBhvr>
                                    </p:animEffect>
                                    <p:anim calcmode="lin" valueType="num">
                                      <p:cBhvr>
                                        <p:cTn id="13" dur="800" decel="100000" fill="hold"/>
                                        <p:tgtEl>
                                          <p:spTgt spid="12292"/>
                                        </p:tgtEl>
                                        <p:attrNameLst>
                                          <p:attrName>style.rotation</p:attrName>
                                        </p:attrNameLst>
                                      </p:cBhvr>
                                      <p:tavLst>
                                        <p:tav tm="0">
                                          <p:val>
                                            <p:fltVal val="-90"/>
                                          </p:val>
                                        </p:tav>
                                        <p:tav tm="100000">
                                          <p:val>
                                            <p:fltVal val="0"/>
                                          </p:val>
                                        </p:tav>
                                      </p:tavLst>
                                    </p:anim>
                                    <p:anim calcmode="lin" valueType="num">
                                      <p:cBhvr>
                                        <p:cTn id="14" dur="800" decel="100000" fill="hold"/>
                                        <p:tgtEl>
                                          <p:spTgt spid="12292"/>
                                        </p:tgtEl>
                                        <p:attrNameLst>
                                          <p:attrName>ppt_x</p:attrName>
                                        </p:attrNameLst>
                                      </p:cBhvr>
                                      <p:tavLst>
                                        <p:tav tm="0">
                                          <p:val>
                                            <p:strVal val="#ppt_x+0.4"/>
                                          </p:val>
                                        </p:tav>
                                        <p:tav tm="100000">
                                          <p:val>
                                            <p:strVal val="#ppt_x-0.05"/>
                                          </p:val>
                                        </p:tav>
                                      </p:tavLst>
                                    </p:anim>
                                    <p:anim calcmode="lin" valueType="num">
                                      <p:cBhvr>
                                        <p:cTn id="15" dur="800" decel="100000" fill="hold"/>
                                        <p:tgtEl>
                                          <p:spTgt spid="1229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229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229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subTitle" idx="1"/>
          </p:nvPr>
        </p:nvSpPr>
        <p:spPr>
          <a:xfrm>
            <a:off x="381000" y="1295400"/>
            <a:ext cx="8229600" cy="914400"/>
          </a:xfrm>
        </p:spPr>
        <p:txBody>
          <a:bodyPr/>
          <a:lstStyle/>
          <a:p>
            <a:pPr eaLnBrk="1" hangingPunct="1">
              <a:defRPr/>
            </a:pPr>
            <a:r>
              <a:rPr lang="en-US" smtClean="0"/>
              <a:t>Bài 13 : </a:t>
            </a:r>
            <a:r>
              <a:rPr lang="en-US" sz="4800" b="1" smtClean="0"/>
              <a:t>Hoạt </a:t>
            </a:r>
            <a:r>
              <a:rPr lang="vi-VN" sz="4800" b="1" smtClean="0"/>
              <a:t>đ</a:t>
            </a:r>
            <a:r>
              <a:rPr lang="en-US" sz="4800" b="1" smtClean="0"/>
              <a:t>ộng thần kinh</a:t>
            </a:r>
          </a:p>
        </p:txBody>
      </p:sp>
      <p:sp>
        <p:nvSpPr>
          <p:cNvPr id="14357" name="Text Box 21"/>
          <p:cNvSpPr txBox="1">
            <a:spLocks noChangeArrowheads="1"/>
          </p:cNvSpPr>
          <p:nvPr/>
        </p:nvSpPr>
        <p:spPr bwMode="auto">
          <a:xfrm>
            <a:off x="304800" y="3505200"/>
            <a:ext cx="8839200" cy="2805113"/>
          </a:xfrm>
          <a:prstGeom prst="rect">
            <a:avLst/>
          </a:prstGeom>
          <a:noFill/>
          <a:ln w="9525">
            <a:noFill/>
            <a:miter lim="800000"/>
            <a:headEnd/>
            <a:tailEnd/>
          </a:ln>
        </p:spPr>
        <p:txBody>
          <a:bodyPr>
            <a:spAutoFit/>
          </a:bodyPr>
          <a:lstStyle/>
          <a:p>
            <a:pPr marL="342900" indent="-342900">
              <a:spcBef>
                <a:spcPct val="50000"/>
              </a:spcBef>
            </a:pPr>
            <a:r>
              <a:rPr lang="en-US" sz="2800" b="1">
                <a:solidFill>
                  <a:srgbClr val="FF0000"/>
                </a:solidFill>
              </a:rPr>
              <a:t>a,</a:t>
            </a:r>
            <a:r>
              <a:rPr lang="en-US"/>
              <a:t> </a:t>
            </a:r>
            <a:r>
              <a:rPr lang="en-US" sz="2000" b="1"/>
              <a:t>Điều gì sẽ sảy ra khi tay ta vô ý chạm vào vật nóng ?</a:t>
            </a:r>
          </a:p>
          <a:p>
            <a:pPr marL="342900" indent="-342900">
              <a:spcBef>
                <a:spcPct val="50000"/>
              </a:spcBef>
            </a:pPr>
            <a:r>
              <a:rPr lang="en-US" sz="2000" b="1"/>
              <a:t>              Tay ta lập tức rụt lại</a:t>
            </a:r>
          </a:p>
          <a:p>
            <a:pPr marL="342900" indent="-342900">
              <a:spcBef>
                <a:spcPct val="50000"/>
              </a:spcBef>
            </a:pPr>
            <a:endParaRPr lang="en-US" sz="2000" b="1"/>
          </a:p>
          <a:p>
            <a:pPr marL="342900" indent="-342900">
              <a:spcBef>
                <a:spcPct val="50000"/>
              </a:spcBef>
            </a:pPr>
            <a:r>
              <a:rPr lang="en-US" sz="2000" b="1"/>
              <a:t>              Một lúc sau mới rụt lại</a:t>
            </a:r>
          </a:p>
          <a:p>
            <a:pPr marL="342900" indent="-342900">
              <a:spcBef>
                <a:spcPct val="50000"/>
              </a:spcBef>
            </a:pPr>
            <a:endParaRPr lang="en-US" sz="2000" b="1"/>
          </a:p>
          <a:p>
            <a:pPr marL="342900" indent="-342900">
              <a:spcBef>
                <a:spcPct val="50000"/>
              </a:spcBef>
            </a:pPr>
            <a:r>
              <a:rPr lang="en-US" sz="2000" b="1"/>
              <a:t>             Tay ta để yên</a:t>
            </a:r>
          </a:p>
        </p:txBody>
      </p:sp>
      <p:sp>
        <p:nvSpPr>
          <p:cNvPr id="7172" name="Text Box 26"/>
          <p:cNvSpPr txBox="1">
            <a:spLocks noChangeArrowheads="1"/>
          </p:cNvSpPr>
          <p:nvPr/>
        </p:nvSpPr>
        <p:spPr bwMode="auto">
          <a:xfrm>
            <a:off x="381000" y="5638800"/>
            <a:ext cx="3962400" cy="366713"/>
          </a:xfrm>
          <a:prstGeom prst="rect">
            <a:avLst/>
          </a:prstGeom>
          <a:noFill/>
          <a:ln w="9525">
            <a:noFill/>
            <a:miter lim="800000"/>
            <a:headEnd/>
            <a:tailEnd/>
          </a:ln>
        </p:spPr>
        <p:txBody>
          <a:bodyPr>
            <a:spAutoFit/>
          </a:bodyPr>
          <a:lstStyle/>
          <a:p>
            <a:pPr>
              <a:spcBef>
                <a:spcPct val="50000"/>
              </a:spcBef>
            </a:pPr>
            <a:endParaRPr lang="en-US"/>
          </a:p>
        </p:txBody>
      </p:sp>
      <p:sp>
        <p:nvSpPr>
          <p:cNvPr id="7173" name="Text Box 27"/>
          <p:cNvSpPr txBox="1">
            <a:spLocks noChangeArrowheads="1"/>
          </p:cNvSpPr>
          <p:nvPr/>
        </p:nvSpPr>
        <p:spPr bwMode="auto">
          <a:xfrm>
            <a:off x="457200" y="5867400"/>
            <a:ext cx="8382000" cy="366713"/>
          </a:xfrm>
          <a:prstGeom prst="rect">
            <a:avLst/>
          </a:prstGeom>
          <a:noFill/>
          <a:ln w="9525">
            <a:noFill/>
            <a:miter lim="800000"/>
            <a:headEnd/>
            <a:tailEnd/>
          </a:ln>
        </p:spPr>
        <p:txBody>
          <a:bodyPr>
            <a:spAutoFit/>
          </a:bodyPr>
          <a:lstStyle/>
          <a:p>
            <a:pPr>
              <a:spcBef>
                <a:spcPct val="50000"/>
              </a:spcBef>
            </a:pPr>
            <a:endParaRPr lang="en-US"/>
          </a:p>
        </p:txBody>
      </p:sp>
      <p:sp>
        <p:nvSpPr>
          <p:cNvPr id="14377" name="Rectangle 41"/>
          <p:cNvSpPr>
            <a:spLocks noChangeArrowheads="1"/>
          </p:cNvSpPr>
          <p:nvPr/>
        </p:nvSpPr>
        <p:spPr bwMode="auto">
          <a:xfrm>
            <a:off x="914400" y="5943600"/>
            <a:ext cx="381000" cy="4572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4378" name="Rectangle 42"/>
          <p:cNvSpPr>
            <a:spLocks noChangeArrowheads="1"/>
          </p:cNvSpPr>
          <p:nvPr/>
        </p:nvSpPr>
        <p:spPr bwMode="auto">
          <a:xfrm>
            <a:off x="914400" y="4953000"/>
            <a:ext cx="381000" cy="4572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4379" name="Rectangle 43"/>
          <p:cNvSpPr>
            <a:spLocks noChangeArrowheads="1"/>
          </p:cNvSpPr>
          <p:nvPr/>
        </p:nvSpPr>
        <p:spPr bwMode="auto">
          <a:xfrm>
            <a:off x="914400" y="4191000"/>
            <a:ext cx="381000" cy="381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4376" name="Rectangle 40"/>
          <p:cNvSpPr>
            <a:spLocks noChangeArrowheads="1"/>
          </p:cNvSpPr>
          <p:nvPr/>
        </p:nvSpPr>
        <p:spPr bwMode="auto">
          <a:xfrm>
            <a:off x="914400" y="4114800"/>
            <a:ext cx="381000" cy="457200"/>
          </a:xfrm>
          <a:prstGeom prst="rect">
            <a:avLst/>
          </a:prstGeom>
          <a:solidFill>
            <a:schemeClr val="tx2"/>
          </a:solidFill>
          <a:ln w="9525">
            <a:solidFill>
              <a:srgbClr val="FF0000"/>
            </a:solidFill>
            <a:miter lim="800000"/>
            <a:headEnd/>
            <a:tailEnd/>
          </a:ln>
        </p:spPr>
        <p:txBody>
          <a:bodyPr wrap="none" anchor="ctr"/>
          <a:lstStyle/>
          <a:p>
            <a:pPr algn="ctr"/>
            <a:r>
              <a:rPr lang="en-US" b="1">
                <a:solidFill>
                  <a:schemeClr val="bg1"/>
                </a:solidFill>
              </a:rPr>
              <a:t>x</a:t>
            </a:r>
            <a:endParaRPr lang="en-US" b="1"/>
          </a:p>
        </p:txBody>
      </p:sp>
      <p:sp>
        <p:nvSpPr>
          <p:cNvPr id="14394" name="Rectangle 58"/>
          <p:cNvSpPr>
            <a:spLocks noChangeArrowheads="1"/>
          </p:cNvSpPr>
          <p:nvPr/>
        </p:nvSpPr>
        <p:spPr bwMode="auto">
          <a:xfrm>
            <a:off x="228600" y="228600"/>
            <a:ext cx="8686800" cy="1050925"/>
          </a:xfrm>
          <a:prstGeom prst="rect">
            <a:avLst/>
          </a:prstGeom>
          <a:noFill/>
          <a:ln w="9525">
            <a:noFill/>
            <a:miter lim="800000"/>
            <a:headEnd/>
            <a:tailEnd/>
          </a:ln>
          <a:effectLst/>
        </p:spPr>
        <p:txBody>
          <a:bodyPr anchor="b" anchorCtr="1"/>
          <a:lstStyle/>
          <a:p>
            <a:pPr algn="ctr" eaLnBrk="1" hangingPunct="1">
              <a:defRPr/>
            </a:pPr>
            <a:r>
              <a:rPr lang="en-US" sz="3600">
                <a:solidFill>
                  <a:schemeClr val="tx2"/>
                </a:solidFill>
                <a:effectLst>
                  <a:outerShdw blurRad="38100" dist="38100" dir="2700000" algn="tl">
                    <a:srgbClr val="000000"/>
                  </a:outerShdw>
                </a:effectLst>
                <a:latin typeface="Arial"/>
              </a:rPr>
              <a:t/>
            </a:r>
            <a:br>
              <a:rPr lang="en-US" sz="3600">
                <a:solidFill>
                  <a:schemeClr val="tx2"/>
                </a:solidFill>
                <a:effectLst>
                  <a:outerShdw blurRad="38100" dist="38100" dir="2700000" algn="tl">
                    <a:srgbClr val="000000"/>
                  </a:outerShdw>
                </a:effectLst>
                <a:latin typeface="Arial"/>
              </a:rPr>
            </a:br>
            <a:r>
              <a:rPr lang="en-US" sz="4400" u="sng">
                <a:solidFill>
                  <a:schemeClr val="tx2"/>
                </a:solidFill>
                <a:effectLst>
                  <a:outerShdw blurRad="38100" dist="38100" dir="2700000" algn="tl">
                    <a:srgbClr val="000000"/>
                  </a:outerShdw>
                </a:effectLst>
                <a:latin typeface="Arial"/>
              </a:rPr>
              <a:t>Tự nhiên - xã hội</a:t>
            </a:r>
            <a:r>
              <a:rPr lang="en-US" sz="4400">
                <a:solidFill>
                  <a:schemeClr val="tx2"/>
                </a:solidFill>
                <a:effectLst>
                  <a:outerShdw blurRad="38100" dist="38100" dir="2700000" algn="tl">
                    <a:srgbClr val="000000"/>
                  </a:outerShdw>
                </a:effectLst>
                <a:latin typeface="Arial"/>
              </a:rPr>
              <a:t> :</a:t>
            </a:r>
          </a:p>
        </p:txBody>
      </p:sp>
      <p:sp>
        <p:nvSpPr>
          <p:cNvPr id="14402" name="Text Box 66"/>
          <p:cNvSpPr txBox="1">
            <a:spLocks noChangeArrowheads="1"/>
          </p:cNvSpPr>
          <p:nvPr/>
        </p:nvSpPr>
        <p:spPr bwMode="auto">
          <a:xfrm>
            <a:off x="990600" y="2209800"/>
            <a:ext cx="7239000" cy="396875"/>
          </a:xfrm>
          <a:prstGeom prst="rect">
            <a:avLst/>
          </a:prstGeom>
          <a:noFill/>
          <a:ln w="9525">
            <a:noFill/>
            <a:miter lim="800000"/>
            <a:headEnd/>
            <a:tailEnd/>
          </a:ln>
        </p:spPr>
        <p:txBody>
          <a:bodyPr>
            <a:spAutoFit/>
          </a:bodyPr>
          <a:lstStyle/>
          <a:p>
            <a:pPr>
              <a:spcBef>
                <a:spcPct val="50000"/>
              </a:spcBef>
            </a:pPr>
            <a:r>
              <a:rPr lang="en-US" sz="2000" b="1"/>
              <a:t>Bài tập 1</a:t>
            </a:r>
            <a:r>
              <a:rPr lang="en-US"/>
              <a:t>: </a:t>
            </a:r>
            <a:r>
              <a:rPr lang="en-US" sz="2000" b="1">
                <a:solidFill>
                  <a:srgbClr val="FFFF99"/>
                </a:solidFill>
              </a:rPr>
              <a:t>Điền dấu X vào trước câu trả lời đúng</a:t>
            </a:r>
            <a:r>
              <a:rPr lang="en-US"/>
              <a: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402"/>
                                        </p:tgtEl>
                                        <p:attrNameLst>
                                          <p:attrName>style.visibility</p:attrName>
                                        </p:attrNameLst>
                                      </p:cBhvr>
                                      <p:to>
                                        <p:strVal val="visible"/>
                                      </p:to>
                                    </p:set>
                                    <p:anim calcmode="lin" valueType="num">
                                      <p:cBhvr additive="base">
                                        <p:cTn id="7" dur="500" fill="hold"/>
                                        <p:tgtEl>
                                          <p:spTgt spid="14402"/>
                                        </p:tgtEl>
                                        <p:attrNameLst>
                                          <p:attrName>ppt_x</p:attrName>
                                        </p:attrNameLst>
                                      </p:cBhvr>
                                      <p:tavLst>
                                        <p:tav tm="0">
                                          <p:val>
                                            <p:strVal val="#ppt_x"/>
                                          </p:val>
                                        </p:tav>
                                        <p:tav tm="100000">
                                          <p:val>
                                            <p:strVal val="#ppt_x"/>
                                          </p:val>
                                        </p:tav>
                                      </p:tavLst>
                                    </p:anim>
                                    <p:anim calcmode="lin" valueType="num">
                                      <p:cBhvr additive="base">
                                        <p:cTn id="8" dur="500" fill="hold"/>
                                        <p:tgtEl>
                                          <p:spTgt spid="144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4357"/>
                                        </p:tgtEl>
                                        <p:attrNameLst>
                                          <p:attrName>style.visibility</p:attrName>
                                        </p:attrNameLst>
                                      </p:cBhvr>
                                      <p:to>
                                        <p:strVal val="visible"/>
                                      </p:to>
                                    </p:set>
                                    <p:animEffect transition="in" filter="box(in)">
                                      <p:cBhvr>
                                        <p:cTn id="13" dur="500"/>
                                        <p:tgtEl>
                                          <p:spTgt spid="1435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4379"/>
                                        </p:tgtEl>
                                        <p:attrNameLst>
                                          <p:attrName>style.visibility</p:attrName>
                                        </p:attrNameLst>
                                      </p:cBhvr>
                                      <p:to>
                                        <p:strVal val="visible"/>
                                      </p:to>
                                    </p:set>
                                    <p:animEffect transition="in" filter="box(in)">
                                      <p:cBhvr>
                                        <p:cTn id="18" dur="500"/>
                                        <p:tgtEl>
                                          <p:spTgt spid="14379"/>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4378"/>
                                        </p:tgtEl>
                                        <p:attrNameLst>
                                          <p:attrName>style.visibility</p:attrName>
                                        </p:attrNameLst>
                                      </p:cBhvr>
                                      <p:to>
                                        <p:strVal val="visible"/>
                                      </p:to>
                                    </p:set>
                                    <p:animEffect transition="in" filter="box(in)">
                                      <p:cBhvr>
                                        <p:cTn id="21" dur="500"/>
                                        <p:tgtEl>
                                          <p:spTgt spid="14378"/>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4377"/>
                                        </p:tgtEl>
                                        <p:attrNameLst>
                                          <p:attrName>style.visibility</p:attrName>
                                        </p:attrNameLst>
                                      </p:cBhvr>
                                      <p:to>
                                        <p:strVal val="visible"/>
                                      </p:to>
                                    </p:set>
                                    <p:animEffect transition="in" filter="box(in)">
                                      <p:cBhvr>
                                        <p:cTn id="24" dur="500"/>
                                        <p:tgtEl>
                                          <p:spTgt spid="1437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4376"/>
                                        </p:tgtEl>
                                        <p:attrNameLst>
                                          <p:attrName>style.visibility</p:attrName>
                                        </p:attrNameLst>
                                      </p:cBhvr>
                                      <p:to>
                                        <p:strVal val="visible"/>
                                      </p:to>
                                    </p:set>
                                    <p:animEffect transition="in" filter="box(in)">
                                      <p:cBhvr>
                                        <p:cTn id="29" dur="500"/>
                                        <p:tgtEl>
                                          <p:spTgt spid="14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7" grpId="0"/>
      <p:bldP spid="14377" grpId="0" animBg="1"/>
      <p:bldP spid="14378" grpId="0" animBg="1"/>
      <p:bldP spid="14379" grpId="0" animBg="1"/>
      <p:bldP spid="14376" grpId="0" animBg="1"/>
      <p:bldP spid="144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381000" y="1295400"/>
            <a:ext cx="8229600" cy="914400"/>
          </a:xfrm>
        </p:spPr>
        <p:txBody>
          <a:bodyPr/>
          <a:lstStyle/>
          <a:p>
            <a:pPr eaLnBrk="1" hangingPunct="1">
              <a:defRPr/>
            </a:pPr>
            <a:r>
              <a:rPr lang="en-US" smtClean="0"/>
              <a:t>Bài 13 : </a:t>
            </a:r>
            <a:r>
              <a:rPr lang="en-US" sz="4800" b="1" smtClean="0"/>
              <a:t>Hoạt </a:t>
            </a:r>
            <a:r>
              <a:rPr lang="vi-VN" sz="4800" b="1" smtClean="0"/>
              <a:t>đ</a:t>
            </a:r>
            <a:r>
              <a:rPr lang="en-US" sz="4800" b="1" smtClean="0"/>
              <a:t>ộng thần kinh</a:t>
            </a:r>
          </a:p>
        </p:txBody>
      </p:sp>
      <p:sp>
        <p:nvSpPr>
          <p:cNvPr id="15364" name="Text Box 4"/>
          <p:cNvSpPr txBox="1">
            <a:spLocks noChangeArrowheads="1"/>
          </p:cNvSpPr>
          <p:nvPr/>
        </p:nvSpPr>
        <p:spPr bwMode="auto">
          <a:xfrm>
            <a:off x="1676400" y="4648200"/>
            <a:ext cx="6324600" cy="1570038"/>
          </a:xfrm>
          <a:prstGeom prst="rect">
            <a:avLst/>
          </a:prstGeom>
          <a:noFill/>
          <a:ln w="9525">
            <a:noFill/>
            <a:miter lim="800000"/>
            <a:headEnd/>
            <a:tailEnd/>
          </a:ln>
        </p:spPr>
        <p:txBody>
          <a:bodyPr>
            <a:spAutoFit/>
          </a:bodyPr>
          <a:lstStyle/>
          <a:p>
            <a:pPr>
              <a:spcBef>
                <a:spcPct val="50000"/>
              </a:spcBef>
            </a:pPr>
            <a:r>
              <a:rPr lang="en-US"/>
              <a:t>        </a:t>
            </a:r>
            <a:r>
              <a:rPr lang="en-US" sz="2400" b="1"/>
              <a:t>Chân đó không có phản ứng gì</a:t>
            </a:r>
          </a:p>
          <a:p>
            <a:pPr>
              <a:spcBef>
                <a:spcPct val="50000"/>
              </a:spcBef>
            </a:pPr>
            <a:r>
              <a:rPr lang="en-US" sz="2400" b="1"/>
              <a:t>      Chân đó lập tức rụt lại</a:t>
            </a:r>
          </a:p>
          <a:p>
            <a:pPr>
              <a:spcBef>
                <a:spcPct val="50000"/>
              </a:spcBef>
            </a:pPr>
            <a:r>
              <a:rPr lang="en-US" sz="2400" b="1"/>
              <a:t>      Chân đó lập tức hất ra phía trước</a:t>
            </a:r>
          </a:p>
        </p:txBody>
      </p:sp>
      <p:sp>
        <p:nvSpPr>
          <p:cNvPr id="15367" name="Rectangle 7"/>
          <p:cNvSpPr>
            <a:spLocks noChangeArrowheads="1"/>
          </p:cNvSpPr>
          <p:nvPr/>
        </p:nvSpPr>
        <p:spPr bwMode="auto">
          <a:xfrm>
            <a:off x="381000" y="2362200"/>
            <a:ext cx="7772400" cy="1570038"/>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b</a:t>
            </a:r>
            <a:r>
              <a:rPr lang="en-US" sz="2400">
                <a:solidFill>
                  <a:srgbClr val="FFFF99"/>
                </a:solidFill>
              </a:rPr>
              <a:t>, Bạn ngồi trên cao, chân buông thõng để một bạn khác dùng cạnh bàn tay đánh nhẹ vào đầu gối ngay dưới xương bánh chè của một chân. Chân đó phản ứng như thế nào?</a:t>
            </a:r>
          </a:p>
        </p:txBody>
      </p:sp>
      <p:sp>
        <p:nvSpPr>
          <p:cNvPr id="15368" name="Rectangle 8"/>
          <p:cNvSpPr>
            <a:spLocks noChangeArrowheads="1"/>
          </p:cNvSpPr>
          <p:nvPr/>
        </p:nvSpPr>
        <p:spPr bwMode="auto">
          <a:xfrm>
            <a:off x="1676400" y="5791200"/>
            <a:ext cx="381000" cy="4572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5369" name="Rectangle 9"/>
          <p:cNvSpPr>
            <a:spLocks noChangeArrowheads="1"/>
          </p:cNvSpPr>
          <p:nvPr/>
        </p:nvSpPr>
        <p:spPr bwMode="auto">
          <a:xfrm>
            <a:off x="1676400" y="5181600"/>
            <a:ext cx="381000" cy="4572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5370" name="Rectangle 10"/>
          <p:cNvSpPr>
            <a:spLocks noChangeArrowheads="1"/>
          </p:cNvSpPr>
          <p:nvPr/>
        </p:nvSpPr>
        <p:spPr bwMode="auto">
          <a:xfrm>
            <a:off x="1676400" y="4648200"/>
            <a:ext cx="381000" cy="4572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5371" name="Rectangle 11"/>
          <p:cNvSpPr>
            <a:spLocks noChangeArrowheads="1"/>
          </p:cNvSpPr>
          <p:nvPr/>
        </p:nvSpPr>
        <p:spPr bwMode="auto">
          <a:xfrm>
            <a:off x="1676400" y="5791200"/>
            <a:ext cx="381000" cy="457200"/>
          </a:xfrm>
          <a:prstGeom prst="rect">
            <a:avLst/>
          </a:prstGeom>
          <a:solidFill>
            <a:schemeClr val="tx2"/>
          </a:solidFill>
          <a:ln w="9525">
            <a:solidFill>
              <a:srgbClr val="FF0000"/>
            </a:solidFill>
            <a:miter lim="800000"/>
            <a:headEnd/>
            <a:tailEnd/>
          </a:ln>
        </p:spPr>
        <p:txBody>
          <a:bodyPr wrap="none" anchor="ctr"/>
          <a:lstStyle/>
          <a:p>
            <a:pPr algn="ctr"/>
            <a:r>
              <a:rPr lang="en-US" b="1">
                <a:solidFill>
                  <a:schemeClr val="bg1"/>
                </a:solidFill>
              </a:rPr>
              <a:t>x</a:t>
            </a:r>
            <a:endParaRPr lang="en-US" b="1"/>
          </a:p>
        </p:txBody>
      </p:sp>
      <p:sp>
        <p:nvSpPr>
          <p:cNvPr id="15373" name="Rectangle 13"/>
          <p:cNvSpPr>
            <a:spLocks noChangeArrowheads="1"/>
          </p:cNvSpPr>
          <p:nvPr/>
        </p:nvSpPr>
        <p:spPr bwMode="auto">
          <a:xfrm>
            <a:off x="228600" y="228600"/>
            <a:ext cx="8686800" cy="1050925"/>
          </a:xfrm>
          <a:prstGeom prst="rect">
            <a:avLst/>
          </a:prstGeom>
          <a:noFill/>
          <a:ln w="9525">
            <a:noFill/>
            <a:miter lim="800000"/>
            <a:headEnd/>
            <a:tailEnd/>
          </a:ln>
          <a:effectLst/>
        </p:spPr>
        <p:txBody>
          <a:bodyPr anchor="b" anchorCtr="1"/>
          <a:lstStyle/>
          <a:p>
            <a:pPr algn="ctr" eaLnBrk="1" hangingPunct="1">
              <a:defRPr/>
            </a:pPr>
            <a:r>
              <a:rPr lang="en-US" sz="3600">
                <a:solidFill>
                  <a:schemeClr val="tx2"/>
                </a:solidFill>
                <a:effectLst>
                  <a:outerShdw blurRad="38100" dist="38100" dir="2700000" algn="tl">
                    <a:srgbClr val="000000"/>
                  </a:outerShdw>
                </a:effectLst>
                <a:latin typeface="Arial"/>
              </a:rPr>
              <a:t/>
            </a:r>
            <a:br>
              <a:rPr lang="en-US" sz="3600">
                <a:solidFill>
                  <a:schemeClr val="tx2"/>
                </a:solidFill>
                <a:effectLst>
                  <a:outerShdw blurRad="38100" dist="38100" dir="2700000" algn="tl">
                    <a:srgbClr val="000000"/>
                  </a:outerShdw>
                </a:effectLst>
                <a:latin typeface="Arial"/>
              </a:rPr>
            </a:br>
            <a:r>
              <a:rPr lang="en-US" sz="4400" u="sng">
                <a:solidFill>
                  <a:schemeClr val="tx2"/>
                </a:solidFill>
                <a:effectLst>
                  <a:outerShdw blurRad="38100" dist="38100" dir="2700000" algn="tl">
                    <a:srgbClr val="000000"/>
                  </a:outerShdw>
                </a:effectLst>
                <a:latin typeface="Arial"/>
              </a:rPr>
              <a:t>Tự nhiên - xã hội</a:t>
            </a:r>
            <a:r>
              <a:rPr lang="en-US" sz="4400">
                <a:solidFill>
                  <a:schemeClr val="tx2"/>
                </a:solidFill>
                <a:effectLst>
                  <a:outerShdw blurRad="38100" dist="38100" dir="2700000" algn="tl">
                    <a:srgbClr val="000000"/>
                  </a:outerShdw>
                </a:effectLst>
                <a:latin typeface="Arial"/>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diamond(in)">
                                      <p:cBhvr>
                                        <p:cTn id="7" dur="2000"/>
                                        <p:tgtEl>
                                          <p:spTgt spid="153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364"/>
                                        </p:tgtEl>
                                        <p:attrNameLst>
                                          <p:attrName>style.visibility</p:attrName>
                                        </p:attrNameLst>
                                      </p:cBhvr>
                                      <p:to>
                                        <p:strVal val="visible"/>
                                      </p:to>
                                    </p:set>
                                    <p:anim calcmode="lin" valueType="num">
                                      <p:cBhvr additive="base">
                                        <p:cTn id="12" dur="500" fill="hold"/>
                                        <p:tgtEl>
                                          <p:spTgt spid="15364"/>
                                        </p:tgtEl>
                                        <p:attrNameLst>
                                          <p:attrName>ppt_x</p:attrName>
                                        </p:attrNameLst>
                                      </p:cBhvr>
                                      <p:tavLst>
                                        <p:tav tm="0">
                                          <p:val>
                                            <p:strVal val="#ppt_x"/>
                                          </p:val>
                                        </p:tav>
                                        <p:tav tm="100000">
                                          <p:val>
                                            <p:strVal val="#ppt_x"/>
                                          </p:val>
                                        </p:tav>
                                      </p:tavLst>
                                    </p:anim>
                                    <p:anim calcmode="lin" valueType="num">
                                      <p:cBhvr additive="base">
                                        <p:cTn id="13"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5370"/>
                                        </p:tgtEl>
                                        <p:attrNameLst>
                                          <p:attrName>style.visibility</p:attrName>
                                        </p:attrNameLst>
                                      </p:cBhvr>
                                      <p:to>
                                        <p:strVal val="visible"/>
                                      </p:to>
                                    </p:set>
                                    <p:animEffect transition="in" filter="slide(fromBottom)">
                                      <p:cBhvr>
                                        <p:cTn id="18" dur="500"/>
                                        <p:tgtEl>
                                          <p:spTgt spid="15370"/>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5369"/>
                                        </p:tgtEl>
                                        <p:attrNameLst>
                                          <p:attrName>style.visibility</p:attrName>
                                        </p:attrNameLst>
                                      </p:cBhvr>
                                      <p:to>
                                        <p:strVal val="visible"/>
                                      </p:to>
                                    </p:set>
                                    <p:animEffect transition="in" filter="slide(fromBottom)">
                                      <p:cBhvr>
                                        <p:cTn id="21" dur="500"/>
                                        <p:tgtEl>
                                          <p:spTgt spid="15369"/>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5368"/>
                                        </p:tgtEl>
                                        <p:attrNameLst>
                                          <p:attrName>style.visibility</p:attrName>
                                        </p:attrNameLst>
                                      </p:cBhvr>
                                      <p:to>
                                        <p:strVal val="visible"/>
                                      </p:to>
                                    </p:set>
                                    <p:animEffect transition="in" filter="slide(fromBottom)">
                                      <p:cBhvr>
                                        <p:cTn id="24" dur="500"/>
                                        <p:tgtEl>
                                          <p:spTgt spid="1536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5371"/>
                                        </p:tgtEl>
                                        <p:attrNameLst>
                                          <p:attrName>style.visibility</p:attrName>
                                        </p:attrNameLst>
                                      </p:cBhvr>
                                      <p:to>
                                        <p:strVal val="visible"/>
                                      </p:to>
                                    </p:set>
                                    <p:animEffect transition="in" filter="box(in)">
                                      <p:cBhvr>
                                        <p:cTn id="29"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7" grpId="0"/>
      <p:bldP spid="15368" grpId="0" animBg="1"/>
      <p:bldP spid="15369" grpId="0" animBg="1"/>
      <p:bldP spid="15370" grpId="0" animBg="1"/>
      <p:bldP spid="1537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subTitle" idx="1"/>
          </p:nvPr>
        </p:nvSpPr>
        <p:spPr>
          <a:xfrm>
            <a:off x="381000" y="1295400"/>
            <a:ext cx="8229600" cy="914400"/>
          </a:xfrm>
        </p:spPr>
        <p:txBody>
          <a:bodyPr/>
          <a:lstStyle/>
          <a:p>
            <a:pPr eaLnBrk="1" hangingPunct="1">
              <a:defRPr/>
            </a:pPr>
            <a:r>
              <a:rPr lang="en-US" smtClean="0"/>
              <a:t>Bài 13 : </a:t>
            </a:r>
            <a:r>
              <a:rPr lang="en-US" sz="4800" b="1" smtClean="0"/>
              <a:t>Hoạt </a:t>
            </a:r>
            <a:r>
              <a:rPr lang="vi-VN" sz="4800" b="1" smtClean="0"/>
              <a:t>đ</a:t>
            </a:r>
            <a:r>
              <a:rPr lang="en-US" sz="4800" b="1" smtClean="0"/>
              <a:t>ộng thần kinh</a:t>
            </a:r>
          </a:p>
        </p:txBody>
      </p:sp>
      <p:sp>
        <p:nvSpPr>
          <p:cNvPr id="9219" name="Text Box 10"/>
          <p:cNvSpPr txBox="1">
            <a:spLocks noChangeArrowheads="1"/>
          </p:cNvSpPr>
          <p:nvPr/>
        </p:nvSpPr>
        <p:spPr bwMode="auto">
          <a:xfrm>
            <a:off x="304800" y="2895600"/>
            <a:ext cx="5410200" cy="366713"/>
          </a:xfrm>
          <a:prstGeom prst="rect">
            <a:avLst/>
          </a:prstGeom>
          <a:noFill/>
          <a:ln w="9525">
            <a:noFill/>
            <a:miter lim="800000"/>
            <a:headEnd/>
            <a:tailEnd/>
          </a:ln>
        </p:spPr>
        <p:txBody>
          <a:bodyPr>
            <a:spAutoFit/>
          </a:bodyPr>
          <a:lstStyle/>
          <a:p>
            <a:pPr marL="342900" indent="-342900">
              <a:spcBef>
                <a:spcPct val="50000"/>
              </a:spcBef>
            </a:pPr>
            <a:r>
              <a:rPr lang="en-US"/>
              <a:t>.</a:t>
            </a:r>
          </a:p>
        </p:txBody>
      </p:sp>
      <p:sp>
        <p:nvSpPr>
          <p:cNvPr id="9220" name="Text Box 11"/>
          <p:cNvSpPr txBox="1">
            <a:spLocks noChangeArrowheads="1"/>
          </p:cNvSpPr>
          <p:nvPr/>
        </p:nvSpPr>
        <p:spPr bwMode="auto">
          <a:xfrm>
            <a:off x="381000" y="5638800"/>
            <a:ext cx="3962400" cy="366713"/>
          </a:xfrm>
          <a:prstGeom prst="rect">
            <a:avLst/>
          </a:prstGeom>
          <a:noFill/>
          <a:ln w="9525">
            <a:noFill/>
            <a:miter lim="800000"/>
            <a:headEnd/>
            <a:tailEnd/>
          </a:ln>
        </p:spPr>
        <p:txBody>
          <a:bodyPr>
            <a:spAutoFit/>
          </a:bodyPr>
          <a:lstStyle/>
          <a:p>
            <a:pPr>
              <a:spcBef>
                <a:spcPct val="50000"/>
              </a:spcBef>
            </a:pPr>
            <a:endParaRPr lang="en-US"/>
          </a:p>
        </p:txBody>
      </p:sp>
      <p:sp>
        <p:nvSpPr>
          <p:cNvPr id="9221" name="Text Box 12"/>
          <p:cNvSpPr txBox="1">
            <a:spLocks noChangeArrowheads="1"/>
          </p:cNvSpPr>
          <p:nvPr/>
        </p:nvSpPr>
        <p:spPr bwMode="auto">
          <a:xfrm>
            <a:off x="457200" y="5867400"/>
            <a:ext cx="8382000" cy="366713"/>
          </a:xfrm>
          <a:prstGeom prst="rect">
            <a:avLst/>
          </a:prstGeom>
          <a:noFill/>
          <a:ln w="9525">
            <a:noFill/>
            <a:miter lim="800000"/>
            <a:headEnd/>
            <a:tailEnd/>
          </a:ln>
        </p:spPr>
        <p:txBody>
          <a:bodyPr>
            <a:spAutoFit/>
          </a:bodyPr>
          <a:lstStyle/>
          <a:p>
            <a:pPr>
              <a:spcBef>
                <a:spcPct val="50000"/>
              </a:spcBef>
            </a:pPr>
            <a:endParaRPr lang="en-US"/>
          </a:p>
        </p:txBody>
      </p:sp>
      <p:sp>
        <p:nvSpPr>
          <p:cNvPr id="17422" name="Rectangle 14"/>
          <p:cNvSpPr>
            <a:spLocks noChangeArrowheads="1"/>
          </p:cNvSpPr>
          <p:nvPr/>
        </p:nvSpPr>
        <p:spPr bwMode="auto">
          <a:xfrm>
            <a:off x="609600" y="2697163"/>
            <a:ext cx="7543800" cy="1570037"/>
          </a:xfrm>
          <a:prstGeom prst="rect">
            <a:avLst/>
          </a:prstGeom>
          <a:noFill/>
          <a:ln w="9525">
            <a:noFill/>
            <a:miter lim="800000"/>
            <a:headEnd/>
            <a:tailEnd/>
          </a:ln>
        </p:spPr>
        <p:txBody>
          <a:bodyPr>
            <a:spAutoFit/>
          </a:bodyPr>
          <a:lstStyle/>
          <a:p>
            <a:r>
              <a:rPr lang="en-US" sz="2400" b="1">
                <a:solidFill>
                  <a:schemeClr val="accent1"/>
                </a:solidFill>
              </a:rPr>
              <a:t>c)</a:t>
            </a:r>
            <a:r>
              <a:rPr lang="en-US"/>
              <a:t> </a:t>
            </a:r>
            <a:r>
              <a:rPr lang="en-US" sz="2400" b="1"/>
              <a:t>bộ phận nào của cơ quan thần kinh điều khiển các hoạt động phản xạ trên?</a:t>
            </a:r>
          </a:p>
          <a:p>
            <a:endParaRPr lang="en-US" sz="2400" b="1"/>
          </a:p>
          <a:p>
            <a:r>
              <a:rPr lang="en-US"/>
              <a:t>           </a:t>
            </a:r>
            <a:endParaRPr lang="en-US" sz="2400" b="1"/>
          </a:p>
        </p:txBody>
      </p:sp>
      <p:sp>
        <p:nvSpPr>
          <p:cNvPr id="17424" name="Rectangle 16"/>
          <p:cNvSpPr>
            <a:spLocks noChangeArrowheads="1"/>
          </p:cNvSpPr>
          <p:nvPr/>
        </p:nvSpPr>
        <p:spPr bwMode="auto">
          <a:xfrm>
            <a:off x="1066800" y="5715000"/>
            <a:ext cx="381000" cy="4572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7426" name="Rectangle 18"/>
          <p:cNvSpPr>
            <a:spLocks noChangeArrowheads="1"/>
          </p:cNvSpPr>
          <p:nvPr/>
        </p:nvSpPr>
        <p:spPr bwMode="auto">
          <a:xfrm>
            <a:off x="1066800" y="3733800"/>
            <a:ext cx="381000" cy="457200"/>
          </a:xfrm>
          <a:prstGeom prst="rect">
            <a:avLst/>
          </a:prstGeom>
          <a:solidFill>
            <a:schemeClr val="tx2"/>
          </a:solidFill>
          <a:ln w="9525">
            <a:solidFill>
              <a:schemeClr val="tx1"/>
            </a:solidFill>
            <a:miter lim="800000"/>
            <a:headEnd/>
            <a:tailEnd/>
          </a:ln>
        </p:spPr>
        <p:txBody>
          <a:bodyPr wrap="none" anchor="ctr"/>
          <a:lstStyle/>
          <a:p>
            <a:endParaRPr lang="en-US"/>
          </a:p>
        </p:txBody>
      </p:sp>
      <p:graphicFrame>
        <p:nvGraphicFramePr>
          <p:cNvPr id="17443" name="Group 35"/>
          <p:cNvGraphicFramePr>
            <a:graphicFrameLocks noGrp="1"/>
          </p:cNvGraphicFramePr>
          <p:nvPr/>
        </p:nvGraphicFramePr>
        <p:xfrm>
          <a:off x="1524000" y="3657600"/>
          <a:ext cx="5638800" cy="2566988"/>
        </p:xfrm>
        <a:graphic>
          <a:graphicData uri="http://schemas.openxmlformats.org/drawingml/2006/table">
            <a:tbl>
              <a:tblPr/>
              <a:tblGrid>
                <a:gridCol w="5638800"/>
              </a:tblGrid>
              <a:tr h="256698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Não và tuỷ sống</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8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 Tuỷ sống</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8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 Não</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5" name="Rectangle 17"/>
          <p:cNvSpPr>
            <a:spLocks noChangeArrowheads="1"/>
          </p:cNvSpPr>
          <p:nvPr/>
        </p:nvSpPr>
        <p:spPr bwMode="auto">
          <a:xfrm>
            <a:off x="1066800" y="4724400"/>
            <a:ext cx="381000" cy="4572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7421" name="Rectangle 13"/>
          <p:cNvSpPr>
            <a:spLocks noChangeArrowheads="1"/>
          </p:cNvSpPr>
          <p:nvPr/>
        </p:nvSpPr>
        <p:spPr bwMode="auto">
          <a:xfrm>
            <a:off x="1066800" y="3733800"/>
            <a:ext cx="381000" cy="457200"/>
          </a:xfrm>
          <a:prstGeom prst="rect">
            <a:avLst/>
          </a:prstGeom>
          <a:solidFill>
            <a:schemeClr val="tx2"/>
          </a:solidFill>
          <a:ln w="9525">
            <a:solidFill>
              <a:srgbClr val="FF0000"/>
            </a:solidFill>
            <a:miter lim="800000"/>
            <a:headEnd/>
            <a:tailEnd/>
          </a:ln>
        </p:spPr>
        <p:txBody>
          <a:bodyPr wrap="none" anchor="ctr"/>
          <a:lstStyle/>
          <a:p>
            <a:pPr algn="ctr"/>
            <a:r>
              <a:rPr lang="en-US" b="1">
                <a:solidFill>
                  <a:schemeClr val="bg1"/>
                </a:solidFill>
              </a:rPr>
              <a:t>x</a:t>
            </a:r>
            <a:endParaRPr lang="en-US" b="1"/>
          </a:p>
        </p:txBody>
      </p:sp>
      <p:sp>
        <p:nvSpPr>
          <p:cNvPr id="17439" name="Rectangle 31"/>
          <p:cNvSpPr>
            <a:spLocks noChangeArrowheads="1"/>
          </p:cNvSpPr>
          <p:nvPr/>
        </p:nvSpPr>
        <p:spPr bwMode="auto">
          <a:xfrm>
            <a:off x="228600" y="152400"/>
            <a:ext cx="8686800" cy="1050925"/>
          </a:xfrm>
          <a:prstGeom prst="rect">
            <a:avLst/>
          </a:prstGeom>
          <a:noFill/>
          <a:ln w="9525">
            <a:noFill/>
            <a:miter lim="800000"/>
            <a:headEnd/>
            <a:tailEnd/>
          </a:ln>
          <a:effectLst/>
        </p:spPr>
        <p:txBody>
          <a:bodyPr anchor="b" anchorCtr="1"/>
          <a:lstStyle/>
          <a:p>
            <a:pPr algn="ctr" eaLnBrk="1" hangingPunct="1">
              <a:defRPr/>
            </a:pPr>
            <a:r>
              <a:rPr lang="en-US" sz="3600">
                <a:solidFill>
                  <a:schemeClr val="tx2"/>
                </a:solidFill>
                <a:effectLst>
                  <a:outerShdw blurRad="38100" dist="38100" dir="2700000" algn="tl">
                    <a:srgbClr val="000000"/>
                  </a:outerShdw>
                </a:effectLst>
                <a:latin typeface="Arial"/>
              </a:rPr>
              <a:t/>
            </a:r>
            <a:br>
              <a:rPr lang="en-US" sz="3600">
                <a:solidFill>
                  <a:schemeClr val="tx2"/>
                </a:solidFill>
                <a:effectLst>
                  <a:outerShdw blurRad="38100" dist="38100" dir="2700000" algn="tl">
                    <a:srgbClr val="000000"/>
                  </a:outerShdw>
                </a:effectLst>
                <a:latin typeface="Arial"/>
              </a:rPr>
            </a:br>
            <a:r>
              <a:rPr lang="en-US" sz="4400" u="sng">
                <a:solidFill>
                  <a:schemeClr val="tx2"/>
                </a:solidFill>
                <a:effectLst>
                  <a:outerShdw blurRad="38100" dist="38100" dir="2700000" algn="tl">
                    <a:srgbClr val="000000"/>
                  </a:outerShdw>
                </a:effectLst>
                <a:latin typeface="Arial"/>
              </a:rPr>
              <a:t>Tự nhiên - xã hội</a:t>
            </a:r>
            <a:r>
              <a:rPr lang="en-US" sz="4400">
                <a:solidFill>
                  <a:schemeClr val="tx2"/>
                </a:solidFill>
                <a:effectLst>
                  <a:outerShdw blurRad="38100" dist="38100" dir="2700000" algn="tl">
                    <a:srgbClr val="000000"/>
                  </a:outerShdw>
                </a:effectLst>
                <a:latin typeface="Arial"/>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22"/>
                                        </p:tgtEl>
                                        <p:attrNameLst>
                                          <p:attrName>style.visibility</p:attrName>
                                        </p:attrNameLst>
                                      </p:cBhvr>
                                      <p:to>
                                        <p:strVal val="visible"/>
                                      </p:to>
                                    </p:set>
                                    <p:anim calcmode="lin" valueType="num">
                                      <p:cBhvr additive="base">
                                        <p:cTn id="7" dur="500" fill="hold"/>
                                        <p:tgtEl>
                                          <p:spTgt spid="17422"/>
                                        </p:tgtEl>
                                        <p:attrNameLst>
                                          <p:attrName>ppt_x</p:attrName>
                                        </p:attrNameLst>
                                      </p:cBhvr>
                                      <p:tavLst>
                                        <p:tav tm="0">
                                          <p:val>
                                            <p:strVal val="1+#ppt_w/2"/>
                                          </p:val>
                                        </p:tav>
                                        <p:tav tm="100000">
                                          <p:val>
                                            <p:strVal val="#ppt_x"/>
                                          </p:val>
                                        </p:tav>
                                      </p:tavLst>
                                    </p:anim>
                                    <p:anim calcmode="lin" valueType="num">
                                      <p:cBhvr additive="base">
                                        <p:cTn id="8" dur="500" fill="hold"/>
                                        <p:tgtEl>
                                          <p:spTgt spid="174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nodeType="clickEffect">
                                  <p:stCondLst>
                                    <p:cond delay="0"/>
                                  </p:stCondLst>
                                  <p:childTnLst>
                                    <p:set>
                                      <p:cBhvr>
                                        <p:cTn id="12" dur="1" fill="hold">
                                          <p:stCondLst>
                                            <p:cond delay="0"/>
                                          </p:stCondLst>
                                        </p:cTn>
                                        <p:tgtEl>
                                          <p:spTgt spid="17443"/>
                                        </p:tgtEl>
                                        <p:attrNameLst>
                                          <p:attrName>style.visibility</p:attrName>
                                        </p:attrNameLst>
                                      </p:cBhvr>
                                      <p:to>
                                        <p:strVal val="visible"/>
                                      </p:to>
                                    </p:set>
                                    <p:animEffect transition="in" filter="randombar(horizontal)">
                                      <p:cBhvr>
                                        <p:cTn id="13" dur="500"/>
                                        <p:tgtEl>
                                          <p:spTgt spid="1744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7426"/>
                                        </p:tgtEl>
                                        <p:attrNameLst>
                                          <p:attrName>style.visibility</p:attrName>
                                        </p:attrNameLst>
                                      </p:cBhvr>
                                      <p:to>
                                        <p:strVal val="visible"/>
                                      </p:to>
                                    </p:set>
                                    <p:anim calcmode="lin" valueType="num">
                                      <p:cBhvr additive="base">
                                        <p:cTn id="18" dur="500" fill="hold"/>
                                        <p:tgtEl>
                                          <p:spTgt spid="17426"/>
                                        </p:tgtEl>
                                        <p:attrNameLst>
                                          <p:attrName>ppt_x</p:attrName>
                                        </p:attrNameLst>
                                      </p:cBhvr>
                                      <p:tavLst>
                                        <p:tav tm="0">
                                          <p:val>
                                            <p:strVal val="#ppt_x"/>
                                          </p:val>
                                        </p:tav>
                                        <p:tav tm="100000">
                                          <p:val>
                                            <p:strVal val="#ppt_x"/>
                                          </p:val>
                                        </p:tav>
                                      </p:tavLst>
                                    </p:anim>
                                    <p:anim calcmode="lin" valueType="num">
                                      <p:cBhvr additive="base">
                                        <p:cTn id="19" dur="500" fill="hold"/>
                                        <p:tgtEl>
                                          <p:spTgt spid="17426"/>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17425"/>
                                        </p:tgtEl>
                                        <p:attrNameLst>
                                          <p:attrName>style.visibility</p:attrName>
                                        </p:attrNameLst>
                                      </p:cBhvr>
                                      <p:to>
                                        <p:strVal val="visible"/>
                                      </p:to>
                                    </p:set>
                                    <p:anim calcmode="lin" valueType="num">
                                      <p:cBhvr additive="base">
                                        <p:cTn id="23" dur="500" fill="hold"/>
                                        <p:tgtEl>
                                          <p:spTgt spid="17425"/>
                                        </p:tgtEl>
                                        <p:attrNameLst>
                                          <p:attrName>ppt_x</p:attrName>
                                        </p:attrNameLst>
                                      </p:cBhvr>
                                      <p:tavLst>
                                        <p:tav tm="0">
                                          <p:val>
                                            <p:strVal val="#ppt_x"/>
                                          </p:val>
                                        </p:tav>
                                        <p:tav tm="100000">
                                          <p:val>
                                            <p:strVal val="#ppt_x"/>
                                          </p:val>
                                        </p:tav>
                                      </p:tavLst>
                                    </p:anim>
                                    <p:anim calcmode="lin" valueType="num">
                                      <p:cBhvr additive="base">
                                        <p:cTn id="24" dur="500" fill="hold"/>
                                        <p:tgtEl>
                                          <p:spTgt spid="17425"/>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1000"/>
                            </p:stCondLst>
                            <p:childTnLst>
                              <p:par>
                                <p:cTn id="26" presetID="2" presetClass="entr" presetSubtype="4" fill="hold" grpId="0" nodeType="afterEffect">
                                  <p:stCondLst>
                                    <p:cond delay="0"/>
                                  </p:stCondLst>
                                  <p:childTnLst>
                                    <p:set>
                                      <p:cBhvr>
                                        <p:cTn id="27" dur="1" fill="hold">
                                          <p:stCondLst>
                                            <p:cond delay="0"/>
                                          </p:stCondLst>
                                        </p:cTn>
                                        <p:tgtEl>
                                          <p:spTgt spid="17424"/>
                                        </p:tgtEl>
                                        <p:attrNameLst>
                                          <p:attrName>style.visibility</p:attrName>
                                        </p:attrNameLst>
                                      </p:cBhvr>
                                      <p:to>
                                        <p:strVal val="visible"/>
                                      </p:to>
                                    </p:set>
                                    <p:anim calcmode="lin" valueType="num">
                                      <p:cBhvr additive="base">
                                        <p:cTn id="28" dur="500" fill="hold"/>
                                        <p:tgtEl>
                                          <p:spTgt spid="17424"/>
                                        </p:tgtEl>
                                        <p:attrNameLst>
                                          <p:attrName>ppt_x</p:attrName>
                                        </p:attrNameLst>
                                      </p:cBhvr>
                                      <p:tavLst>
                                        <p:tav tm="0">
                                          <p:val>
                                            <p:strVal val="#ppt_x"/>
                                          </p:val>
                                        </p:tav>
                                        <p:tav tm="100000">
                                          <p:val>
                                            <p:strVal val="#ppt_x"/>
                                          </p:val>
                                        </p:tav>
                                      </p:tavLst>
                                    </p:anim>
                                    <p:anim calcmode="lin" valueType="num">
                                      <p:cBhvr additive="base">
                                        <p:cTn id="29" dur="500" fill="hold"/>
                                        <p:tgtEl>
                                          <p:spTgt spid="17424"/>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7421"/>
                                        </p:tgtEl>
                                        <p:attrNameLst>
                                          <p:attrName>style.visibility</p:attrName>
                                        </p:attrNameLst>
                                      </p:cBhvr>
                                      <p:to>
                                        <p:strVal val="visible"/>
                                      </p:to>
                                    </p:set>
                                    <p:animEffect transition="in" filter="box(in)">
                                      <p:cBhvr>
                                        <p:cTn id="34" dur="500"/>
                                        <p:tgtEl>
                                          <p:spTgt spid="17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2" grpId="0" autoUpdateAnimBg="0"/>
      <p:bldP spid="17424" grpId="0" animBg="1"/>
      <p:bldP spid="17426" grpId="0" animBg="1"/>
      <p:bldP spid="17425" grpId="0" animBg="1"/>
      <p:bldP spid="1742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381000" y="1295400"/>
            <a:ext cx="8229600" cy="914400"/>
          </a:xfrm>
        </p:spPr>
        <p:txBody>
          <a:bodyPr/>
          <a:lstStyle/>
          <a:p>
            <a:pPr eaLnBrk="1" hangingPunct="1">
              <a:defRPr/>
            </a:pPr>
            <a:r>
              <a:rPr lang="en-US" smtClean="0"/>
              <a:t>Bài 13 : </a:t>
            </a:r>
            <a:r>
              <a:rPr lang="en-US" sz="4800" b="1" smtClean="0"/>
              <a:t>Hoạt </a:t>
            </a:r>
            <a:r>
              <a:rPr lang="vi-VN" sz="4800" b="1" smtClean="0"/>
              <a:t>đ</a:t>
            </a:r>
            <a:r>
              <a:rPr lang="en-US" sz="4800" b="1" smtClean="0"/>
              <a:t>ộng thần kinh</a:t>
            </a:r>
          </a:p>
        </p:txBody>
      </p:sp>
      <p:sp>
        <p:nvSpPr>
          <p:cNvPr id="10243" name="Text Box 4"/>
          <p:cNvSpPr txBox="1">
            <a:spLocks noChangeArrowheads="1"/>
          </p:cNvSpPr>
          <p:nvPr/>
        </p:nvSpPr>
        <p:spPr bwMode="auto">
          <a:xfrm>
            <a:off x="1676400" y="3124200"/>
            <a:ext cx="5943600" cy="366713"/>
          </a:xfrm>
          <a:prstGeom prst="rect">
            <a:avLst/>
          </a:prstGeom>
          <a:noFill/>
          <a:ln w="9525">
            <a:noFill/>
            <a:miter lim="800000"/>
            <a:headEnd/>
            <a:tailEnd/>
          </a:ln>
        </p:spPr>
        <p:txBody>
          <a:bodyPr>
            <a:spAutoFit/>
          </a:bodyPr>
          <a:lstStyle/>
          <a:p>
            <a:pPr>
              <a:spcBef>
                <a:spcPct val="50000"/>
              </a:spcBef>
            </a:pPr>
            <a:endParaRPr lang="en-US"/>
          </a:p>
        </p:txBody>
      </p:sp>
      <p:sp>
        <p:nvSpPr>
          <p:cNvPr id="16389" name="Text Box 5"/>
          <p:cNvSpPr txBox="1">
            <a:spLocks noChangeArrowheads="1"/>
          </p:cNvSpPr>
          <p:nvPr/>
        </p:nvSpPr>
        <p:spPr bwMode="auto">
          <a:xfrm>
            <a:off x="0" y="4343400"/>
            <a:ext cx="8763000" cy="1754188"/>
          </a:xfrm>
          <a:prstGeom prst="rect">
            <a:avLst/>
          </a:prstGeom>
          <a:noFill/>
          <a:ln w="9525">
            <a:noFill/>
            <a:miter lim="800000"/>
            <a:headEnd/>
            <a:tailEnd/>
          </a:ln>
        </p:spPr>
        <p:txBody>
          <a:bodyPr>
            <a:spAutoFit/>
          </a:bodyPr>
          <a:lstStyle/>
          <a:p>
            <a:pPr>
              <a:spcBef>
                <a:spcPct val="50000"/>
              </a:spcBef>
            </a:pPr>
            <a:r>
              <a:rPr lang="en-US" sz="2400" b="1"/>
              <a:t>Khi gặp một kích thích …………………., cơ thể ……………………phản ứng nhanh. Những phản ứng như vậy được gọi là …………………. Tuỷ sống là …………........</a:t>
            </a:r>
          </a:p>
          <a:p>
            <a:pPr>
              <a:spcBef>
                <a:spcPct val="50000"/>
              </a:spcBef>
            </a:pPr>
            <a:r>
              <a:rPr lang="en-US" sz="2400" b="1"/>
              <a:t> điều khiển hoạt động của loại phản xạ này</a:t>
            </a:r>
            <a:r>
              <a:rPr lang="en-US"/>
              <a:t>.</a:t>
            </a:r>
          </a:p>
        </p:txBody>
      </p:sp>
      <p:sp>
        <p:nvSpPr>
          <p:cNvPr id="16390" name="Text Box 6"/>
          <p:cNvSpPr txBox="1">
            <a:spLocks noChangeArrowheads="1"/>
          </p:cNvSpPr>
          <p:nvPr/>
        </p:nvSpPr>
        <p:spPr bwMode="auto">
          <a:xfrm>
            <a:off x="152400" y="2209800"/>
            <a:ext cx="8991600" cy="830263"/>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Bài 2</a:t>
            </a:r>
            <a:r>
              <a:rPr lang="en-US" sz="2400" b="1"/>
              <a:t> :</a:t>
            </a:r>
            <a:r>
              <a:rPr lang="en-US"/>
              <a:t> </a:t>
            </a:r>
            <a:r>
              <a:rPr lang="en-US" sz="2400" b="1"/>
              <a:t>Chọn các từ trong khung để điền vào chỗ … cho phù hợp</a:t>
            </a:r>
            <a:r>
              <a:rPr lang="en-US"/>
              <a:t>.</a:t>
            </a:r>
          </a:p>
        </p:txBody>
      </p:sp>
      <p:graphicFrame>
        <p:nvGraphicFramePr>
          <p:cNvPr id="16423" name="Group 39"/>
          <p:cNvGraphicFramePr>
            <a:graphicFrameLocks noGrp="1"/>
          </p:cNvGraphicFramePr>
          <p:nvPr/>
        </p:nvGraphicFramePr>
        <p:xfrm>
          <a:off x="685800" y="2819400"/>
          <a:ext cx="7696200" cy="895350"/>
        </p:xfrm>
        <a:graphic>
          <a:graphicData uri="http://schemas.openxmlformats.org/drawingml/2006/table">
            <a:tbl>
              <a:tblPr/>
              <a:tblGrid>
                <a:gridCol w="7696200"/>
              </a:tblGrid>
              <a:tr h="89535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1" i="0" u="none" strike="noStrike" cap="none" normalizeH="0" baseline="0" smtClean="0">
                          <a:ln>
                            <a:noFill/>
                          </a:ln>
                          <a:solidFill>
                            <a:schemeClr val="hlink"/>
                          </a:solidFill>
                          <a:effectLst/>
                          <a:latin typeface="Arial" charset="0"/>
                        </a:rPr>
                        <a:t>trung ương thần kinh, phản xạ, tự động, bất ngờ</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2400" b="0" i="0" u="none" strike="noStrike" cap="none" normalizeH="0" baseline="0" smtClean="0">
                        <a:ln>
                          <a:noFill/>
                        </a:ln>
                        <a:solidFill>
                          <a:schemeClr val="hlink"/>
                        </a:solidFill>
                        <a:effectLst/>
                        <a:latin typeface="Arial" charset="0"/>
                      </a:endParaRPr>
                    </a:p>
                  </a:txBody>
                  <a:tcPr marT="45681" marB="4568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8" name="Rectangle 24"/>
          <p:cNvSpPr>
            <a:spLocks noChangeArrowheads="1"/>
          </p:cNvSpPr>
          <p:nvPr/>
        </p:nvSpPr>
        <p:spPr bwMode="auto">
          <a:xfrm>
            <a:off x="5562600" y="5105400"/>
            <a:ext cx="2514600" cy="304800"/>
          </a:xfrm>
          <a:prstGeom prst="rect">
            <a:avLst/>
          </a:prstGeom>
          <a:solidFill>
            <a:srgbClr val="FFFF99"/>
          </a:solidFill>
          <a:ln w="9525">
            <a:solidFill>
              <a:schemeClr val="tx1"/>
            </a:solidFill>
            <a:miter lim="800000"/>
            <a:headEnd/>
            <a:tailEnd/>
          </a:ln>
        </p:spPr>
        <p:txBody>
          <a:bodyPr wrap="none" anchor="ctr"/>
          <a:lstStyle/>
          <a:p>
            <a:pPr algn="ctr"/>
            <a:r>
              <a:rPr lang="en-US" b="1">
                <a:solidFill>
                  <a:srgbClr val="FF0000"/>
                </a:solidFill>
              </a:rPr>
              <a:t>trung ương thần kinh</a:t>
            </a:r>
          </a:p>
        </p:txBody>
      </p:sp>
      <p:sp>
        <p:nvSpPr>
          <p:cNvPr id="16409" name="Rectangle 25"/>
          <p:cNvSpPr>
            <a:spLocks noChangeArrowheads="1"/>
          </p:cNvSpPr>
          <p:nvPr/>
        </p:nvSpPr>
        <p:spPr bwMode="auto">
          <a:xfrm>
            <a:off x="1905000" y="5105400"/>
            <a:ext cx="1524000" cy="381000"/>
          </a:xfrm>
          <a:prstGeom prst="rect">
            <a:avLst/>
          </a:prstGeom>
          <a:solidFill>
            <a:srgbClr val="FFFF99"/>
          </a:solidFill>
          <a:ln w="9525">
            <a:solidFill>
              <a:schemeClr val="tx1"/>
            </a:solidFill>
            <a:miter lim="800000"/>
            <a:headEnd/>
            <a:tailEnd/>
          </a:ln>
        </p:spPr>
        <p:txBody>
          <a:bodyPr wrap="none" anchor="ctr"/>
          <a:lstStyle/>
          <a:p>
            <a:pPr algn="ctr"/>
            <a:r>
              <a:rPr lang="en-US" b="1">
                <a:solidFill>
                  <a:srgbClr val="FF0000"/>
                </a:solidFill>
              </a:rPr>
              <a:t>phản xạ</a:t>
            </a:r>
          </a:p>
        </p:txBody>
      </p:sp>
      <p:sp>
        <p:nvSpPr>
          <p:cNvPr id="16410" name="Rectangle 26"/>
          <p:cNvSpPr>
            <a:spLocks noChangeArrowheads="1"/>
          </p:cNvSpPr>
          <p:nvPr/>
        </p:nvSpPr>
        <p:spPr bwMode="auto">
          <a:xfrm>
            <a:off x="609600" y="4800600"/>
            <a:ext cx="1524000" cy="304800"/>
          </a:xfrm>
          <a:prstGeom prst="rect">
            <a:avLst/>
          </a:prstGeom>
          <a:solidFill>
            <a:srgbClr val="FFFF99"/>
          </a:solidFill>
          <a:ln w="9525">
            <a:solidFill>
              <a:schemeClr val="tx1"/>
            </a:solidFill>
            <a:miter lim="800000"/>
            <a:headEnd/>
            <a:tailEnd/>
          </a:ln>
        </p:spPr>
        <p:txBody>
          <a:bodyPr wrap="none" anchor="ctr"/>
          <a:lstStyle/>
          <a:p>
            <a:pPr algn="ctr"/>
            <a:r>
              <a:rPr lang="en-US" b="1">
                <a:solidFill>
                  <a:srgbClr val="FF0000"/>
                </a:solidFill>
              </a:rPr>
              <a:t>tự động</a:t>
            </a:r>
          </a:p>
        </p:txBody>
      </p:sp>
      <p:sp>
        <p:nvSpPr>
          <p:cNvPr id="16411" name="Rectangle 27"/>
          <p:cNvSpPr>
            <a:spLocks noChangeArrowheads="1"/>
          </p:cNvSpPr>
          <p:nvPr/>
        </p:nvSpPr>
        <p:spPr bwMode="auto">
          <a:xfrm>
            <a:off x="3429000" y="4267200"/>
            <a:ext cx="1524000" cy="381000"/>
          </a:xfrm>
          <a:prstGeom prst="rect">
            <a:avLst/>
          </a:prstGeom>
          <a:solidFill>
            <a:srgbClr val="FFFF99"/>
          </a:solidFill>
          <a:ln w="9525">
            <a:solidFill>
              <a:schemeClr val="tx1"/>
            </a:solidFill>
            <a:miter lim="800000"/>
            <a:headEnd/>
            <a:tailEnd/>
          </a:ln>
        </p:spPr>
        <p:txBody>
          <a:bodyPr wrap="none" anchor="ctr"/>
          <a:lstStyle/>
          <a:p>
            <a:pPr algn="ctr"/>
            <a:r>
              <a:rPr lang="en-US" b="1">
                <a:solidFill>
                  <a:srgbClr val="FF0000"/>
                </a:solidFill>
              </a:rPr>
              <a:t>bất ngờ</a:t>
            </a:r>
          </a:p>
        </p:txBody>
      </p:sp>
      <p:sp>
        <p:nvSpPr>
          <p:cNvPr id="16413" name="Rectangle 29"/>
          <p:cNvSpPr>
            <a:spLocks noChangeArrowheads="1"/>
          </p:cNvSpPr>
          <p:nvPr/>
        </p:nvSpPr>
        <p:spPr bwMode="auto">
          <a:xfrm>
            <a:off x="228600" y="152400"/>
            <a:ext cx="8686800" cy="1050925"/>
          </a:xfrm>
          <a:prstGeom prst="rect">
            <a:avLst/>
          </a:prstGeom>
          <a:noFill/>
          <a:ln w="9525">
            <a:noFill/>
            <a:miter lim="800000"/>
            <a:headEnd/>
            <a:tailEnd/>
          </a:ln>
          <a:effectLst/>
        </p:spPr>
        <p:txBody>
          <a:bodyPr anchor="b" anchorCtr="1"/>
          <a:lstStyle/>
          <a:p>
            <a:pPr algn="ctr" eaLnBrk="1" hangingPunct="1">
              <a:defRPr/>
            </a:pPr>
            <a:r>
              <a:rPr lang="en-US" sz="3600">
                <a:solidFill>
                  <a:schemeClr val="tx2"/>
                </a:solidFill>
                <a:effectLst>
                  <a:outerShdw blurRad="38100" dist="38100" dir="2700000" algn="tl">
                    <a:srgbClr val="000000"/>
                  </a:outerShdw>
                </a:effectLst>
                <a:latin typeface="Arial"/>
              </a:rPr>
              <a:t/>
            </a:r>
            <a:br>
              <a:rPr lang="en-US" sz="3600">
                <a:solidFill>
                  <a:schemeClr val="tx2"/>
                </a:solidFill>
                <a:effectLst>
                  <a:outerShdw blurRad="38100" dist="38100" dir="2700000" algn="tl">
                    <a:srgbClr val="000000"/>
                  </a:outerShdw>
                </a:effectLst>
                <a:latin typeface="Arial"/>
              </a:rPr>
            </a:br>
            <a:r>
              <a:rPr lang="en-US" sz="4400" u="sng">
                <a:solidFill>
                  <a:schemeClr val="tx2"/>
                </a:solidFill>
                <a:effectLst>
                  <a:outerShdw blurRad="38100" dist="38100" dir="2700000" algn="tl">
                    <a:srgbClr val="000000"/>
                  </a:outerShdw>
                </a:effectLst>
                <a:latin typeface="Arial"/>
              </a:rPr>
              <a:t>Tự nhiên - xã hội</a:t>
            </a:r>
            <a:r>
              <a:rPr lang="en-US" sz="4400">
                <a:solidFill>
                  <a:schemeClr val="tx2"/>
                </a:solidFill>
                <a:effectLst>
                  <a:outerShdw blurRad="38100" dist="38100" dir="2700000" algn="tl">
                    <a:srgbClr val="000000"/>
                  </a:outerShdw>
                </a:effectLst>
                <a:latin typeface="Arial"/>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nodeType="clickEffect">
                                  <p:stCondLst>
                                    <p:cond delay="0"/>
                                  </p:stCondLst>
                                  <p:childTnLst>
                                    <p:set>
                                      <p:cBhvr>
                                        <p:cTn id="10" dur="1" fill="hold">
                                          <p:stCondLst>
                                            <p:cond delay="0"/>
                                          </p:stCondLst>
                                        </p:cTn>
                                        <p:tgtEl>
                                          <p:spTgt spid="16423"/>
                                        </p:tgtEl>
                                        <p:attrNameLst>
                                          <p:attrName>style.visibility</p:attrName>
                                        </p:attrNameLst>
                                      </p:cBhvr>
                                      <p:to>
                                        <p:strVal val="visible"/>
                                      </p:to>
                                    </p:set>
                                    <p:animEffect transition="in" filter="slide(fromBottom)">
                                      <p:cBhvr>
                                        <p:cTn id="11" dur="500"/>
                                        <p:tgtEl>
                                          <p:spTgt spid="16423"/>
                                        </p:tgtEl>
                                      </p:cBhvr>
                                    </p:animEffect>
                                  </p:childTnLst>
                                </p:cTn>
                              </p:par>
                            </p:childTnLst>
                          </p:cTn>
                        </p:par>
                        <p:par>
                          <p:cTn id="12" fill="hold" nodeType="afterGroup">
                            <p:stCondLst>
                              <p:cond delay="500"/>
                            </p:stCondLst>
                            <p:childTnLst>
                              <p:par>
                                <p:cTn id="13" presetID="12" presetClass="entr" presetSubtype="4" fill="hold" grpId="0" nodeType="afterEffect">
                                  <p:stCondLst>
                                    <p:cond delay="0"/>
                                  </p:stCondLst>
                                  <p:childTnLst>
                                    <p:set>
                                      <p:cBhvr>
                                        <p:cTn id="14" dur="1" fill="hold">
                                          <p:stCondLst>
                                            <p:cond delay="0"/>
                                          </p:stCondLst>
                                        </p:cTn>
                                        <p:tgtEl>
                                          <p:spTgt spid="16389"/>
                                        </p:tgtEl>
                                        <p:attrNameLst>
                                          <p:attrName>style.visibility</p:attrName>
                                        </p:attrNameLst>
                                      </p:cBhvr>
                                      <p:to>
                                        <p:strVal val="visible"/>
                                      </p:to>
                                    </p:set>
                                    <p:animEffect transition="in" filter="slide(fromBottom)">
                                      <p:cBhvr>
                                        <p:cTn id="15" dur="500"/>
                                        <p:tgtEl>
                                          <p:spTgt spid="1638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6411"/>
                                        </p:tgtEl>
                                        <p:attrNameLst>
                                          <p:attrName>style.visibility</p:attrName>
                                        </p:attrNameLst>
                                      </p:cBhvr>
                                      <p:to>
                                        <p:strVal val="visible"/>
                                      </p:to>
                                    </p:set>
                                    <p:animEffect transition="in" filter="box(in)">
                                      <p:cBhvr>
                                        <p:cTn id="20" dur="500"/>
                                        <p:tgtEl>
                                          <p:spTgt spid="1641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6410"/>
                                        </p:tgtEl>
                                        <p:attrNameLst>
                                          <p:attrName>style.visibility</p:attrName>
                                        </p:attrNameLst>
                                      </p:cBhvr>
                                      <p:to>
                                        <p:strVal val="visible"/>
                                      </p:to>
                                    </p:set>
                                    <p:animEffect transition="in" filter="box(in)">
                                      <p:cBhvr>
                                        <p:cTn id="25" dur="500"/>
                                        <p:tgtEl>
                                          <p:spTgt spid="164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6409"/>
                                        </p:tgtEl>
                                        <p:attrNameLst>
                                          <p:attrName>style.visibility</p:attrName>
                                        </p:attrNameLst>
                                      </p:cBhvr>
                                      <p:to>
                                        <p:strVal val="visible"/>
                                      </p:to>
                                    </p:set>
                                    <p:animEffect transition="in" filter="box(in)">
                                      <p:cBhvr>
                                        <p:cTn id="30" dur="500"/>
                                        <p:tgtEl>
                                          <p:spTgt spid="1640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6408"/>
                                        </p:tgtEl>
                                        <p:attrNameLst>
                                          <p:attrName>style.visibility</p:attrName>
                                        </p:attrNameLst>
                                      </p:cBhvr>
                                      <p:to>
                                        <p:strVal val="visible"/>
                                      </p:to>
                                    </p:set>
                                    <p:animEffect transition="in" filter="box(in)">
                                      <p:cBhvr>
                                        <p:cTn id="35" dur="500"/>
                                        <p:tgtEl>
                                          <p:spTgt spid="16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utoUpdateAnimBg="0"/>
      <p:bldP spid="16390" grpId="0" autoUpdateAnimBg="0"/>
      <p:bldP spid="16408" grpId="0" animBg="1" autoUpdateAnimBg="0"/>
      <p:bldP spid="16409" grpId="0" animBg="1" autoUpdateAnimBg="0"/>
      <p:bldP spid="16410" grpId="0" animBg="1" autoUpdateAnimBg="0"/>
      <p:bldP spid="1641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381000" y="1295400"/>
            <a:ext cx="8229600" cy="914400"/>
          </a:xfrm>
        </p:spPr>
        <p:txBody>
          <a:bodyPr/>
          <a:lstStyle/>
          <a:p>
            <a:pPr eaLnBrk="1" hangingPunct="1">
              <a:defRPr/>
            </a:pPr>
            <a:r>
              <a:rPr lang="en-US" smtClean="0"/>
              <a:t>Bài 13 : </a:t>
            </a:r>
            <a:r>
              <a:rPr lang="en-US" sz="4800" b="1" smtClean="0"/>
              <a:t>Hoạt </a:t>
            </a:r>
            <a:r>
              <a:rPr lang="vi-VN" sz="4800" b="1" smtClean="0"/>
              <a:t>đ</a:t>
            </a:r>
            <a:r>
              <a:rPr lang="en-US" sz="4800" b="1" smtClean="0"/>
              <a:t>ộng thần kinh</a:t>
            </a:r>
          </a:p>
        </p:txBody>
      </p:sp>
      <p:graphicFrame>
        <p:nvGraphicFramePr>
          <p:cNvPr id="18462" name="Group 30"/>
          <p:cNvGraphicFramePr>
            <a:graphicFrameLocks noGrp="1"/>
          </p:cNvGraphicFramePr>
          <p:nvPr/>
        </p:nvGraphicFramePr>
        <p:xfrm>
          <a:off x="381000" y="2743200"/>
          <a:ext cx="8229600" cy="3048000"/>
        </p:xfrm>
        <a:graphic>
          <a:graphicData uri="http://schemas.openxmlformats.org/drawingml/2006/table">
            <a:tbl>
              <a:tblPr/>
              <a:tblGrid>
                <a:gridCol w="8229600"/>
              </a:tblGrid>
              <a:tr h="30480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3200" b="1" i="0" u="none" strike="noStrike" cap="none" normalizeH="0" baseline="0" smtClean="0">
                          <a:ln>
                            <a:noFill/>
                          </a:ln>
                          <a:solidFill>
                            <a:schemeClr val="tx1"/>
                          </a:solidFill>
                          <a:effectLst/>
                          <a:latin typeface="Times New Roman" pitchFamily="18" charset="0"/>
                        </a:rPr>
                        <a:t>Khi g</a:t>
                      </a:r>
                      <a:r>
                        <a:rPr kumimoji="0" lang="en-US" sz="2800" b="1" i="0" u="none" strike="noStrike" cap="none" normalizeH="0" baseline="0" smtClean="0">
                          <a:ln>
                            <a:noFill/>
                          </a:ln>
                          <a:solidFill>
                            <a:schemeClr val="tx1"/>
                          </a:solidFill>
                          <a:effectLst/>
                          <a:latin typeface="Times New Roman" pitchFamily="18" charset="0"/>
                        </a:rPr>
                        <a:t>ặp một kích thích bất ngờ, cơ thể tự động phản ứng nhanh. Ví dụ : tiếng động mạnh và bất ngờ làm ta giật mình. Những phản ứng như vậy gọi là phản xạ. Tuỷ sống là trung ương thần kinh, điều khiển hoạt động của phản xạ này</a:t>
                      </a:r>
                      <a:r>
                        <a:rPr kumimoji="0" lang="en-US" sz="2800" b="0" i="0" u="none" strike="noStrike" cap="none" normalizeH="0" baseline="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73" name="Text Box 11"/>
          <p:cNvSpPr txBox="1">
            <a:spLocks noChangeArrowheads="1"/>
          </p:cNvSpPr>
          <p:nvPr/>
        </p:nvSpPr>
        <p:spPr bwMode="auto">
          <a:xfrm>
            <a:off x="1600200" y="5257800"/>
            <a:ext cx="6477000" cy="366713"/>
          </a:xfrm>
          <a:prstGeom prst="rect">
            <a:avLst/>
          </a:prstGeom>
          <a:noFill/>
          <a:ln w="9525">
            <a:noFill/>
            <a:miter lim="800000"/>
            <a:headEnd/>
            <a:tailEnd/>
          </a:ln>
        </p:spPr>
        <p:txBody>
          <a:bodyPr>
            <a:spAutoFit/>
          </a:bodyPr>
          <a:lstStyle/>
          <a:p>
            <a:pPr>
              <a:spcBef>
                <a:spcPct val="50000"/>
              </a:spcBef>
            </a:pPr>
            <a:endParaRPr lang="en-US"/>
          </a:p>
        </p:txBody>
      </p:sp>
      <p:sp>
        <p:nvSpPr>
          <p:cNvPr id="18464" name="Rectangle 32"/>
          <p:cNvSpPr>
            <a:spLocks noChangeArrowheads="1"/>
          </p:cNvSpPr>
          <p:nvPr/>
        </p:nvSpPr>
        <p:spPr bwMode="auto">
          <a:xfrm>
            <a:off x="228600" y="152400"/>
            <a:ext cx="8686800" cy="1050925"/>
          </a:xfrm>
          <a:prstGeom prst="rect">
            <a:avLst/>
          </a:prstGeom>
          <a:noFill/>
          <a:ln w="9525">
            <a:noFill/>
            <a:miter lim="800000"/>
            <a:headEnd/>
            <a:tailEnd/>
          </a:ln>
          <a:effectLst/>
        </p:spPr>
        <p:txBody>
          <a:bodyPr anchor="b" anchorCtr="1"/>
          <a:lstStyle/>
          <a:p>
            <a:pPr algn="ctr" eaLnBrk="1" hangingPunct="1">
              <a:defRPr/>
            </a:pPr>
            <a:r>
              <a:rPr lang="en-US" sz="3600">
                <a:solidFill>
                  <a:schemeClr val="tx2"/>
                </a:solidFill>
                <a:effectLst>
                  <a:outerShdw blurRad="38100" dist="38100" dir="2700000" algn="tl">
                    <a:srgbClr val="000000"/>
                  </a:outerShdw>
                </a:effectLst>
                <a:latin typeface="Arial"/>
              </a:rPr>
              <a:t/>
            </a:r>
            <a:br>
              <a:rPr lang="en-US" sz="3600">
                <a:solidFill>
                  <a:schemeClr val="tx2"/>
                </a:solidFill>
                <a:effectLst>
                  <a:outerShdw blurRad="38100" dist="38100" dir="2700000" algn="tl">
                    <a:srgbClr val="000000"/>
                  </a:outerShdw>
                </a:effectLst>
                <a:latin typeface="Arial"/>
              </a:rPr>
            </a:br>
            <a:r>
              <a:rPr lang="en-US" sz="4400" u="sng">
                <a:solidFill>
                  <a:schemeClr val="tx2"/>
                </a:solidFill>
                <a:effectLst>
                  <a:outerShdw blurRad="38100" dist="38100" dir="2700000" algn="tl">
                    <a:srgbClr val="000000"/>
                  </a:outerShdw>
                </a:effectLst>
                <a:latin typeface="Arial"/>
              </a:rPr>
              <a:t>Tự nhiên - xã hội</a:t>
            </a:r>
            <a:r>
              <a:rPr lang="en-US" sz="4400">
                <a:solidFill>
                  <a:schemeClr val="tx2"/>
                </a:solidFill>
                <a:effectLst>
                  <a:outerShdw blurRad="38100" dist="38100" dir="2700000" algn="tl">
                    <a:srgbClr val="000000"/>
                  </a:outerShdw>
                </a:effectLst>
                <a:latin typeface="Arial"/>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8462"/>
                                        </p:tgtEl>
                                        <p:attrNameLst>
                                          <p:attrName>style.visibility</p:attrName>
                                        </p:attrNameLst>
                                      </p:cBhvr>
                                      <p:to>
                                        <p:strVal val="visible"/>
                                      </p:to>
                                    </p:set>
                                    <p:animEffect transition="in" filter="wheel(4)">
                                      <p:cBhvr>
                                        <p:cTn id="7" dur="500"/>
                                        <p:tgtEl>
                                          <p:spTgt spid="18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528</TotalTime>
  <Words>451</Words>
  <Application>Microsoft Office PowerPoint</Application>
  <PresentationFormat>On-screen Show (4:3)</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.VnTime</vt:lpstr>
      <vt:lpstr>Times New Roman</vt:lpstr>
      <vt:lpstr>Mountain Top</vt:lpstr>
      <vt:lpstr> Tự nhiên - xã hội :</vt:lpstr>
      <vt:lpstr>Slide 2</vt:lpstr>
      <vt:lpstr>Slide 3</vt:lpstr>
      <vt:lpstr>Slide 4</vt:lpstr>
      <vt:lpstr>Slide 5</vt:lpstr>
      <vt:lpstr>Slide 6</vt:lpstr>
      <vt:lpstr>Slide 7</vt:lpstr>
      <vt:lpstr>Slide 8</vt:lpstr>
      <vt:lpstr>Slide 9</vt:lpstr>
    </vt:vector>
  </TitlesOfParts>
  <Company>Gil Co .,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Thø … ngµy … th¸ng … 10 n¨m 2008 Tù nhiªn - x· héi :</dc:title>
  <dc:creator>User</dc:creator>
  <cp:lastModifiedBy>CSTeam</cp:lastModifiedBy>
  <cp:revision>75</cp:revision>
  <dcterms:created xsi:type="dcterms:W3CDTF">2008-10-20T06:44:10Z</dcterms:created>
  <dcterms:modified xsi:type="dcterms:W3CDTF">2016-06-29T10:32:18Z</dcterms:modified>
</cp:coreProperties>
</file>