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85" r:id="rId3"/>
    <p:sldId id="265" r:id="rId4"/>
    <p:sldId id="266" r:id="rId5"/>
    <p:sldId id="280" r:id="rId6"/>
    <p:sldId id="279" r:id="rId7"/>
    <p:sldId id="269" r:id="rId8"/>
    <p:sldId id="268" r:id="rId9"/>
    <p:sldId id="286" r:id="rId10"/>
    <p:sldId id="287" r:id="rId11"/>
    <p:sldId id="27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99FF"/>
    <a:srgbClr val="CCFFFF"/>
    <a:srgbClr val="FF3300"/>
    <a:srgbClr val="FFFF00"/>
    <a:srgbClr val="66FFFF"/>
    <a:srgbClr val="66FF33"/>
    <a:srgbClr val="FF99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F98B9ED-48B5-4117-BAC3-B7D232F64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97AAE-FDEA-4240-8382-4FEE25D42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F58C1-9DBD-49A3-9A36-273DF18EC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B5F56-4C47-4D3D-A829-5AE819644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D0C4A-EFA7-4375-A889-D4D016CC7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83776-7617-4BF4-8EFB-17C4E6E09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7BA3E-11BF-4B93-8BE0-E112EA4589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EF8FA-8B2C-4F40-8816-6407992CC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86483-FB4D-4C71-AA03-24C304DA8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D519E-6E11-4578-A7C6-3F425683F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7912A-7B9B-4938-A85B-6CFA0BA18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59A8D-7188-4BA7-8234-3767DFC3B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DAEA338-6B57-416A-9C9A-0327C2A9A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0" y="-28575"/>
            <a:ext cx="9144000" cy="1905000"/>
          </a:xfrm>
          <a:prstGeom prst="ellipseRibbon">
            <a:avLst>
              <a:gd name="adj1" fmla="val 25000"/>
              <a:gd name="adj2" fmla="val 75000"/>
              <a:gd name="adj3" fmla="val 12500"/>
            </a:avLst>
          </a:prstGeom>
          <a:gradFill rotWithShape="1">
            <a:gsLst>
              <a:gs pos="0">
                <a:srgbClr val="0000FF"/>
              </a:gs>
              <a:gs pos="50000">
                <a:srgbClr val="FFFFFF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charset="0"/>
              </a:rPr>
              <a:t>Tự nhiên xã hội</a:t>
            </a:r>
          </a:p>
          <a:p>
            <a:pPr algn="ctr"/>
            <a:r>
              <a:rPr lang="en-US" sz="2800" b="1">
                <a:solidFill>
                  <a:srgbClr val="FF0000"/>
                </a:solidFill>
                <a:latin typeface="Arial" charset="0"/>
              </a:rPr>
              <a:t>Vệ sinh hệ thần kinh</a:t>
            </a: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066800" y="1919288"/>
            <a:ext cx="7162800" cy="1447800"/>
          </a:xfrm>
          <a:prstGeom prst="flowChartAlternateProcess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9933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00"/>
                </a:solidFill>
                <a:latin typeface="Arial" charset="0"/>
              </a:rPr>
              <a:t>Thảo luận nhóm </a:t>
            </a:r>
            <a:r>
              <a:rPr lang="vi-VN" sz="2800" b="1">
                <a:solidFill>
                  <a:srgbClr val="000000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ôi:</a:t>
            </a:r>
          </a:p>
          <a:p>
            <a:pPr algn="ctr"/>
            <a:r>
              <a:rPr lang="en-US" sz="2800" b="1">
                <a:solidFill>
                  <a:srgbClr val="000000"/>
                </a:solidFill>
                <a:latin typeface="Arial" charset="0"/>
              </a:rPr>
              <a:t>Nếu em thức rất khuya mà hôm sau phải</a:t>
            </a:r>
          </a:p>
          <a:p>
            <a:pPr algn="ctr"/>
            <a:r>
              <a:rPr lang="en-US" sz="2800" b="1">
                <a:solidFill>
                  <a:srgbClr val="000000"/>
                </a:solidFill>
                <a:latin typeface="Arial" charset="0"/>
              </a:rPr>
              <a:t>dậy sớm em sẽ thấy ng</a:t>
            </a:r>
            <a:r>
              <a:rPr lang="vi-VN" sz="2800" b="1">
                <a:solidFill>
                  <a:srgbClr val="000000"/>
                </a:solidFill>
                <a:latin typeface="Arial" charset="0"/>
              </a:rPr>
              <a:t>ư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ời thế nào?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2971800" y="3395663"/>
            <a:ext cx="6172200" cy="1676400"/>
          </a:xfrm>
          <a:prstGeom prst="flowChartDecision">
            <a:avLst/>
          </a:prstGeom>
          <a:gradFill rotWithShape="1">
            <a:gsLst>
              <a:gs pos="0">
                <a:srgbClr val="FF0000"/>
              </a:gs>
              <a:gs pos="50000">
                <a:srgbClr val="FFFFFF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00"/>
                </a:solidFill>
                <a:latin typeface="Arial" charset="0"/>
              </a:rPr>
              <a:t>Em sẽ thấy mệt mỏi</a:t>
            </a:r>
          </a:p>
          <a:p>
            <a:pPr algn="ctr"/>
            <a:r>
              <a:rPr lang="en-US" sz="2800" b="1">
                <a:solidFill>
                  <a:srgbClr val="000000"/>
                </a:solidFill>
                <a:latin typeface="Arial" charset="0"/>
              </a:rPr>
              <a:t>buồn ngủ</a:t>
            </a:r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 flipV="1">
            <a:off x="457200" y="59309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.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52388" y="3505200"/>
            <a:ext cx="2057400" cy="19050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latin typeface="Arial" charset="0"/>
              </a:rPr>
              <a:t>Em có biết </a:t>
            </a:r>
          </a:p>
          <a:p>
            <a:r>
              <a:rPr lang="en-US" sz="2800">
                <a:latin typeface="Arial" charset="0"/>
              </a:rPr>
              <a:t>tại sao em </a:t>
            </a:r>
          </a:p>
          <a:p>
            <a:r>
              <a:rPr lang="en-US" sz="2800">
                <a:latin typeface="Arial" charset="0"/>
              </a:rPr>
              <a:t>thấy mệt </a:t>
            </a:r>
          </a:p>
          <a:p>
            <a:r>
              <a:rPr lang="en-US" sz="2800">
                <a:latin typeface="Arial" charset="0"/>
              </a:rPr>
              <a:t>mỏi không? </a:t>
            </a: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3048000" y="5029200"/>
            <a:ext cx="4800600" cy="1828800"/>
          </a:xfrm>
          <a:prstGeom prst="wedgeEllipseCallout">
            <a:avLst>
              <a:gd name="adj1" fmla="val -70602"/>
              <a:gd name="adj2" fmla="val -31597"/>
            </a:avLst>
          </a:prstGeom>
          <a:solidFill>
            <a:srgbClr val="00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latin typeface="Arial" charset="0"/>
              </a:rPr>
              <a:t>Vì em thức khuya, thiếu ngủ.</a:t>
            </a:r>
          </a:p>
          <a:p>
            <a:pPr algn="ctr"/>
            <a:endParaRPr lang="en-US" sz="2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1" grpId="0" animBg="1"/>
      <p:bldP spid="4102" grpId="0" animBg="1"/>
      <p:bldP spid="4104" grpId="0" animBg="1"/>
      <p:bldP spid="410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pic>
        <p:nvPicPr>
          <p:cNvPr id="41989" name="Picture 5" descr="ta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228600"/>
            <a:ext cx="54102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228600" y="152400"/>
            <a:ext cx="2819400" cy="6477000"/>
          </a:xfrm>
          <a:prstGeom prst="wedgeRectCallout">
            <a:avLst>
              <a:gd name="adj1" fmla="val -19875"/>
              <a:gd name="adj2" fmla="val 43481"/>
            </a:avLst>
          </a:prstGeom>
          <a:gradFill rotWithShape="1">
            <a:gsLst>
              <a:gs pos="0">
                <a:srgbClr val="FF3300"/>
              </a:gs>
              <a:gs pos="50000">
                <a:srgbClr val="FFFFFF"/>
              </a:gs>
              <a:gs pos="100000">
                <a:srgbClr val="FF33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sz="28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Nhóm có lợi:</a:t>
            </a:r>
          </a:p>
          <a:p>
            <a:r>
              <a:rPr lang="en-US" sz="2800">
                <a:latin typeface="Arial" charset="0"/>
              </a:rPr>
              <a:t> N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ớc cam,mứt sen….</a:t>
            </a:r>
          </a:p>
          <a:p>
            <a:endParaRPr lang="en-US" sz="28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Nhóm có hại:</a:t>
            </a:r>
          </a:p>
          <a:p>
            <a:r>
              <a:rPr lang="en-US" sz="2800">
                <a:latin typeface="Arial" charset="0"/>
              </a:rPr>
              <a:t>Cà phê, thuốc lá, r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ợu….</a:t>
            </a:r>
          </a:p>
          <a:p>
            <a:endParaRPr lang="en-US" sz="28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Nhóm rất nguy hiểm: Ma tuý…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9933FF"/>
              </a:gs>
              <a:gs pos="50000">
                <a:srgbClr val="FFFFFF"/>
              </a:gs>
              <a:gs pos="100000">
                <a:srgbClr val="9933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609600" y="0"/>
            <a:ext cx="8382000" cy="6324600"/>
          </a:xfrm>
          <a:prstGeom prst="cloudCallout">
            <a:avLst>
              <a:gd name="adj1" fmla="val -56782"/>
              <a:gd name="adj2" fmla="val 32505"/>
            </a:avLst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latin typeface="Arial" charset="0"/>
              </a:rPr>
              <a:t>Nh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 vậy chúng ta cần luôn luôn vui vẻ với ng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ời khác. Điều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ó có lợi cho c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 quan thần kinh của chúng ta và cho ng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ời khác.Sự tức giận hay sợ hãi, lo lắng không tốt với c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 quan thần kinh. Vì thế các em cần tạo không khí vui vẻ giúp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ỡ, chia sẻ niềm vui với bạn bè.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2">
                  <a:alpha val="48000"/>
                </a:schemeClr>
              </a:gs>
              <a:gs pos="100000">
                <a:srgbClr val="00FFFF">
                  <a:alpha val="35001"/>
                </a:srgbClr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pic>
        <p:nvPicPr>
          <p:cNvPr id="36869" name="Picture 5" descr="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8" y="0"/>
            <a:ext cx="533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28575" y="1890713"/>
            <a:ext cx="3581400" cy="4724400"/>
          </a:xfrm>
          <a:prstGeom prst="rect">
            <a:avLst/>
          </a:prstGeom>
          <a:solidFill>
            <a:srgbClr val="66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solidFill>
                <a:srgbClr val="0000FF"/>
              </a:solidFill>
              <a:latin typeface="Arial" charset="0"/>
            </a:endParaRPr>
          </a:p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- Quan sát tranh vẽ </a:t>
            </a:r>
          </a:p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từ H1 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ến H7 và cho </a:t>
            </a:r>
          </a:p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biết tranh vẽ gì? </a:t>
            </a:r>
          </a:p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Việc làm trong tranh </a:t>
            </a:r>
          </a:p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có lợi cho c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 quan </a:t>
            </a:r>
          </a:p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thần kinh hay </a:t>
            </a:r>
          </a:p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không? Vì sao?</a:t>
            </a:r>
          </a:p>
          <a:p>
            <a:endParaRPr lang="en-US" sz="2800">
              <a:latin typeface="Arial" charset="0"/>
            </a:endParaRPr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0" y="0"/>
            <a:ext cx="3657600" cy="16764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00FF"/>
                </a:solidFill>
                <a:latin typeface="Arial" charset="0"/>
              </a:rPr>
              <a:t>Hoạt 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ộng 1: </a:t>
            </a:r>
          </a:p>
          <a:p>
            <a:pPr algn="ctr"/>
            <a:r>
              <a:rPr lang="en-US" sz="2800">
                <a:solidFill>
                  <a:srgbClr val="0000FF"/>
                </a:solidFill>
                <a:latin typeface="Arial" charset="0"/>
              </a:rPr>
              <a:t>Thảo luận nhóm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nimBg="1"/>
      <p:bldP spid="3687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66FFCC"/>
              </a:gs>
              <a:gs pos="50000">
                <a:srgbClr val="FFFFFF"/>
              </a:gs>
              <a:gs pos="100000">
                <a:srgbClr val="66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685800" y="457200"/>
            <a:ext cx="7391400" cy="3352800"/>
          </a:xfrm>
          <a:prstGeom prst="wedgeEllipseCallout">
            <a:avLst>
              <a:gd name="adj1" fmla="val -53907"/>
              <a:gd name="adj2" fmla="val 50898"/>
            </a:avLst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270000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>
                <a:latin typeface="Arial" charset="0"/>
              </a:rPr>
              <a:t>H1: Bạn nhỏ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ang ngủ có lợi cho c</a:t>
            </a:r>
            <a:r>
              <a:rPr lang="vi-VN" sz="3600">
                <a:latin typeface="Arial" charset="0"/>
              </a:rPr>
              <a:t>ơ</a:t>
            </a:r>
            <a:r>
              <a:rPr lang="en-US" sz="3600">
                <a:latin typeface="Arial" charset="0"/>
              </a:rPr>
              <a:t> quan thần kinh vì khi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ó c</a:t>
            </a:r>
            <a:r>
              <a:rPr lang="vi-VN" sz="3600">
                <a:latin typeface="Arial" charset="0"/>
              </a:rPr>
              <a:t>ơ</a:t>
            </a:r>
            <a:r>
              <a:rPr lang="en-US" sz="3600">
                <a:latin typeface="Arial" charset="0"/>
              </a:rPr>
              <a:t> quan thần kinh </a:t>
            </a:r>
            <a:r>
              <a:rPr lang="vi-VN" sz="3600">
                <a:latin typeface="Arial" charset="0"/>
              </a:rPr>
              <a:t>đư</a:t>
            </a:r>
            <a:r>
              <a:rPr lang="en-US" sz="3600">
                <a:latin typeface="Arial" charset="0"/>
              </a:rPr>
              <a:t>ợc nghỉ ng</a:t>
            </a:r>
            <a:r>
              <a:rPr lang="vi-VN" sz="3600">
                <a:latin typeface="Arial" charset="0"/>
              </a:rPr>
              <a:t>ơ</a:t>
            </a:r>
            <a:r>
              <a:rPr lang="en-US" sz="3600">
                <a:latin typeface="Arial" charset="0"/>
              </a:rPr>
              <a:t>i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81000" y="4419600"/>
            <a:ext cx="8458200" cy="954088"/>
          </a:xfrm>
          <a:prstGeom prst="rect">
            <a:avLst/>
          </a:prstGeom>
          <a:gradFill rotWithShape="1">
            <a:gsLst>
              <a:gs pos="0">
                <a:srgbClr val="9999FF"/>
              </a:gs>
              <a:gs pos="50000">
                <a:srgbClr val="FFFFFF"/>
              </a:gs>
              <a:gs pos="100000">
                <a:srgbClr val="9999FF"/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H2: Bạn nhỏ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ang ch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i trên bãi biển, có lợi vì c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 quan thần kinh </a:t>
            </a:r>
            <a:r>
              <a:rPr lang="vi-VN" sz="2800">
                <a:latin typeface="Arial" charset="0"/>
              </a:rPr>
              <a:t>đư</a:t>
            </a:r>
            <a:r>
              <a:rPr lang="en-US" sz="2800">
                <a:latin typeface="Arial" charset="0"/>
              </a:rPr>
              <a:t>ợc th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 giãn.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28600" y="228600"/>
            <a:ext cx="8915400" cy="1371600"/>
          </a:xfrm>
          <a:prstGeom prst="rect">
            <a:avLst/>
          </a:prstGeom>
          <a:gradFill rotWithShape="1">
            <a:gsLst>
              <a:gs pos="0">
                <a:srgbClr val="FF66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Arial" charset="0"/>
              </a:rPr>
              <a:t>H3: Bạn nhỏ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ọc sách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ến 11 giờ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êm, không có lợi vì </a:t>
            </a:r>
          </a:p>
          <a:p>
            <a:pPr algn="ctr"/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ọc sách quá khuya khiến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ầu óc mệt mỏi.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0" y="2133600"/>
            <a:ext cx="9144000" cy="2133600"/>
          </a:xfrm>
          <a:prstGeom prst="flowChartAlternateProcess">
            <a:avLst/>
          </a:prstGeom>
          <a:gradFill rotWithShape="1">
            <a:gsLst>
              <a:gs pos="0">
                <a:srgbClr val="00FFFF"/>
              </a:gs>
              <a:gs pos="50000">
                <a:srgbClr val="FFFFFF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Arial" charset="0"/>
              </a:rPr>
              <a:t>H4: Bạn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ó ch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i trò ch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i trên vi tính, có lợi nếu bạn ch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i</a:t>
            </a:r>
          </a:p>
          <a:p>
            <a:pPr algn="ctr"/>
            <a:r>
              <a:rPr lang="en-US" sz="2800">
                <a:latin typeface="Arial" charset="0"/>
              </a:rPr>
              <a:t> một lúc nh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ng không có lợi nếu ch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i quá lâu vì làm </a:t>
            </a:r>
          </a:p>
          <a:p>
            <a:pPr algn="ctr"/>
            <a:r>
              <a:rPr lang="en-US" sz="2800">
                <a:latin typeface="Arial" charset="0"/>
              </a:rPr>
              <a:t>C</a:t>
            </a:r>
            <a:r>
              <a:rPr lang="vi-VN" sz="2800">
                <a:latin typeface="Arial" charset="0"/>
              </a:rPr>
              <a:t>ă</a:t>
            </a:r>
            <a:r>
              <a:rPr lang="en-US" sz="2800">
                <a:latin typeface="Arial" charset="0"/>
              </a:rPr>
              <a:t>ng thẳng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ầu óc.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914400" y="4495800"/>
            <a:ext cx="7162800" cy="1981200"/>
          </a:xfrm>
          <a:prstGeom prst="wedgeEllipseCallout">
            <a:avLst>
              <a:gd name="adj1" fmla="val -43750"/>
              <a:gd name="adj2" fmla="val 70000"/>
            </a:avLst>
          </a:prstGeom>
          <a:gradFill rotWithShape="1">
            <a:gsLst>
              <a:gs pos="0">
                <a:srgbClr val="FFFF00"/>
              </a:gs>
              <a:gs pos="50000">
                <a:srgbClr val="FFFFE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latin typeface="Arial" charset="0"/>
              </a:rPr>
              <a:t>H5: Xem kịch th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 giãn – có</a:t>
            </a:r>
          </a:p>
          <a:p>
            <a:pPr algn="ctr"/>
            <a:r>
              <a:rPr lang="en-US" sz="2800">
                <a:latin typeface="Arial" charset="0"/>
              </a:rPr>
              <a:t>lợi cho c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 quan thần kinh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2" grpId="0" animBg="1"/>
      <p:bldP spid="122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50000">
                <a:srgbClr val="FFFFFF"/>
              </a:gs>
              <a:gs pos="100000">
                <a:srgbClr val="FF33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1143000" y="2057400"/>
            <a:ext cx="7696200" cy="1676400"/>
          </a:xfrm>
          <a:prstGeom prst="flowChartConnector">
            <a:avLst/>
          </a:prstGeom>
          <a:gradFill rotWithShape="1">
            <a:gsLst>
              <a:gs pos="0">
                <a:srgbClr val="6600FF"/>
              </a:gs>
              <a:gs pos="50000">
                <a:srgbClr val="FFFFFF"/>
              </a:gs>
              <a:gs pos="100000">
                <a:srgbClr val="6600FF"/>
              </a:gs>
            </a:gsLst>
            <a:lin ang="5400000" scaled="1"/>
          </a:gra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H7: Bạn nhỏ bị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ánh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ập- không có lợi</a:t>
            </a:r>
          </a:p>
          <a:p>
            <a:pPr algn="ctr"/>
            <a:r>
              <a:rPr lang="en-US" sz="2800" b="1">
                <a:latin typeface="Arial" charset="0"/>
              </a:rPr>
              <a:t>vì làm bạn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au và sợ hãi</a:t>
            </a: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0" y="0"/>
            <a:ext cx="9144000" cy="1752600"/>
          </a:xfrm>
          <a:prstGeom prst="ribbon">
            <a:avLst>
              <a:gd name="adj1" fmla="val 17708"/>
              <a:gd name="adj2" fmla="val 69167"/>
            </a:avLst>
          </a:prstGeom>
          <a:solidFill>
            <a:srgbClr val="A4FAB2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Arial" charset="0"/>
              </a:rPr>
              <a:t>H6: Bạn nhỏ </a:t>
            </a:r>
            <a:r>
              <a:rPr lang="vi-VN" sz="2800" b="1">
                <a:solidFill>
                  <a:srgbClr val="0000FF"/>
                </a:solidFill>
                <a:latin typeface="Arial" charset="0"/>
              </a:rPr>
              <a:t>đư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ợc bố mẹ ch</a:t>
            </a:r>
            <a:r>
              <a:rPr lang="vi-VN" sz="2800" b="1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m sóc</a:t>
            </a:r>
          </a:p>
          <a:p>
            <a:pPr algn="ctr"/>
            <a:r>
              <a:rPr lang="en-US" sz="2800" b="1">
                <a:solidFill>
                  <a:srgbClr val="0000FF"/>
                </a:solidFill>
                <a:latin typeface="Arial" charset="0"/>
              </a:rPr>
              <a:t>Có lợi vì lúc </a:t>
            </a:r>
            <a:r>
              <a:rPr lang="vi-VN" sz="2800" b="1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ó bạn vui vẻ, </a:t>
            </a:r>
            <a:r>
              <a:rPr lang="vi-VN" sz="2800" b="1">
                <a:solidFill>
                  <a:srgbClr val="0000FF"/>
                </a:solidFill>
                <a:latin typeface="Arial" charset="0"/>
              </a:rPr>
              <a:t>đư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ợc yêu</a:t>
            </a:r>
          </a:p>
          <a:p>
            <a:pPr algn="ctr"/>
            <a:r>
              <a:rPr lang="en-US" sz="2800" b="1">
                <a:solidFill>
                  <a:srgbClr val="0000FF"/>
                </a:solidFill>
                <a:latin typeface="Arial" charset="0"/>
              </a:rPr>
              <a:t>Th</a:t>
            </a:r>
            <a:r>
              <a:rPr lang="vi-VN" sz="2800" b="1">
                <a:solidFill>
                  <a:srgbClr val="0000FF"/>
                </a:solidFill>
                <a:latin typeface="Arial" charset="0"/>
              </a:rPr>
              <a:t>ươ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ng</a:t>
            </a: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304800" y="4114800"/>
            <a:ext cx="8610600" cy="2286000"/>
          </a:xfrm>
          <a:prstGeom prst="flowChartProcess">
            <a:avLst/>
          </a:prstGeom>
          <a:gradFill rotWithShape="1">
            <a:gsLst>
              <a:gs pos="0">
                <a:srgbClr val="CCFF33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Arial" charset="0"/>
              </a:rPr>
              <a:t>Theo em những việc làm nh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 thế nào</a:t>
            </a:r>
          </a:p>
          <a:p>
            <a:pPr algn="ctr"/>
            <a:r>
              <a:rPr lang="en-US" sz="2800">
                <a:latin typeface="Arial" charset="0"/>
              </a:rPr>
              <a:t> thì có lợi cho c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 quan thần kinh?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/>
      <p:bldP spid="29700" grpId="0" animBg="1"/>
      <p:bldP spid="2970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6858000"/>
          </a:xfrm>
          <a:prstGeom prst="rect">
            <a:avLst/>
          </a:prstGeom>
          <a:gradFill rotWithShape="1">
            <a:gsLst>
              <a:gs pos="0">
                <a:srgbClr val="FF0066"/>
              </a:gs>
              <a:gs pos="50000">
                <a:srgbClr val="FFFFFF"/>
              </a:gs>
              <a:gs pos="100000">
                <a:srgbClr val="FF00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 rot="21532124" flipV="1">
            <a:off x="1279525" y="1776413"/>
            <a:ext cx="7161213" cy="2133600"/>
          </a:xfrm>
          <a:prstGeom prst="cloudCallout">
            <a:avLst>
              <a:gd name="adj1" fmla="val -57546"/>
              <a:gd name="adj2" fmla="val -68227"/>
            </a:avLst>
          </a:prstGeom>
          <a:gradFill rotWithShape="1">
            <a:gsLst>
              <a:gs pos="0">
                <a:srgbClr val="00FF00"/>
              </a:gs>
              <a:gs pos="5000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r>
              <a:rPr lang="en-US" sz="2800">
                <a:latin typeface="Arial" charset="0"/>
              </a:rPr>
              <a:t>Trạng thái sức khoẻ nào có lợi cho c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 quan thần kinh?</a:t>
            </a:r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304800" y="5181600"/>
            <a:ext cx="8534400" cy="1624013"/>
          </a:xfrm>
          <a:prstGeom prst="flowChartAlternateProcess">
            <a:avLst/>
          </a:prstGeom>
          <a:gradFill rotWithShape="1">
            <a:gsLst>
              <a:gs pos="0">
                <a:srgbClr val="CC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00FF"/>
                </a:solidFill>
                <a:latin typeface="Arial" charset="0"/>
              </a:rPr>
              <a:t>Khi chúng ta vui vẻ, 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đư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ợc yêu th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ươ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ng.</a:t>
            </a: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ibbon">
            <a:avLst>
              <a:gd name="adj1" fmla="val 17708"/>
              <a:gd name="adj2" fmla="val 75000"/>
            </a:avLst>
          </a:prstGeom>
          <a:solidFill>
            <a:srgbClr val="A4FAB2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Arial" charset="0"/>
              </a:rPr>
              <a:t>Những công việc vừa sức, thoải mái</a:t>
            </a:r>
          </a:p>
          <a:p>
            <a:pPr algn="ctr"/>
            <a:r>
              <a:rPr lang="en-US" sz="2800" b="1">
                <a:solidFill>
                  <a:srgbClr val="0000FF"/>
                </a:solidFill>
                <a:latin typeface="Arial" charset="0"/>
              </a:rPr>
              <a:t>Th</a:t>
            </a:r>
            <a:r>
              <a:rPr lang="vi-VN" sz="2800" b="1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 giãn có lợi cho c</a:t>
            </a:r>
            <a:r>
              <a:rPr lang="vi-VN" sz="2800" b="1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 quan thần kinh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  <p:bldP spid="28677" grpId="0" animBg="1"/>
      <p:bldP spid="286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75438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latin typeface="Arial" charset="0"/>
            </a:endParaRPr>
          </a:p>
          <a:p>
            <a:pPr algn="ctr"/>
            <a:endParaRPr lang="en-US" sz="1600">
              <a:latin typeface="Arial" charset="0"/>
            </a:endParaRPr>
          </a:p>
          <a:p>
            <a:pPr algn="ctr"/>
            <a:endParaRPr lang="en-US" sz="1600">
              <a:latin typeface="Arial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1752600" y="19050"/>
            <a:ext cx="5943600" cy="1352550"/>
          </a:xfrm>
          <a:prstGeom prst="wedgeEllipseCallout">
            <a:avLst>
              <a:gd name="adj1" fmla="val -52963"/>
              <a:gd name="adj2" fmla="val 64907"/>
            </a:avLst>
          </a:prstGeom>
          <a:gradFill rotWithShape="1">
            <a:gsLst>
              <a:gs pos="0">
                <a:srgbClr val="FFFF66"/>
              </a:gs>
              <a:gs pos="50000">
                <a:srgbClr val="FFFFFF"/>
              </a:gs>
              <a:gs pos="100000">
                <a:srgbClr val="FFFF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latin typeface="Arial" charset="0"/>
              </a:rPr>
              <a:t>Hoạt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ộng 2: </a:t>
            </a:r>
          </a:p>
          <a:p>
            <a:pPr algn="ctr"/>
            <a:r>
              <a:rPr lang="en-US" sz="2800">
                <a:latin typeface="Arial" charset="0"/>
              </a:rPr>
              <a:t>thảo luận nhóm 4</a:t>
            </a: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152400" y="1295400"/>
            <a:ext cx="8991600" cy="2057400"/>
          </a:xfrm>
          <a:prstGeom prst="horizontalScroll">
            <a:avLst>
              <a:gd name="adj" fmla="val 13259"/>
            </a:avLst>
          </a:prstGeom>
          <a:gradFill rotWithShape="1">
            <a:gsLst>
              <a:gs pos="0">
                <a:srgbClr val="00FF99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Arial" charset="0"/>
              </a:rPr>
              <a:t>Quan sát các hình vẽ dưới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ây thảo luận </a:t>
            </a:r>
          </a:p>
          <a:p>
            <a:pPr algn="ctr"/>
            <a:r>
              <a:rPr lang="en-US" sz="2800">
                <a:latin typeface="Arial" charset="0"/>
              </a:rPr>
              <a:t>Xem trạng thái nào có lợi hay có hại cho </a:t>
            </a:r>
          </a:p>
          <a:p>
            <a:pPr algn="ctr"/>
            <a:r>
              <a:rPr lang="en-US" sz="2800">
                <a:latin typeface="Arial" charset="0"/>
              </a:rPr>
              <a:t>c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 quan thần kinh, </a:t>
            </a:r>
          </a:p>
        </p:txBody>
      </p:sp>
      <p:pic>
        <p:nvPicPr>
          <p:cNvPr id="15366" name="Picture 6" descr="tan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071813"/>
            <a:ext cx="7239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819400" y="4953000"/>
            <a:ext cx="6324600" cy="2590800"/>
          </a:xfrm>
          <a:prstGeom prst="rect">
            <a:avLst/>
          </a:prstGeom>
          <a:solidFill>
            <a:srgbClr val="66FFFF">
              <a:alpha val="29019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1 bạn làm bác sĩ các bạn khác lần </a:t>
            </a:r>
          </a:p>
          <a:p>
            <a:r>
              <a:rPr lang="en-US" sz="2800">
                <a:latin typeface="Arial" charset="0"/>
              </a:rPr>
              <a:t>l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ợt thể hiện các trạng thái trong hình </a:t>
            </a:r>
          </a:p>
          <a:p>
            <a:r>
              <a:rPr lang="en-US" sz="2800">
                <a:latin typeface="Arial" charset="0"/>
              </a:rPr>
              <a:t>vẽ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ến gặp bác sĩ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ể khám bệnh. Bác </a:t>
            </a:r>
          </a:p>
          <a:p>
            <a:r>
              <a:rPr lang="en-US" sz="2800">
                <a:latin typeface="Arial" charset="0"/>
              </a:rPr>
              <a:t>sĩ sẽ nhận xét xem trạng thái nào có </a:t>
            </a:r>
          </a:p>
          <a:p>
            <a:r>
              <a:rPr lang="en-US" sz="2800">
                <a:latin typeface="Arial" charset="0"/>
              </a:rPr>
              <a:t>lợi hay có hại Với c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 quan thần kinh.</a:t>
            </a:r>
          </a:p>
          <a:p>
            <a:endParaRPr lang="en-US" sz="2800">
              <a:latin typeface="Arial" charset="0"/>
            </a:endParaRP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85725" y="5334000"/>
            <a:ext cx="2590800" cy="1981200"/>
          </a:xfrm>
          <a:prstGeom prst="ellipse">
            <a:avLst/>
          </a:prstGeom>
          <a:solidFill>
            <a:srgbClr val="99FFCC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Arial" charset="0"/>
              </a:rPr>
              <a:t>Trò ch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i:</a:t>
            </a:r>
          </a:p>
          <a:p>
            <a:pPr algn="ctr"/>
            <a:r>
              <a:rPr lang="en-US" sz="2800">
                <a:latin typeface="Arial" charset="0"/>
              </a:rPr>
              <a:t>Đóng vai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  <p:bldP spid="15364" grpId="0" animBg="1"/>
      <p:bldP spid="15367" grpId="0" animBg="1"/>
      <p:bldP spid="1536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66FF"/>
              </a:gs>
              <a:gs pos="50000">
                <a:srgbClr val="FFFFFF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457200" y="0"/>
            <a:ext cx="8229600" cy="2514600"/>
          </a:xfrm>
          <a:prstGeom prst="wedgeEllipseCallout">
            <a:avLst>
              <a:gd name="adj1" fmla="val -42977"/>
              <a:gd name="adj2" fmla="val 70204"/>
            </a:avLst>
          </a:prstGeom>
          <a:gradFill rotWithShape="1">
            <a:gsLst>
              <a:gs pos="0">
                <a:srgbClr val="A3FBF9"/>
              </a:gs>
              <a:gs pos="50000">
                <a:srgbClr val="FFFFFF"/>
              </a:gs>
              <a:gs pos="100000">
                <a:srgbClr val="A3FBF9"/>
              </a:gs>
            </a:gsLst>
            <a:lin ang="5400000" scaled="1"/>
          </a:gradFill>
          <a:ln w="9525">
            <a:solidFill>
              <a:srgbClr val="99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>
                <a:latin typeface="Arial" charset="0"/>
              </a:rPr>
              <a:t>Kết luận:</a:t>
            </a:r>
          </a:p>
          <a:p>
            <a:pPr algn="ctr"/>
            <a:r>
              <a:rPr lang="en-US" sz="2400">
                <a:latin typeface="Arial" charset="0"/>
              </a:rPr>
              <a:t>+ Chúng ta làm việc nh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ng cũng phải th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 giãn, nghỉ ng</a:t>
            </a:r>
            <a:r>
              <a:rPr lang="vi-VN" sz="2400">
                <a:latin typeface="Arial" charset="0"/>
              </a:rPr>
              <a:t>ơ</a:t>
            </a:r>
            <a:r>
              <a:rPr lang="en-US" sz="2400">
                <a:latin typeface="Arial" charset="0"/>
              </a:rPr>
              <a:t>i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ể c</a:t>
            </a:r>
            <a:r>
              <a:rPr lang="vi-VN" sz="2400">
                <a:latin typeface="Arial" charset="0"/>
              </a:rPr>
              <a:t>ơ</a:t>
            </a:r>
            <a:r>
              <a:rPr lang="en-US" sz="2400">
                <a:latin typeface="Arial" charset="0"/>
              </a:rPr>
              <a:t> quan thần kinh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nghỉ ng</a:t>
            </a:r>
            <a:r>
              <a:rPr lang="vi-VN" sz="2400">
                <a:latin typeface="Arial" charset="0"/>
              </a:rPr>
              <a:t>ơ</a:t>
            </a:r>
            <a:r>
              <a:rPr lang="en-US" sz="2400">
                <a:latin typeface="Arial" charset="0"/>
              </a:rPr>
              <a:t>i, tránh làm việc mệt mỏi quá sức.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228600" y="3124200"/>
            <a:ext cx="8915400" cy="3733800"/>
          </a:xfrm>
          <a:prstGeom prst="doubleWave">
            <a:avLst>
              <a:gd name="adj1" fmla="val 10319"/>
              <a:gd name="adj2" fmla="val 1528"/>
            </a:avLst>
          </a:prstGeom>
          <a:gradFill rotWithShape="1">
            <a:gsLst>
              <a:gs pos="0">
                <a:srgbClr val="A3FBB4"/>
              </a:gs>
              <a:gs pos="50000">
                <a:srgbClr val="F6FFF8"/>
              </a:gs>
              <a:gs pos="100000">
                <a:srgbClr val="A3FBB4"/>
              </a:gs>
            </a:gsLst>
            <a:lin ang="5400000" scaled="1"/>
          </a:gradFill>
          <a:ln w="9525">
            <a:solidFill>
              <a:srgbClr val="FF33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>
                <a:latin typeface="Arial" charset="0"/>
              </a:rPr>
              <a:t>+ Khi chúng ta vui vẻ,</a:t>
            </a:r>
          </a:p>
          <a:p>
            <a:r>
              <a:rPr lang="en-US" sz="2400">
                <a:latin typeface="Arial" charset="0"/>
              </a:rPr>
              <a:t> hạnh phúc,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yêu th</a:t>
            </a:r>
            <a:r>
              <a:rPr lang="vi-VN" sz="2400">
                <a:latin typeface="Arial" charset="0"/>
              </a:rPr>
              <a:t>ươ</a:t>
            </a:r>
            <a:r>
              <a:rPr lang="en-US" sz="2400">
                <a:latin typeface="Arial" charset="0"/>
              </a:rPr>
              <a:t>ng, ch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m sóc </a:t>
            </a:r>
          </a:p>
          <a:p>
            <a:r>
              <a:rPr lang="en-US" sz="2400">
                <a:latin typeface="Arial" charset="0"/>
              </a:rPr>
              <a:t>sẽ rất tốt cho c</a:t>
            </a:r>
            <a:r>
              <a:rPr lang="vi-VN" sz="2400">
                <a:latin typeface="Arial" charset="0"/>
              </a:rPr>
              <a:t>ơ</a:t>
            </a:r>
            <a:r>
              <a:rPr lang="en-US" sz="2400">
                <a:latin typeface="Arial" charset="0"/>
              </a:rPr>
              <a:t> quan thần kinh. </a:t>
            </a:r>
          </a:p>
          <a:p>
            <a:r>
              <a:rPr lang="en-US" sz="2400">
                <a:latin typeface="Arial" charset="0"/>
              </a:rPr>
              <a:t>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ợc lại, nếu buồn bã, sợ hãi hay bị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au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ớn</a:t>
            </a:r>
          </a:p>
          <a:p>
            <a:r>
              <a:rPr lang="en-US" sz="2400">
                <a:latin typeface="Arial" charset="0"/>
              </a:rPr>
              <a:t>sẽ có hại cho c</a:t>
            </a:r>
            <a:r>
              <a:rPr lang="vi-VN" sz="2400">
                <a:latin typeface="Arial" charset="0"/>
              </a:rPr>
              <a:t>ơ</a:t>
            </a:r>
            <a:r>
              <a:rPr lang="en-US" sz="2400">
                <a:latin typeface="Arial" charset="0"/>
              </a:rPr>
              <a:t> quan thần kinh.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143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50000">
                <a:srgbClr val="FFF9FF"/>
              </a:gs>
              <a:gs pos="100000">
                <a:srgbClr val="FF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1295400" y="838200"/>
            <a:ext cx="5638800" cy="1676400"/>
          </a:xfrm>
          <a:prstGeom prst="ellipse">
            <a:avLst/>
          </a:prstGeom>
          <a:gradFill rotWithShape="1">
            <a:gsLst>
              <a:gs pos="0">
                <a:srgbClr val="66FFFF"/>
              </a:gs>
              <a:gs pos="50000">
                <a:srgbClr val="FAFFFF"/>
              </a:gs>
              <a:gs pos="100000">
                <a:srgbClr val="66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Arial" charset="0"/>
              </a:rPr>
              <a:t>Hoạt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ộng 3:</a:t>
            </a:r>
          </a:p>
          <a:p>
            <a:pPr algn="ctr"/>
            <a:r>
              <a:rPr lang="en-US" sz="2800">
                <a:latin typeface="Arial" charset="0"/>
              </a:rPr>
              <a:t>Thảo luận nhóm 4</a:t>
            </a:r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304800" y="3200400"/>
            <a:ext cx="8534400" cy="2819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FF00"/>
              </a:gs>
              <a:gs pos="50000">
                <a:srgbClr val="FFFFD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Arial" charset="0"/>
              </a:rPr>
              <a:t>Quan sát hình vẽ ở tranh số 9 và ghi vào phiếu</a:t>
            </a:r>
          </a:p>
          <a:p>
            <a:pPr algn="ctr"/>
            <a:r>
              <a:rPr lang="en-US" sz="2800">
                <a:latin typeface="Arial" charset="0"/>
              </a:rPr>
              <a:t>nhóm tranh nào có lợi, có hại hoặc rất nguy hiểm</a:t>
            </a:r>
          </a:p>
          <a:p>
            <a:pPr algn="ctr"/>
            <a:r>
              <a:rPr lang="en-US" sz="2800">
                <a:latin typeface="Arial" charset="0"/>
              </a:rPr>
              <a:t>Với c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 quan thần kinh?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animBg="1"/>
      <p:bldP spid="3789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714</Words>
  <Application>Microsoft Office PowerPoint</Application>
  <PresentationFormat>On-screen Show (4:3)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.VnTime</vt:lpstr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32</cp:revision>
  <dcterms:created xsi:type="dcterms:W3CDTF">2008-09-25T02:27:59Z</dcterms:created>
  <dcterms:modified xsi:type="dcterms:W3CDTF">2016-06-29T10:32:20Z</dcterms:modified>
</cp:coreProperties>
</file>