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85" r:id="rId3"/>
    <p:sldId id="302" r:id="rId4"/>
    <p:sldId id="306" r:id="rId5"/>
    <p:sldId id="256" r:id="rId6"/>
    <p:sldId id="257" r:id="rId7"/>
    <p:sldId id="258" r:id="rId8"/>
    <p:sldId id="259" r:id="rId9"/>
    <p:sldId id="293" r:id="rId10"/>
    <p:sldId id="260" r:id="rId11"/>
    <p:sldId id="261" r:id="rId12"/>
    <p:sldId id="299" r:id="rId13"/>
    <p:sldId id="262" r:id="rId14"/>
    <p:sldId id="294" r:id="rId15"/>
    <p:sldId id="264" r:id="rId16"/>
    <p:sldId id="265" r:id="rId17"/>
    <p:sldId id="309" r:id="rId18"/>
    <p:sldId id="266" r:id="rId19"/>
    <p:sldId id="268" r:id="rId20"/>
    <p:sldId id="267" r:id="rId21"/>
    <p:sldId id="269" r:id="rId22"/>
    <p:sldId id="310" r:id="rId23"/>
    <p:sldId id="301" r:id="rId24"/>
    <p:sldId id="271" r:id="rId25"/>
    <p:sldId id="272" r:id="rId26"/>
    <p:sldId id="273" r:id="rId27"/>
    <p:sldId id="275" r:id="rId28"/>
    <p:sldId id="276" r:id="rId29"/>
    <p:sldId id="312" r:id="rId30"/>
    <p:sldId id="311" r:id="rId31"/>
    <p:sldId id="296" r:id="rId32"/>
    <p:sldId id="308" r:id="rId33"/>
    <p:sldId id="297" r:id="rId34"/>
    <p:sldId id="287" r:id="rId35"/>
  </p:sldIdLst>
  <p:sldSz cx="9144000" cy="6858000" type="screen4x3"/>
  <p:notesSz cx="6858000" cy="9144000"/>
  <p:custShowLst>
    <p:custShow name="Custom Show 1" id="0">
      <p:sldLst>
        <p:sld r:id="rId31"/>
        <p:sld r:id="rId31"/>
        <p:sld r:id="rId31"/>
        <p:sld r:id="rId31"/>
      </p:sldLst>
    </p:custShow>
    <p:custShow name="Custom Show 2" id="1">
      <p:sldLst>
        <p:sld r:id="rId31"/>
        <p:sld r:id="rId31"/>
        <p:sld r:id="rId31"/>
        <p:sld r:id="rId31"/>
      </p:sldLst>
    </p:custShow>
    <p:custShow name="Custom Show 3" id="2">
      <p:sldLst>
        <p:sld r:id="rId30"/>
        <p:sld r:id="rId30"/>
      </p:sldLst>
    </p:custShow>
  </p:custShowLst>
  <p:defaultTextStyle>
    <a:defPPr>
      <a:defRPr lang="en-US"/>
    </a:defPPr>
    <a:lvl1pPr algn="l" rtl="0" eaLnBrk="0" fontAlgn="base" hangingPunct="0">
      <a:spcBef>
        <a:spcPct val="0"/>
      </a:spcBef>
      <a:spcAft>
        <a:spcPct val="0"/>
      </a:spcAft>
      <a:defRPr sz="4400" b="1" kern="1200">
        <a:solidFill>
          <a:schemeClr val="tx2"/>
        </a:solidFill>
        <a:latin typeface=".VnTime" pitchFamily="34" charset="0"/>
        <a:ea typeface="+mn-ea"/>
        <a:cs typeface="+mn-cs"/>
      </a:defRPr>
    </a:lvl1pPr>
    <a:lvl2pPr marL="457200" algn="l" rtl="0" eaLnBrk="0" fontAlgn="base" hangingPunct="0">
      <a:spcBef>
        <a:spcPct val="0"/>
      </a:spcBef>
      <a:spcAft>
        <a:spcPct val="0"/>
      </a:spcAft>
      <a:defRPr sz="4400" b="1" kern="1200">
        <a:solidFill>
          <a:schemeClr val="tx2"/>
        </a:solidFill>
        <a:latin typeface=".VnTime" pitchFamily="34" charset="0"/>
        <a:ea typeface="+mn-ea"/>
        <a:cs typeface="+mn-cs"/>
      </a:defRPr>
    </a:lvl2pPr>
    <a:lvl3pPr marL="914400" algn="l" rtl="0" eaLnBrk="0" fontAlgn="base" hangingPunct="0">
      <a:spcBef>
        <a:spcPct val="0"/>
      </a:spcBef>
      <a:spcAft>
        <a:spcPct val="0"/>
      </a:spcAft>
      <a:defRPr sz="4400" b="1" kern="1200">
        <a:solidFill>
          <a:schemeClr val="tx2"/>
        </a:solidFill>
        <a:latin typeface=".VnTime" pitchFamily="34" charset="0"/>
        <a:ea typeface="+mn-ea"/>
        <a:cs typeface="+mn-cs"/>
      </a:defRPr>
    </a:lvl3pPr>
    <a:lvl4pPr marL="1371600" algn="l" rtl="0" eaLnBrk="0" fontAlgn="base" hangingPunct="0">
      <a:spcBef>
        <a:spcPct val="0"/>
      </a:spcBef>
      <a:spcAft>
        <a:spcPct val="0"/>
      </a:spcAft>
      <a:defRPr sz="4400" b="1" kern="1200">
        <a:solidFill>
          <a:schemeClr val="tx2"/>
        </a:solidFill>
        <a:latin typeface=".VnTime" pitchFamily="34" charset="0"/>
        <a:ea typeface="+mn-ea"/>
        <a:cs typeface="+mn-cs"/>
      </a:defRPr>
    </a:lvl4pPr>
    <a:lvl5pPr marL="1828800" algn="l" rtl="0" eaLnBrk="0" fontAlgn="base" hangingPunct="0">
      <a:spcBef>
        <a:spcPct val="0"/>
      </a:spcBef>
      <a:spcAft>
        <a:spcPct val="0"/>
      </a:spcAft>
      <a:defRPr sz="4400" b="1" kern="1200">
        <a:solidFill>
          <a:schemeClr val="tx2"/>
        </a:solidFill>
        <a:latin typeface=".VnTime" pitchFamily="34" charset="0"/>
        <a:ea typeface="+mn-ea"/>
        <a:cs typeface="+mn-cs"/>
      </a:defRPr>
    </a:lvl5pPr>
    <a:lvl6pPr marL="2286000" algn="l" defTabSz="914400" rtl="0" eaLnBrk="1" latinLnBrk="0" hangingPunct="1">
      <a:defRPr sz="4400" b="1" kern="1200">
        <a:solidFill>
          <a:schemeClr val="tx2"/>
        </a:solidFill>
        <a:latin typeface=".VnTime" pitchFamily="34" charset="0"/>
        <a:ea typeface="+mn-ea"/>
        <a:cs typeface="+mn-cs"/>
      </a:defRPr>
    </a:lvl6pPr>
    <a:lvl7pPr marL="2743200" algn="l" defTabSz="914400" rtl="0" eaLnBrk="1" latinLnBrk="0" hangingPunct="1">
      <a:defRPr sz="4400" b="1" kern="1200">
        <a:solidFill>
          <a:schemeClr val="tx2"/>
        </a:solidFill>
        <a:latin typeface=".VnTime" pitchFamily="34" charset="0"/>
        <a:ea typeface="+mn-ea"/>
        <a:cs typeface="+mn-cs"/>
      </a:defRPr>
    </a:lvl7pPr>
    <a:lvl8pPr marL="3200400" algn="l" defTabSz="914400" rtl="0" eaLnBrk="1" latinLnBrk="0" hangingPunct="1">
      <a:defRPr sz="4400" b="1" kern="1200">
        <a:solidFill>
          <a:schemeClr val="tx2"/>
        </a:solidFill>
        <a:latin typeface=".VnTime" pitchFamily="34" charset="0"/>
        <a:ea typeface="+mn-ea"/>
        <a:cs typeface="+mn-cs"/>
      </a:defRPr>
    </a:lvl8pPr>
    <a:lvl9pPr marL="3657600" algn="l" defTabSz="914400" rtl="0" eaLnBrk="1" latinLnBrk="0" hangingPunct="1">
      <a:defRPr sz="4400" b="1" kern="1200">
        <a:solidFill>
          <a:schemeClr val="tx2"/>
        </a:solidFill>
        <a:latin typeface=".VnTim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AA9FFF"/>
    <a:srgbClr val="ADA0FE"/>
    <a:srgbClr val="F2FAA4"/>
    <a:srgbClr val="F8A6EE"/>
    <a:srgbClr val="FF66FF"/>
    <a:srgbClr val="B0FBA3"/>
    <a:srgbClr val="FF0066"/>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6" autoAdjust="0"/>
    <p:restoredTop sz="94761" autoAdjust="0"/>
  </p:normalViewPr>
  <p:slideViewPr>
    <p:cSldViewPr>
      <p:cViewPr varScale="1">
        <p:scale>
          <a:sx n="41" d="100"/>
          <a:sy n="41" d="100"/>
        </p:scale>
        <p:origin x="-13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5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2937E2F-B367-4D9A-8622-DAB537AAC13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CC58736-A9AF-45C8-842B-3E84B467255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866155A-7556-44C4-B702-D419970D4B5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C68388-60DE-4484-A577-FB803042556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DA6264-6735-4D9E-9302-6C2AA84B1B6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49927C-4DE4-4997-A893-93EA2796C95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1895CB-82FC-40E4-9B07-22A66EFC004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CCF2C22-5B73-4273-A54C-1DC00B6A7F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78441BF-1883-4CD7-BCE0-8F46C3F42AC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154A4CC-F4DB-4B00-A02D-216AB355BEB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CDDE57A-AB19-48DA-A73B-656333A67D5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B5D990-44B9-4718-8F35-17C96FE7581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fld id="{6C9FAE78-0484-439B-AA55-7B33CE843F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914400" y="3048000"/>
            <a:ext cx="74676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b="1">
                <a:solidFill>
                  <a:schemeClr val="tx2"/>
                </a:solidFill>
                <a:latin typeface=".VnTime" panose="020B7200000000000000" pitchFamily="34" charset="0"/>
              </a:defRPr>
            </a:lvl1pPr>
            <a:lvl2pPr marL="742950" indent="-285750" eaLnBrk="0" hangingPunct="0">
              <a:defRPr sz="4400" b="1">
                <a:solidFill>
                  <a:schemeClr val="tx2"/>
                </a:solidFill>
                <a:latin typeface=".VnTime" panose="020B7200000000000000" pitchFamily="34" charset="0"/>
              </a:defRPr>
            </a:lvl2pPr>
            <a:lvl3pPr marL="1143000" indent="-228600" eaLnBrk="0" hangingPunct="0">
              <a:defRPr sz="4400" b="1">
                <a:solidFill>
                  <a:schemeClr val="tx2"/>
                </a:solidFill>
                <a:latin typeface=".VnTime" panose="020B7200000000000000" pitchFamily="34" charset="0"/>
              </a:defRPr>
            </a:lvl3pPr>
            <a:lvl4pPr marL="1600200" indent="-228600" eaLnBrk="0" hangingPunct="0">
              <a:defRPr sz="4400" b="1">
                <a:solidFill>
                  <a:schemeClr val="tx2"/>
                </a:solidFill>
                <a:latin typeface=".VnTime" panose="020B7200000000000000" pitchFamily="34" charset="0"/>
              </a:defRPr>
            </a:lvl4pPr>
            <a:lvl5pPr marL="2057400" indent="-228600" eaLnBrk="0" hangingPunct="0">
              <a:defRPr sz="4400" b="1">
                <a:solidFill>
                  <a:schemeClr val="tx2"/>
                </a:solidFill>
                <a:latin typeface=".VnTime" panose="020B7200000000000000" pitchFamily="34" charset="0"/>
              </a:defRPr>
            </a:lvl5pPr>
            <a:lvl6pPr marL="2514600" indent="-228600" eaLnBrk="0" fontAlgn="base" hangingPunct="0">
              <a:spcBef>
                <a:spcPct val="0"/>
              </a:spcBef>
              <a:spcAft>
                <a:spcPct val="0"/>
              </a:spcAft>
              <a:defRPr sz="4400" b="1">
                <a:solidFill>
                  <a:schemeClr val="tx2"/>
                </a:solidFill>
                <a:latin typeface=".VnTime" panose="020B7200000000000000" pitchFamily="34" charset="0"/>
              </a:defRPr>
            </a:lvl6pPr>
            <a:lvl7pPr marL="2971800" indent="-228600" eaLnBrk="0" fontAlgn="base" hangingPunct="0">
              <a:spcBef>
                <a:spcPct val="0"/>
              </a:spcBef>
              <a:spcAft>
                <a:spcPct val="0"/>
              </a:spcAft>
              <a:defRPr sz="4400" b="1">
                <a:solidFill>
                  <a:schemeClr val="tx2"/>
                </a:solidFill>
                <a:latin typeface=".VnTime" panose="020B7200000000000000" pitchFamily="34" charset="0"/>
              </a:defRPr>
            </a:lvl7pPr>
            <a:lvl8pPr marL="3429000" indent="-228600" eaLnBrk="0" fontAlgn="base" hangingPunct="0">
              <a:spcBef>
                <a:spcPct val="0"/>
              </a:spcBef>
              <a:spcAft>
                <a:spcPct val="0"/>
              </a:spcAft>
              <a:defRPr sz="4400" b="1">
                <a:solidFill>
                  <a:schemeClr val="tx2"/>
                </a:solidFill>
                <a:latin typeface=".VnTime" panose="020B7200000000000000" pitchFamily="34" charset="0"/>
              </a:defRPr>
            </a:lvl8pPr>
            <a:lvl9pPr marL="3886200" indent="-228600" eaLnBrk="0" fontAlgn="base" hangingPunct="0">
              <a:spcBef>
                <a:spcPct val="0"/>
              </a:spcBef>
              <a:spcAft>
                <a:spcPct val="0"/>
              </a:spcAft>
              <a:defRPr sz="4400" b="1">
                <a:solidFill>
                  <a:schemeClr val="tx2"/>
                </a:solidFill>
                <a:latin typeface=".VnTime" panose="020B7200000000000000" pitchFamily="34" charset="0"/>
              </a:defRPr>
            </a:lvl9pPr>
          </a:lstStyle>
          <a:p>
            <a:pPr algn="ctr" eaLnBrk="1" hangingPunct="1">
              <a:spcBef>
                <a:spcPct val="50000"/>
              </a:spcBef>
              <a:defRPr/>
            </a:pPr>
            <a:r>
              <a:rPr lang="en-US" sz="5400" u="sng" smtClean="0">
                <a:solidFill>
                  <a:schemeClr val="tx1"/>
                </a:solidFill>
                <a:latin typeface="+mj-lt"/>
                <a:cs typeface="Times New Roman" panose="02020603050405020304" pitchFamily="18" charset="0"/>
              </a:rPr>
              <a:t>Môn</a:t>
            </a:r>
            <a:r>
              <a:rPr lang="en-US" sz="8000" b="0" smtClean="0">
                <a:solidFill>
                  <a:schemeClr val="tx1"/>
                </a:solidFill>
                <a:latin typeface="+mj-lt"/>
                <a:cs typeface="Times New Roman" panose="02020603050405020304" pitchFamily="18" charset="0"/>
              </a:rPr>
              <a:t>: </a:t>
            </a:r>
            <a:r>
              <a:rPr lang="en-US" sz="8000" smtClean="0">
                <a:solidFill>
                  <a:srgbClr val="CC3300"/>
                </a:solidFill>
                <a:latin typeface="+mj-lt"/>
                <a:cs typeface="Times New Roman" panose="02020603050405020304" pitchFamily="18" charset="0"/>
              </a:rPr>
              <a:t>L</a:t>
            </a:r>
            <a:r>
              <a:rPr lang="en-US" sz="8000" smtClean="0">
                <a:solidFill>
                  <a:srgbClr val="CC3300"/>
                </a:solidFill>
                <a:latin typeface="+mj-lt"/>
              </a:rPr>
              <a:t>ỊCH SỬ</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1444"/>
                                        </p:tgtEl>
                                        <p:attrNameLst>
                                          <p:attrName>style.visibility</p:attrName>
                                        </p:attrNameLst>
                                      </p:cBhvr>
                                      <p:to>
                                        <p:strVal val="visible"/>
                                      </p:to>
                                    </p:set>
                                    <p:anim calcmode="lin" valueType="num">
                                      <p:cBhvr>
                                        <p:cTn id="7" dur="1000" fill="hold"/>
                                        <p:tgtEl>
                                          <p:spTgt spid="61444"/>
                                        </p:tgtEl>
                                        <p:attrNameLst>
                                          <p:attrName>ppt_w</p:attrName>
                                        </p:attrNameLst>
                                      </p:cBhvr>
                                      <p:tavLst>
                                        <p:tav tm="0">
                                          <p:val>
                                            <p:fltVal val="0"/>
                                          </p:val>
                                        </p:tav>
                                        <p:tav tm="100000">
                                          <p:val>
                                            <p:strVal val="#ppt_w"/>
                                          </p:val>
                                        </p:tav>
                                      </p:tavLst>
                                    </p:anim>
                                    <p:anim calcmode="lin" valueType="num">
                                      <p:cBhvr>
                                        <p:cTn id="8" dur="1000" fill="hold"/>
                                        <p:tgtEl>
                                          <p:spTgt spid="61444"/>
                                        </p:tgtEl>
                                        <p:attrNameLst>
                                          <p:attrName>ppt_h</p:attrName>
                                        </p:attrNameLst>
                                      </p:cBhvr>
                                      <p:tavLst>
                                        <p:tav tm="0">
                                          <p:val>
                                            <p:fltVal val="0"/>
                                          </p:val>
                                        </p:tav>
                                        <p:tav tm="100000">
                                          <p:val>
                                            <p:strVal val="#ppt_h"/>
                                          </p:val>
                                        </p:tav>
                                      </p:tavLst>
                                    </p:anim>
                                    <p:anim calcmode="lin" valueType="num">
                                      <p:cBhvr>
                                        <p:cTn id="9" dur="1000" fill="hold"/>
                                        <p:tgtEl>
                                          <p:spTgt spid="61444"/>
                                        </p:tgtEl>
                                        <p:attrNameLst>
                                          <p:attrName>style.rotation</p:attrName>
                                        </p:attrNameLst>
                                      </p:cBhvr>
                                      <p:tavLst>
                                        <p:tav tm="0">
                                          <p:val>
                                            <p:fltVal val="90"/>
                                          </p:val>
                                        </p:tav>
                                        <p:tav tm="100000">
                                          <p:val>
                                            <p:fltVal val="0"/>
                                          </p:val>
                                        </p:tav>
                                      </p:tavLst>
                                    </p:anim>
                                    <p:animEffect transition="in" filter="fade">
                                      <p:cBhvr>
                                        <p:cTn id="10" dur="10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ctrTitle"/>
          </p:nvPr>
        </p:nvSpPr>
        <p:spPr>
          <a:xfrm>
            <a:off x="381000" y="1295400"/>
            <a:ext cx="8382000" cy="1981200"/>
          </a:xfrm>
        </p:spPr>
        <p:txBody>
          <a:bodyPr/>
          <a:lstStyle/>
          <a:p>
            <a:pPr eaLnBrk="1" hangingPunct="1"/>
            <a:r>
              <a:rPr lang="en-US" smtClean="0">
                <a:solidFill>
                  <a:srgbClr val="FF3300"/>
                </a:solidFill>
              </a:rPr>
              <a:t>+ Đất nước ta phát triển và đạt đến đỉnh cao vào đời ông vua nào ?</a:t>
            </a:r>
          </a:p>
        </p:txBody>
      </p:sp>
      <p:sp>
        <p:nvSpPr>
          <p:cNvPr id="12293" name="Rectangle 5"/>
          <p:cNvSpPr>
            <a:spLocks noGrp="1" noChangeArrowheads="1"/>
          </p:cNvSpPr>
          <p:nvPr>
            <p:ph type="subTitle" idx="1"/>
          </p:nvPr>
        </p:nvSpPr>
        <p:spPr>
          <a:xfrm>
            <a:off x="609600" y="3429000"/>
            <a:ext cx="7924800" cy="2209800"/>
          </a:xfrm>
        </p:spPr>
        <p:txBody>
          <a:bodyPr/>
          <a:lstStyle/>
          <a:p>
            <a:pPr eaLnBrk="1" hangingPunct="1"/>
            <a:r>
              <a:rPr lang="en-US" sz="4400" smtClean="0">
                <a:solidFill>
                  <a:schemeClr val="accent2"/>
                </a:solidFill>
              </a:rPr>
              <a:t>- Đất nước ta phát triển và đạt đến đỉnh cao vào đời ông vua Lê Thánh Tông.</a:t>
            </a:r>
          </a:p>
        </p:txBody>
      </p:sp>
      <p:sp>
        <p:nvSpPr>
          <p:cNvPr id="11268" name="Rectangle 6"/>
          <p:cNvSpPr>
            <a:spLocks noChangeArrowheads="1"/>
          </p:cNvSpPr>
          <p:nvPr/>
        </p:nvSpPr>
        <p:spPr bwMode="auto">
          <a:xfrm>
            <a:off x="1141413" y="304800"/>
            <a:ext cx="6862762" cy="641350"/>
          </a:xfrm>
          <a:prstGeom prst="rect">
            <a:avLst/>
          </a:prstGeom>
          <a:noFill/>
          <a:ln w="9525">
            <a:noFill/>
            <a:miter lim="800000"/>
            <a:headEnd/>
            <a:tailEnd/>
          </a:ln>
        </p:spPr>
        <p:txBody>
          <a:bodyPr>
            <a:spAutoFit/>
          </a:bodyPr>
          <a:lstStyle/>
          <a:p>
            <a:pPr algn="ctr" eaLnBrk="1" hangingPunct="1"/>
            <a:r>
              <a:rPr lang="en-US" sz="3600" b="0">
                <a:solidFill>
                  <a:schemeClr val="accent2"/>
                </a:solidFill>
                <a:latin typeface="Arial" charset="0"/>
              </a:rPr>
              <a:t>I/ Nhà Hậu Lê được thành lập</a:t>
            </a:r>
          </a:p>
        </p:txBody>
      </p:sp>
      <p:sp>
        <p:nvSpPr>
          <p:cNvPr id="11269" name="Line 7"/>
          <p:cNvSpPr>
            <a:spLocks noChangeShapeType="1"/>
          </p:cNvSpPr>
          <p:nvPr/>
        </p:nvSpPr>
        <p:spPr bwMode="auto">
          <a:xfrm>
            <a:off x="0" y="9906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1000"/>
                                        <p:tgtEl>
                                          <p:spTgt spid="12292"/>
                                        </p:tgtEl>
                                      </p:cBhvr>
                                    </p:animEffect>
                                    <p:anim calcmode="lin" valueType="num">
                                      <p:cBhvr>
                                        <p:cTn id="8" dur="1000" fill="hold"/>
                                        <p:tgtEl>
                                          <p:spTgt spid="12292"/>
                                        </p:tgtEl>
                                        <p:attrNameLst>
                                          <p:attrName>style.rotation</p:attrName>
                                        </p:attrNameLst>
                                      </p:cBhvr>
                                      <p:tavLst>
                                        <p:tav tm="0">
                                          <p:val>
                                            <p:fltVal val="720"/>
                                          </p:val>
                                        </p:tav>
                                        <p:tav tm="100000">
                                          <p:val>
                                            <p:fltVal val="0"/>
                                          </p:val>
                                        </p:tav>
                                      </p:tavLst>
                                    </p:anim>
                                    <p:anim calcmode="lin" valueType="num">
                                      <p:cBhvr>
                                        <p:cTn id="9" dur="1000" fill="hold"/>
                                        <p:tgtEl>
                                          <p:spTgt spid="12292"/>
                                        </p:tgtEl>
                                        <p:attrNameLst>
                                          <p:attrName>ppt_h</p:attrName>
                                        </p:attrNameLst>
                                      </p:cBhvr>
                                      <p:tavLst>
                                        <p:tav tm="0">
                                          <p:val>
                                            <p:fltVal val="0"/>
                                          </p:val>
                                        </p:tav>
                                        <p:tav tm="100000">
                                          <p:val>
                                            <p:strVal val="#ppt_h"/>
                                          </p:val>
                                        </p:tav>
                                      </p:tavLst>
                                    </p:anim>
                                    <p:anim calcmode="lin" valueType="num">
                                      <p:cBhvr>
                                        <p:cTn id="10" dur="1000" fill="hold"/>
                                        <p:tgtEl>
                                          <p:spTgt spid="1229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12293">
                                            <p:txEl>
                                              <p:pRg st="0" end="0"/>
                                            </p:txEl>
                                          </p:spTgt>
                                        </p:tgtEl>
                                        <p:attrNameLst>
                                          <p:attrName>style.visibility</p:attrName>
                                        </p:attrNameLst>
                                      </p:cBhvr>
                                      <p:to>
                                        <p:strVal val="visible"/>
                                      </p:to>
                                    </p:set>
                                    <p:animEffect transition="in" filter="wheel(4)">
                                      <p:cBhvr>
                                        <p:cTn id="15" dur="1000"/>
                                        <p:tgtEl>
                                          <p:spTgt spid="122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457200" y="1828800"/>
            <a:ext cx="8229600" cy="2362200"/>
          </a:xfrm>
        </p:spPr>
        <p:txBody>
          <a:bodyPr/>
          <a:lstStyle/>
          <a:p>
            <a:pPr eaLnBrk="1" hangingPunct="1"/>
            <a:r>
              <a:rPr lang="en-US" sz="6000" smtClean="0">
                <a:solidFill>
                  <a:schemeClr val="accent2"/>
                </a:solidFill>
              </a:rPr>
              <a:t>II / TỔ CHỨC BỘ MÁY NHÀ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0"/>
                                        </p:tgtEl>
                                        <p:attrNameLst>
                                          <p:attrName>style.visibility</p:attrName>
                                        </p:attrNameLst>
                                      </p:cBhvr>
                                      <p:to>
                                        <p:strVal val="visible"/>
                                      </p:to>
                                    </p:set>
                                    <p:anim calcmode="discrete" valueType="clr">
                                      <p:cBhvr override="childStyle">
                                        <p:cTn id="7" dur="80"/>
                                        <p:tgtEl>
                                          <p:spTgt spid="1434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0"/>
                                        </p:tgtEl>
                                        <p:attrNameLst>
                                          <p:attrName>fillcolor</p:attrName>
                                        </p:attrNameLst>
                                      </p:cBhvr>
                                      <p:tavLst>
                                        <p:tav tm="0">
                                          <p:val>
                                            <p:clrVal>
                                              <a:schemeClr val="accent2"/>
                                            </p:clrVal>
                                          </p:val>
                                        </p:tav>
                                        <p:tav tm="50000">
                                          <p:val>
                                            <p:clrVal>
                                              <a:schemeClr val="hlink"/>
                                            </p:clrVal>
                                          </p:val>
                                        </p:tav>
                                      </p:tavLst>
                                    </p:anim>
                                    <p:set>
                                      <p:cBhvr>
                                        <p:cTn id="9" dur="80"/>
                                        <p:tgtEl>
                                          <p:spTgt spid="143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inh 1"/>
          <p:cNvPicPr>
            <a:picLocks noChangeAspect="1" noChangeArrowheads="1"/>
          </p:cNvPicPr>
          <p:nvPr/>
        </p:nvPicPr>
        <p:blipFill>
          <a:blip r:embed="rId2"/>
          <a:srcRect/>
          <a:stretch>
            <a:fillRect/>
          </a:stretch>
        </p:blipFill>
        <p:spPr bwMode="auto">
          <a:xfrm>
            <a:off x="0" y="0"/>
            <a:ext cx="9144000" cy="5562600"/>
          </a:xfrm>
          <a:prstGeom prst="rect">
            <a:avLst/>
          </a:prstGeom>
          <a:noFill/>
          <a:ln w="9525">
            <a:noFill/>
            <a:miter lim="800000"/>
            <a:headEnd/>
            <a:tailEnd/>
          </a:ln>
        </p:spPr>
      </p:pic>
      <p:sp>
        <p:nvSpPr>
          <p:cNvPr id="73731" name="Rectangle 3"/>
          <p:cNvSpPr>
            <a:spLocks noChangeArrowheads="1"/>
          </p:cNvSpPr>
          <p:nvPr/>
        </p:nvSpPr>
        <p:spPr bwMode="auto">
          <a:xfrm>
            <a:off x="533400" y="5410200"/>
            <a:ext cx="8305800" cy="584200"/>
          </a:xfrm>
          <a:prstGeom prst="rect">
            <a:avLst/>
          </a:prstGeom>
          <a:noFill/>
          <a:ln w="9525">
            <a:noFill/>
            <a:miter lim="800000"/>
            <a:headEnd/>
            <a:tailEnd/>
          </a:ln>
        </p:spPr>
        <p:txBody>
          <a:bodyPr>
            <a:spAutoFit/>
          </a:bodyPr>
          <a:lstStyle/>
          <a:p>
            <a:pPr eaLnBrk="1" hangingPunct="1"/>
            <a:r>
              <a:rPr lang="en-US" sz="3200" b="0">
                <a:solidFill>
                  <a:srgbClr val="FF3300"/>
                </a:solidFill>
                <a:latin typeface="Arial" charset="0"/>
              </a:rPr>
              <a:t>+ Em hãy cho biết bức tranh vẽ cảnh gì?</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circle(in)">
                                      <p:cBhvr>
                                        <p:cTn id="7" dur="10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229600" cy="792163"/>
          </a:xfrm>
        </p:spPr>
        <p:txBody>
          <a:bodyPr/>
          <a:lstStyle/>
          <a:p>
            <a:pPr eaLnBrk="1" hangingPunct="1"/>
            <a:r>
              <a:rPr lang="en-US" sz="3200" smtClean="0">
                <a:solidFill>
                  <a:schemeClr val="accent2"/>
                </a:solidFill>
              </a:rPr>
              <a:t>II/ Tổ chức bộ máy nhà nước</a:t>
            </a:r>
          </a:p>
        </p:txBody>
      </p:sp>
      <p:sp>
        <p:nvSpPr>
          <p:cNvPr id="14339" name="Rectangle 3"/>
          <p:cNvSpPr>
            <a:spLocks noGrp="1" noChangeArrowheads="1"/>
          </p:cNvSpPr>
          <p:nvPr>
            <p:ph type="body" idx="1"/>
          </p:nvPr>
        </p:nvSpPr>
        <p:spPr>
          <a:xfrm>
            <a:off x="0" y="1295400"/>
            <a:ext cx="9144000" cy="1447800"/>
          </a:xfrm>
        </p:spPr>
        <p:txBody>
          <a:bodyPr/>
          <a:lstStyle/>
          <a:p>
            <a:pPr eaLnBrk="1" hangingPunct="1">
              <a:buFontTx/>
              <a:buNone/>
            </a:pPr>
            <a:endParaRPr lang="en-US" sz="3600" smtClean="0">
              <a:solidFill>
                <a:srgbClr val="FF3300"/>
              </a:solidFill>
            </a:endParaRPr>
          </a:p>
          <a:p>
            <a:pPr eaLnBrk="1" hangingPunct="1">
              <a:buFontTx/>
              <a:buNone/>
            </a:pPr>
            <a:endParaRPr lang="en-US" sz="3600" smtClean="0">
              <a:solidFill>
                <a:srgbClr val="FF3300"/>
              </a:solidFill>
            </a:endParaRPr>
          </a:p>
        </p:txBody>
      </p:sp>
      <p:sp>
        <p:nvSpPr>
          <p:cNvPr id="16388" name="Text Box 4"/>
          <p:cNvSpPr txBox="1">
            <a:spLocks noChangeArrowheads="1"/>
          </p:cNvSpPr>
          <p:nvPr/>
        </p:nvSpPr>
        <p:spPr bwMode="auto">
          <a:xfrm>
            <a:off x="304800" y="1524000"/>
            <a:ext cx="8610600" cy="2586038"/>
          </a:xfrm>
          <a:prstGeom prst="rect">
            <a:avLst/>
          </a:prstGeom>
          <a:noFill/>
          <a:ln w="9525">
            <a:noFill/>
            <a:miter lim="800000"/>
            <a:headEnd/>
            <a:tailEnd/>
          </a:ln>
        </p:spPr>
        <p:txBody>
          <a:bodyPr>
            <a:spAutoFit/>
          </a:bodyPr>
          <a:lstStyle/>
          <a:p>
            <a:pPr eaLnBrk="1" hangingPunct="1">
              <a:spcBef>
                <a:spcPct val="50000"/>
              </a:spcBef>
            </a:pPr>
            <a:r>
              <a:rPr lang="en-US" sz="3600">
                <a:solidFill>
                  <a:schemeClr val="accent2"/>
                </a:solidFill>
                <a:latin typeface="Arial" charset="0"/>
              </a:rPr>
              <a:t>Bức tranh vẽ cảnh triều đình nhà Lê.  </a:t>
            </a:r>
          </a:p>
          <a:p>
            <a:pPr eaLnBrk="1" hangingPunct="1">
              <a:spcBef>
                <a:spcPct val="50000"/>
              </a:spcBef>
            </a:pPr>
            <a:r>
              <a:rPr lang="en-US" sz="3600">
                <a:solidFill>
                  <a:schemeClr val="accent2"/>
                </a:solidFill>
                <a:latin typeface="Arial" charset="0"/>
              </a:rPr>
              <a:t>Vua ngồi trên ngai vàng cao, phía dưới có các quan đứng hầu vua và có người đang quỳ.</a:t>
            </a:r>
          </a:p>
        </p:txBody>
      </p:sp>
      <p:sp>
        <p:nvSpPr>
          <p:cNvPr id="14341" name="Line 5"/>
          <p:cNvSpPr>
            <a:spLocks noChangeShapeType="1"/>
          </p:cNvSpPr>
          <p:nvPr/>
        </p:nvSpPr>
        <p:spPr bwMode="auto">
          <a:xfrm>
            <a:off x="0" y="11430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fltVal val="0"/>
                                          </p:val>
                                        </p:tav>
                                        <p:tav tm="100000">
                                          <p:val>
                                            <p:strVal val="#ppt_w"/>
                                          </p:val>
                                        </p:tav>
                                      </p:tavLst>
                                    </p:anim>
                                    <p:anim calcmode="lin" valueType="num">
                                      <p:cBhvr>
                                        <p:cTn id="8" dur="1000" fill="hold"/>
                                        <p:tgtEl>
                                          <p:spTgt spid="16388"/>
                                        </p:tgtEl>
                                        <p:attrNameLst>
                                          <p:attrName>ppt_h</p:attrName>
                                        </p:attrNameLst>
                                      </p:cBhvr>
                                      <p:tavLst>
                                        <p:tav tm="0">
                                          <p:val>
                                            <p:fltVal val="0"/>
                                          </p:val>
                                        </p:tav>
                                        <p:tav tm="100000">
                                          <p:val>
                                            <p:strVal val="#ppt_h"/>
                                          </p:val>
                                        </p:tav>
                                      </p:tavLst>
                                    </p:anim>
                                    <p:anim calcmode="lin" valueType="num">
                                      <p:cBhvr>
                                        <p:cTn id="9" dur="1000" fill="hold"/>
                                        <p:tgtEl>
                                          <p:spTgt spid="1638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descr="hinh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6565"/>
                                        </p:tgtEl>
                                        <p:attrNameLst>
                                          <p:attrName>style.visibility</p:attrName>
                                        </p:attrNameLst>
                                      </p:cBhvr>
                                      <p:to>
                                        <p:strVal val="visible"/>
                                      </p:to>
                                    </p:set>
                                    <p:anim calcmode="lin" valueType="num">
                                      <p:cBhvr>
                                        <p:cTn id="7" dur="1000" fill="hold"/>
                                        <p:tgtEl>
                                          <p:spTgt spid="66565"/>
                                        </p:tgtEl>
                                        <p:attrNameLst>
                                          <p:attrName>ppt_w</p:attrName>
                                        </p:attrNameLst>
                                      </p:cBhvr>
                                      <p:tavLst>
                                        <p:tav tm="0">
                                          <p:val>
                                            <p:fltVal val="0"/>
                                          </p:val>
                                        </p:tav>
                                        <p:tav tm="100000">
                                          <p:val>
                                            <p:strVal val="#ppt_w"/>
                                          </p:val>
                                        </p:tav>
                                      </p:tavLst>
                                    </p:anim>
                                    <p:anim calcmode="lin" valueType="num">
                                      <p:cBhvr>
                                        <p:cTn id="8" dur="1000" fill="hold"/>
                                        <p:tgtEl>
                                          <p:spTgt spid="66565"/>
                                        </p:tgtEl>
                                        <p:attrNameLst>
                                          <p:attrName>ppt_h</p:attrName>
                                        </p:attrNameLst>
                                      </p:cBhvr>
                                      <p:tavLst>
                                        <p:tav tm="0">
                                          <p:val>
                                            <p:fltVal val="0"/>
                                          </p:val>
                                        </p:tav>
                                        <p:tav tm="100000">
                                          <p:val>
                                            <p:strVal val="#ppt_h"/>
                                          </p:val>
                                        </p:tav>
                                      </p:tavLst>
                                    </p:anim>
                                    <p:anim calcmode="lin" valueType="num">
                                      <p:cBhvr>
                                        <p:cTn id="9" dur="1000" fill="hold"/>
                                        <p:tgtEl>
                                          <p:spTgt spid="66565"/>
                                        </p:tgtEl>
                                        <p:attrNameLst>
                                          <p:attrName>style.rotation</p:attrName>
                                        </p:attrNameLst>
                                      </p:cBhvr>
                                      <p:tavLst>
                                        <p:tav tm="0">
                                          <p:val>
                                            <p:fltVal val="90"/>
                                          </p:val>
                                        </p:tav>
                                        <p:tav tm="100000">
                                          <p:val>
                                            <p:fltVal val="0"/>
                                          </p:val>
                                        </p:tav>
                                      </p:tavLst>
                                    </p:anim>
                                    <p:animEffect transition="in" filter="fade">
                                      <p:cBhvr>
                                        <p:cTn id="10" dur="1000"/>
                                        <p:tgtEl>
                                          <p:spTgt spid="66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ctrTitle"/>
          </p:nvPr>
        </p:nvSpPr>
        <p:spPr>
          <a:xfrm>
            <a:off x="381000" y="1295400"/>
            <a:ext cx="8458200" cy="2362200"/>
          </a:xfrm>
        </p:spPr>
        <p:txBody>
          <a:bodyPr/>
          <a:lstStyle/>
          <a:p>
            <a:pPr eaLnBrk="1" hangingPunct="1"/>
            <a:r>
              <a:rPr lang="en-US" sz="4000" smtClean="0">
                <a:solidFill>
                  <a:srgbClr val="FF3300"/>
                </a:solidFill>
              </a:rPr>
              <a:t>+ Qua tranh và nội dung sách giáo khoa em thấy các vua nhà Hậu Lê có uy quyền như thế nào ?</a:t>
            </a:r>
            <a:r>
              <a:rPr lang="en-US" sz="2800" smtClean="0">
                <a:solidFill>
                  <a:srgbClr val="FF3300"/>
                </a:solidFill>
              </a:rPr>
              <a:t> </a:t>
            </a:r>
            <a:br>
              <a:rPr lang="en-US" sz="2800" smtClean="0">
                <a:solidFill>
                  <a:srgbClr val="FF3300"/>
                </a:solidFill>
              </a:rPr>
            </a:br>
            <a:endParaRPr lang="en-US" sz="2800" smtClean="0">
              <a:solidFill>
                <a:srgbClr val="FF3300"/>
              </a:solidFill>
            </a:endParaRPr>
          </a:p>
        </p:txBody>
      </p:sp>
      <p:sp>
        <p:nvSpPr>
          <p:cNvPr id="20485" name="Rectangle 5"/>
          <p:cNvSpPr>
            <a:spLocks noGrp="1" noChangeArrowheads="1"/>
          </p:cNvSpPr>
          <p:nvPr>
            <p:ph type="subTitle" idx="1"/>
          </p:nvPr>
        </p:nvSpPr>
        <p:spPr>
          <a:xfrm>
            <a:off x="304800" y="3962400"/>
            <a:ext cx="8458200" cy="2209800"/>
          </a:xfrm>
        </p:spPr>
        <p:txBody>
          <a:bodyPr/>
          <a:lstStyle/>
          <a:p>
            <a:pPr eaLnBrk="1" hangingPunct="1">
              <a:lnSpc>
                <a:spcPct val="90000"/>
              </a:lnSpc>
            </a:pPr>
            <a:r>
              <a:rPr lang="en-US" sz="4000" smtClean="0">
                <a:solidFill>
                  <a:schemeClr val="accent2"/>
                </a:solidFill>
              </a:rPr>
              <a:t>- Qua tranh và nội dung sách giáo khoa em thấy các vua nhà Hậu Lê có uy quyền tuyệt đối</a:t>
            </a:r>
          </a:p>
        </p:txBody>
      </p:sp>
      <p:sp>
        <p:nvSpPr>
          <p:cNvPr id="16388" name="Rectangle 6"/>
          <p:cNvSpPr>
            <a:spLocks noChangeArrowheads="1"/>
          </p:cNvSpPr>
          <p:nvPr/>
        </p:nvSpPr>
        <p:spPr bwMode="auto">
          <a:xfrm>
            <a:off x="1219200" y="304800"/>
            <a:ext cx="6700838" cy="584200"/>
          </a:xfrm>
          <a:prstGeom prst="rect">
            <a:avLst/>
          </a:prstGeom>
          <a:noFill/>
          <a:ln w="9525">
            <a:noFill/>
            <a:miter lim="800000"/>
            <a:headEnd/>
            <a:tailEnd/>
          </a:ln>
        </p:spPr>
        <p:txBody>
          <a:bodyPr>
            <a:spAutoFit/>
          </a:bodyPr>
          <a:lstStyle/>
          <a:p>
            <a:pPr algn="ctr" eaLnBrk="1" hangingPunct="1"/>
            <a:r>
              <a:rPr lang="en-US" sz="3200" b="0">
                <a:solidFill>
                  <a:schemeClr val="accent2"/>
                </a:solidFill>
                <a:latin typeface="Arial" charset="0"/>
              </a:rPr>
              <a:t>II/ Tổ chức bộ máy nhà nước</a:t>
            </a:r>
          </a:p>
        </p:txBody>
      </p:sp>
      <p:sp>
        <p:nvSpPr>
          <p:cNvPr id="16389" name="Line 7"/>
          <p:cNvSpPr>
            <a:spLocks noChangeShapeType="1"/>
          </p:cNvSpPr>
          <p:nvPr/>
        </p:nvSpPr>
        <p:spPr bwMode="auto">
          <a:xfrm>
            <a:off x="0" y="10668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0485">
                                            <p:txEl>
                                              <p:pRg st="0" end="0"/>
                                            </p:txEl>
                                          </p:spTgt>
                                        </p:tgtEl>
                                        <p:attrNameLst>
                                          <p:attrName>style.visibility</p:attrName>
                                        </p:attrNameLst>
                                      </p:cBhvr>
                                      <p:to>
                                        <p:strVal val="visible"/>
                                      </p:to>
                                    </p:set>
                                    <p:anim calcmode="lin" valueType="num">
                                      <p:cBhvr>
                                        <p:cTn id="13" dur="1000" fill="hold"/>
                                        <p:tgtEl>
                                          <p:spTgt spid="2048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048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048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048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381000" y="1219200"/>
            <a:ext cx="8458200" cy="1323975"/>
          </a:xfrm>
          <a:prstGeom prst="rect">
            <a:avLst/>
          </a:prstGeom>
          <a:noFill/>
          <a:ln w="9525">
            <a:noFill/>
            <a:miter lim="800000"/>
            <a:headEnd/>
            <a:tailEnd/>
          </a:ln>
        </p:spPr>
        <p:txBody>
          <a:bodyPr>
            <a:spAutoFit/>
          </a:bodyPr>
          <a:lstStyle/>
          <a:p>
            <a:pPr eaLnBrk="1" hangingPunct="1"/>
            <a:r>
              <a:rPr lang="en-US" sz="4000" b="0">
                <a:solidFill>
                  <a:srgbClr val="FF3300"/>
                </a:solidFill>
                <a:latin typeface="Arial" charset="0"/>
              </a:rPr>
              <a:t>+ Hãy tìm những sự việc thể hiện vua là người có uy quyền tuyệt đối ?</a:t>
            </a:r>
          </a:p>
        </p:txBody>
      </p:sp>
      <p:sp>
        <p:nvSpPr>
          <p:cNvPr id="17411" name="Rectangle 7"/>
          <p:cNvSpPr>
            <a:spLocks noChangeArrowheads="1"/>
          </p:cNvSpPr>
          <p:nvPr/>
        </p:nvSpPr>
        <p:spPr bwMode="auto">
          <a:xfrm>
            <a:off x="1219200" y="304800"/>
            <a:ext cx="6700838" cy="584200"/>
          </a:xfrm>
          <a:prstGeom prst="rect">
            <a:avLst/>
          </a:prstGeom>
          <a:noFill/>
          <a:ln w="9525">
            <a:noFill/>
            <a:miter lim="800000"/>
            <a:headEnd/>
            <a:tailEnd/>
          </a:ln>
        </p:spPr>
        <p:txBody>
          <a:bodyPr>
            <a:spAutoFit/>
          </a:bodyPr>
          <a:lstStyle/>
          <a:p>
            <a:pPr algn="ctr" eaLnBrk="1" hangingPunct="1"/>
            <a:r>
              <a:rPr lang="en-US" sz="3200" b="0">
                <a:solidFill>
                  <a:schemeClr val="accent2"/>
                </a:solidFill>
                <a:latin typeface="Arial" charset="0"/>
              </a:rPr>
              <a:t>II/ Tổ chức bộ máy nhà nước</a:t>
            </a:r>
          </a:p>
        </p:txBody>
      </p:sp>
      <p:sp>
        <p:nvSpPr>
          <p:cNvPr id="22537" name="Text Box 9"/>
          <p:cNvSpPr txBox="1">
            <a:spLocks noChangeArrowheads="1"/>
          </p:cNvSpPr>
          <p:nvPr/>
        </p:nvSpPr>
        <p:spPr bwMode="auto">
          <a:xfrm>
            <a:off x="0" y="2819400"/>
            <a:ext cx="9144000" cy="3416300"/>
          </a:xfrm>
          <a:prstGeom prst="rect">
            <a:avLst/>
          </a:prstGeom>
          <a:noFill/>
          <a:ln w="9525">
            <a:noFill/>
            <a:miter lim="800000"/>
            <a:headEnd/>
            <a:tailEnd/>
          </a:ln>
        </p:spPr>
        <p:txBody>
          <a:bodyPr>
            <a:spAutoFit/>
          </a:bodyPr>
          <a:lstStyle/>
          <a:p>
            <a:pPr eaLnBrk="1" hangingPunct="1">
              <a:spcBef>
                <a:spcPct val="50000"/>
              </a:spcBef>
            </a:pPr>
            <a:r>
              <a:rPr lang="en-US" sz="3600" b="0">
                <a:solidFill>
                  <a:schemeClr val="accent2"/>
                </a:solidFill>
                <a:latin typeface="Arial" charset="0"/>
              </a:rPr>
              <a:t>- Những sự việc thể hiện vua là người có uy quyền tuyệt đối là mọi quyền hành tập trung vào tay vua. Vua trực tiếp là Tổng chỉ huy quân đội. Lê Thánh Tông bãi bỏ những chức vụ cao cấp nhất  như Tướng quốc, Đại tổng quản, Đại hành khiển.</a:t>
            </a:r>
          </a:p>
        </p:txBody>
      </p:sp>
      <p:sp>
        <p:nvSpPr>
          <p:cNvPr id="17413" name="Line 11"/>
          <p:cNvSpPr>
            <a:spLocks noChangeShapeType="1"/>
          </p:cNvSpPr>
          <p:nvPr/>
        </p:nvSpPr>
        <p:spPr bwMode="auto">
          <a:xfrm>
            <a:off x="0" y="10668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800" decel="100000"/>
                                        <p:tgtEl>
                                          <p:spTgt spid="22533"/>
                                        </p:tgtEl>
                                      </p:cBhvr>
                                    </p:animEffect>
                                    <p:anim calcmode="lin" valueType="num">
                                      <p:cBhvr>
                                        <p:cTn id="8" dur="800" decel="100000" fill="hold"/>
                                        <p:tgtEl>
                                          <p:spTgt spid="22533"/>
                                        </p:tgtEl>
                                        <p:attrNameLst>
                                          <p:attrName>style.rotation</p:attrName>
                                        </p:attrNameLst>
                                      </p:cBhvr>
                                      <p:tavLst>
                                        <p:tav tm="0">
                                          <p:val>
                                            <p:fltVal val="-90"/>
                                          </p:val>
                                        </p:tav>
                                        <p:tav tm="100000">
                                          <p:val>
                                            <p:fltVal val="0"/>
                                          </p:val>
                                        </p:tav>
                                      </p:tavLst>
                                    </p:anim>
                                    <p:anim calcmode="lin" valueType="num">
                                      <p:cBhvr>
                                        <p:cTn id="9" dur="800" decel="100000" fill="hold"/>
                                        <p:tgtEl>
                                          <p:spTgt spid="22533"/>
                                        </p:tgtEl>
                                        <p:attrNameLst>
                                          <p:attrName>ppt_x</p:attrName>
                                        </p:attrNameLst>
                                      </p:cBhvr>
                                      <p:tavLst>
                                        <p:tav tm="0">
                                          <p:val>
                                            <p:strVal val="#ppt_x+0.4"/>
                                          </p:val>
                                        </p:tav>
                                        <p:tav tm="100000">
                                          <p:val>
                                            <p:strVal val="#ppt_x-0.05"/>
                                          </p:val>
                                        </p:tav>
                                      </p:tavLst>
                                    </p:anim>
                                    <p:anim calcmode="lin" valueType="num">
                                      <p:cBhvr>
                                        <p:cTn id="10" dur="800" decel="100000" fill="hold"/>
                                        <p:tgtEl>
                                          <p:spTgt spid="225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3"/>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22537"/>
                                        </p:tgtEl>
                                        <p:attrNameLst>
                                          <p:attrName>style.visibility</p:attrName>
                                        </p:attrNameLst>
                                      </p:cBhvr>
                                      <p:to>
                                        <p:strVal val="visible"/>
                                      </p:to>
                                    </p:set>
                                    <p:anim calcmode="lin" valueType="num">
                                      <p:cBhvr>
                                        <p:cTn id="17" dur="1000" fill="hold"/>
                                        <p:tgtEl>
                                          <p:spTgt spid="22537"/>
                                        </p:tgtEl>
                                        <p:attrNameLst>
                                          <p:attrName>ppt_w</p:attrName>
                                        </p:attrNameLst>
                                      </p:cBhvr>
                                      <p:tavLst>
                                        <p:tav tm="0">
                                          <p:val>
                                            <p:fltVal val="0"/>
                                          </p:val>
                                        </p:tav>
                                        <p:tav tm="100000">
                                          <p:val>
                                            <p:strVal val="#ppt_w"/>
                                          </p:val>
                                        </p:tav>
                                      </p:tavLst>
                                    </p:anim>
                                    <p:anim calcmode="lin" valueType="num">
                                      <p:cBhvr>
                                        <p:cTn id="18" dur="1000" fill="hold"/>
                                        <p:tgtEl>
                                          <p:spTgt spid="22537"/>
                                        </p:tgtEl>
                                        <p:attrNameLst>
                                          <p:attrName>ppt_h</p:attrName>
                                        </p:attrNameLst>
                                      </p:cBhvr>
                                      <p:tavLst>
                                        <p:tav tm="0">
                                          <p:val>
                                            <p:fltVal val="0"/>
                                          </p:val>
                                        </p:tav>
                                        <p:tav tm="100000">
                                          <p:val>
                                            <p:strVal val="#ppt_h"/>
                                          </p:val>
                                        </p:tav>
                                      </p:tavLst>
                                    </p:anim>
                                    <p:anim calcmode="lin" valueType="num">
                                      <p:cBhvr>
                                        <p:cTn id="19" dur="1000" fill="hold"/>
                                        <p:tgtEl>
                                          <p:spTgt spid="2253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253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33400" y="609600"/>
            <a:ext cx="8229600" cy="2362200"/>
          </a:xfrm>
        </p:spPr>
        <p:txBody>
          <a:bodyPr/>
          <a:lstStyle/>
          <a:p>
            <a:pPr eaLnBrk="1" hangingPunct="1"/>
            <a:r>
              <a:rPr lang="en-US" sz="4000" b="1" smtClean="0">
                <a:solidFill>
                  <a:srgbClr val="0000FF"/>
                </a:solidFill>
              </a:rPr>
              <a:t>Thảo luận nhóm 4</a:t>
            </a:r>
            <a:br>
              <a:rPr lang="en-US" sz="4000" b="1" smtClean="0">
                <a:solidFill>
                  <a:srgbClr val="0000FF"/>
                </a:solidFill>
              </a:rPr>
            </a:br>
            <a:r>
              <a:rPr lang="en-US" sz="4000" smtClean="0">
                <a:solidFill>
                  <a:srgbClr val="FF3300"/>
                </a:solidFill>
              </a:rPr>
              <a:t/>
            </a:r>
            <a:br>
              <a:rPr lang="en-US" sz="4000" smtClean="0">
                <a:solidFill>
                  <a:srgbClr val="FF3300"/>
                </a:solidFill>
              </a:rPr>
            </a:br>
            <a:r>
              <a:rPr lang="en-US" sz="4000" smtClean="0">
                <a:solidFill>
                  <a:srgbClr val="FF3300"/>
                </a:solidFill>
              </a:rPr>
              <a:t>Hãy trình bày tổ chức bộ máy nhà nước thời Hậu Lê?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2000"/>
                                        <p:tgtEl>
                                          <p:spTgt spid="86018"/>
                                        </p:tgtEl>
                                      </p:cBhvr>
                                    </p:animEffect>
                                    <p:set>
                                      <p:cBhvr>
                                        <p:cTn id="7" dur="1" fill="hold">
                                          <p:stCondLst>
                                            <p:cond delay="1999"/>
                                          </p:stCondLst>
                                        </p:cTn>
                                        <p:tgtEl>
                                          <p:spTgt spid="860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9"/>
          <p:cNvSpPr txBox="1">
            <a:spLocks noChangeArrowheads="1"/>
          </p:cNvSpPr>
          <p:nvPr/>
        </p:nvSpPr>
        <p:spPr bwMode="auto">
          <a:xfrm>
            <a:off x="2971800" y="609600"/>
            <a:ext cx="2438400" cy="762000"/>
          </a:xfrm>
          <a:prstGeom prst="rect">
            <a:avLst/>
          </a:prstGeom>
          <a:noFill/>
          <a:ln w="9525">
            <a:noFill/>
            <a:miter lim="800000"/>
            <a:headEnd/>
            <a:tailEnd/>
          </a:ln>
        </p:spPr>
        <p:txBody>
          <a:bodyPr>
            <a:spAutoFit/>
          </a:bodyPr>
          <a:lstStyle/>
          <a:p>
            <a:pPr eaLnBrk="1" hangingPunct="1">
              <a:spcBef>
                <a:spcPct val="50000"/>
              </a:spcBef>
            </a:pPr>
            <a:endParaRPr lang="en-US" b="0">
              <a:latin typeface="Arial" charset="0"/>
            </a:endParaRPr>
          </a:p>
        </p:txBody>
      </p:sp>
      <p:sp>
        <p:nvSpPr>
          <p:cNvPr id="19459" name="Text Box 10"/>
          <p:cNvSpPr txBox="1">
            <a:spLocks noChangeArrowheads="1"/>
          </p:cNvSpPr>
          <p:nvPr/>
        </p:nvSpPr>
        <p:spPr bwMode="auto">
          <a:xfrm>
            <a:off x="3048000" y="0"/>
            <a:ext cx="2438400" cy="771525"/>
          </a:xfrm>
          <a:prstGeom prst="rect">
            <a:avLst/>
          </a:prstGeom>
          <a:solidFill>
            <a:srgbClr val="FF0066"/>
          </a:solidFill>
          <a:ln w="9525">
            <a:solidFill>
              <a:srgbClr val="FF0066"/>
            </a:solidFill>
            <a:miter lim="800000"/>
            <a:headEnd/>
            <a:tailEnd/>
          </a:ln>
        </p:spPr>
        <p:txBody>
          <a:bodyPr>
            <a:spAutoFit/>
          </a:bodyPr>
          <a:lstStyle/>
          <a:p>
            <a:pPr algn="ctr" eaLnBrk="1" hangingPunct="1">
              <a:spcBef>
                <a:spcPct val="50000"/>
              </a:spcBef>
            </a:pPr>
            <a:r>
              <a:rPr lang="en-US" b="0">
                <a:solidFill>
                  <a:srgbClr val="003300"/>
                </a:solidFill>
                <a:latin typeface="Arial" charset="0"/>
              </a:rPr>
              <a:t>Vua</a:t>
            </a:r>
          </a:p>
        </p:txBody>
      </p:sp>
      <p:sp>
        <p:nvSpPr>
          <p:cNvPr id="19460" name="Text Box 11"/>
          <p:cNvSpPr txBox="1">
            <a:spLocks noChangeArrowheads="1"/>
          </p:cNvSpPr>
          <p:nvPr/>
        </p:nvSpPr>
        <p:spPr bwMode="auto">
          <a:xfrm>
            <a:off x="2895600" y="2209800"/>
            <a:ext cx="2895600" cy="771525"/>
          </a:xfrm>
          <a:prstGeom prst="rect">
            <a:avLst/>
          </a:prstGeom>
          <a:solidFill>
            <a:srgbClr val="F8A6EE"/>
          </a:solidFill>
          <a:ln w="9525">
            <a:solidFill>
              <a:srgbClr val="CC0000"/>
            </a:solidFill>
            <a:miter lim="800000"/>
            <a:headEnd/>
            <a:tailEnd/>
          </a:ln>
        </p:spPr>
        <p:txBody>
          <a:bodyPr>
            <a:spAutoFit/>
          </a:bodyPr>
          <a:lstStyle/>
          <a:p>
            <a:pPr algn="ctr" eaLnBrk="1" hangingPunct="1">
              <a:spcBef>
                <a:spcPct val="50000"/>
              </a:spcBef>
            </a:pPr>
            <a:r>
              <a:rPr lang="en-US" b="0">
                <a:latin typeface="Arial" charset="0"/>
              </a:rPr>
              <a:t>Đạo</a:t>
            </a:r>
          </a:p>
        </p:txBody>
      </p:sp>
      <p:sp>
        <p:nvSpPr>
          <p:cNvPr id="19461" name="Text Box 12"/>
          <p:cNvSpPr txBox="1">
            <a:spLocks noChangeArrowheads="1"/>
          </p:cNvSpPr>
          <p:nvPr/>
        </p:nvSpPr>
        <p:spPr bwMode="auto">
          <a:xfrm>
            <a:off x="5638800" y="990600"/>
            <a:ext cx="2362200" cy="771525"/>
          </a:xfrm>
          <a:prstGeom prst="rect">
            <a:avLst/>
          </a:prstGeom>
          <a:solidFill>
            <a:srgbClr val="B0FBA3"/>
          </a:solidFill>
          <a:ln w="9525">
            <a:solidFill>
              <a:srgbClr val="CC0000"/>
            </a:solidFill>
            <a:miter lim="800000"/>
            <a:headEnd/>
            <a:tailEnd/>
          </a:ln>
        </p:spPr>
        <p:txBody>
          <a:bodyPr>
            <a:spAutoFit/>
          </a:bodyPr>
          <a:lstStyle/>
          <a:p>
            <a:pPr eaLnBrk="1" hangingPunct="1">
              <a:spcBef>
                <a:spcPct val="50000"/>
              </a:spcBef>
            </a:pPr>
            <a:r>
              <a:rPr lang="en-US" b="0">
                <a:latin typeface="Arial" charset="0"/>
              </a:rPr>
              <a:t>Các viện</a:t>
            </a:r>
          </a:p>
        </p:txBody>
      </p:sp>
      <p:sp>
        <p:nvSpPr>
          <p:cNvPr id="19462" name="Text Box 13"/>
          <p:cNvSpPr txBox="1">
            <a:spLocks noChangeArrowheads="1"/>
          </p:cNvSpPr>
          <p:nvPr/>
        </p:nvSpPr>
        <p:spPr bwMode="auto">
          <a:xfrm>
            <a:off x="990600" y="914400"/>
            <a:ext cx="2057400" cy="771525"/>
          </a:xfrm>
          <a:prstGeom prst="rect">
            <a:avLst/>
          </a:prstGeom>
          <a:solidFill>
            <a:srgbClr val="B0FBA3"/>
          </a:solidFill>
          <a:ln w="9525">
            <a:solidFill>
              <a:srgbClr val="CC0000"/>
            </a:solidFill>
            <a:miter lim="800000"/>
            <a:headEnd/>
            <a:tailEnd/>
          </a:ln>
        </p:spPr>
        <p:txBody>
          <a:bodyPr>
            <a:spAutoFit/>
          </a:bodyPr>
          <a:lstStyle/>
          <a:p>
            <a:pPr eaLnBrk="1" hangingPunct="1">
              <a:spcBef>
                <a:spcPct val="50000"/>
              </a:spcBef>
            </a:pPr>
            <a:r>
              <a:rPr lang="en-US" b="0">
                <a:latin typeface="Arial" charset="0"/>
              </a:rPr>
              <a:t>Các bộ</a:t>
            </a:r>
          </a:p>
        </p:txBody>
      </p:sp>
      <p:sp>
        <p:nvSpPr>
          <p:cNvPr id="19463" name="Text Box 14"/>
          <p:cNvSpPr txBox="1">
            <a:spLocks noChangeArrowheads="1"/>
          </p:cNvSpPr>
          <p:nvPr/>
        </p:nvSpPr>
        <p:spPr bwMode="auto">
          <a:xfrm>
            <a:off x="2895600" y="3352800"/>
            <a:ext cx="2895600" cy="771525"/>
          </a:xfrm>
          <a:prstGeom prst="rect">
            <a:avLst/>
          </a:prstGeom>
          <a:solidFill>
            <a:srgbClr val="F2FAA4"/>
          </a:solidFill>
          <a:ln w="9525">
            <a:solidFill>
              <a:srgbClr val="CC0000"/>
            </a:solidFill>
            <a:miter lim="800000"/>
            <a:headEnd/>
            <a:tailEnd/>
          </a:ln>
        </p:spPr>
        <p:txBody>
          <a:bodyPr>
            <a:spAutoFit/>
          </a:bodyPr>
          <a:lstStyle/>
          <a:p>
            <a:pPr algn="ctr" eaLnBrk="1" hangingPunct="1">
              <a:spcBef>
                <a:spcPct val="50000"/>
              </a:spcBef>
            </a:pPr>
            <a:r>
              <a:rPr lang="en-US" b="0">
                <a:latin typeface="Arial" charset="0"/>
              </a:rPr>
              <a:t>Phủ</a:t>
            </a:r>
          </a:p>
        </p:txBody>
      </p:sp>
      <p:sp>
        <p:nvSpPr>
          <p:cNvPr id="19464" name="Text Box 15"/>
          <p:cNvSpPr txBox="1">
            <a:spLocks noChangeArrowheads="1"/>
          </p:cNvSpPr>
          <p:nvPr/>
        </p:nvSpPr>
        <p:spPr bwMode="auto">
          <a:xfrm>
            <a:off x="2895600" y="4572000"/>
            <a:ext cx="2819400" cy="771525"/>
          </a:xfrm>
          <a:prstGeom prst="rect">
            <a:avLst/>
          </a:prstGeom>
          <a:solidFill>
            <a:srgbClr val="ADA0FE"/>
          </a:solidFill>
          <a:ln w="9525">
            <a:solidFill>
              <a:srgbClr val="CC0000"/>
            </a:solidFill>
            <a:miter lim="800000"/>
            <a:headEnd/>
            <a:tailEnd/>
          </a:ln>
        </p:spPr>
        <p:txBody>
          <a:bodyPr>
            <a:spAutoFit/>
          </a:bodyPr>
          <a:lstStyle/>
          <a:p>
            <a:pPr algn="ctr" eaLnBrk="1" hangingPunct="1">
              <a:spcBef>
                <a:spcPct val="50000"/>
              </a:spcBef>
            </a:pPr>
            <a:r>
              <a:rPr lang="en-US" b="0">
                <a:latin typeface="Arial" charset="0"/>
              </a:rPr>
              <a:t>Huyện</a:t>
            </a:r>
          </a:p>
        </p:txBody>
      </p:sp>
      <p:sp>
        <p:nvSpPr>
          <p:cNvPr id="19465" name="Text Box 16"/>
          <p:cNvSpPr txBox="1">
            <a:spLocks noChangeArrowheads="1"/>
          </p:cNvSpPr>
          <p:nvPr/>
        </p:nvSpPr>
        <p:spPr bwMode="auto">
          <a:xfrm>
            <a:off x="2895600" y="5791200"/>
            <a:ext cx="2895600" cy="771525"/>
          </a:xfrm>
          <a:prstGeom prst="rect">
            <a:avLst/>
          </a:prstGeom>
          <a:solidFill>
            <a:schemeClr val="hlink"/>
          </a:solidFill>
          <a:ln w="9525">
            <a:solidFill>
              <a:srgbClr val="CC0000"/>
            </a:solidFill>
            <a:miter lim="800000"/>
            <a:headEnd/>
            <a:tailEnd/>
          </a:ln>
        </p:spPr>
        <p:txBody>
          <a:bodyPr>
            <a:spAutoFit/>
          </a:bodyPr>
          <a:lstStyle/>
          <a:p>
            <a:pPr algn="ctr" eaLnBrk="1" hangingPunct="1">
              <a:spcBef>
                <a:spcPct val="50000"/>
              </a:spcBef>
            </a:pPr>
            <a:r>
              <a:rPr lang="en-US" b="0">
                <a:latin typeface="Arial" charset="0"/>
              </a:rPr>
              <a:t>Xã</a:t>
            </a:r>
          </a:p>
        </p:txBody>
      </p:sp>
      <p:sp>
        <p:nvSpPr>
          <p:cNvPr id="24593" name="Line 17"/>
          <p:cNvSpPr>
            <a:spLocks noChangeShapeType="1"/>
          </p:cNvSpPr>
          <p:nvPr/>
        </p:nvSpPr>
        <p:spPr bwMode="auto">
          <a:xfrm flipH="1">
            <a:off x="3048000" y="762000"/>
            <a:ext cx="1295400" cy="685800"/>
          </a:xfrm>
          <a:prstGeom prst="line">
            <a:avLst/>
          </a:prstGeom>
          <a:noFill/>
          <a:ln w="38100">
            <a:solidFill>
              <a:schemeClr val="tx1"/>
            </a:solidFill>
            <a:round/>
            <a:headEnd/>
            <a:tailEnd type="triangle" w="med" len="med"/>
          </a:ln>
        </p:spPr>
        <p:txBody>
          <a:bodyPr/>
          <a:lstStyle/>
          <a:p>
            <a:endParaRPr lang="en-US"/>
          </a:p>
        </p:txBody>
      </p:sp>
      <p:sp>
        <p:nvSpPr>
          <p:cNvPr id="24594" name="Line 18"/>
          <p:cNvSpPr>
            <a:spLocks noChangeShapeType="1"/>
          </p:cNvSpPr>
          <p:nvPr/>
        </p:nvSpPr>
        <p:spPr bwMode="auto">
          <a:xfrm>
            <a:off x="4419600" y="762000"/>
            <a:ext cx="1219200" cy="685800"/>
          </a:xfrm>
          <a:prstGeom prst="line">
            <a:avLst/>
          </a:prstGeom>
          <a:noFill/>
          <a:ln w="38100">
            <a:solidFill>
              <a:schemeClr val="tx1"/>
            </a:solidFill>
            <a:round/>
            <a:headEnd/>
            <a:tailEnd type="triangle" w="med" len="med"/>
          </a:ln>
        </p:spPr>
        <p:txBody>
          <a:bodyPr/>
          <a:lstStyle/>
          <a:p>
            <a:endParaRPr lang="en-US"/>
          </a:p>
        </p:txBody>
      </p:sp>
      <p:sp>
        <p:nvSpPr>
          <p:cNvPr id="24595" name="Line 19"/>
          <p:cNvSpPr>
            <a:spLocks noChangeShapeType="1"/>
          </p:cNvSpPr>
          <p:nvPr/>
        </p:nvSpPr>
        <p:spPr bwMode="auto">
          <a:xfrm flipH="1">
            <a:off x="5638800" y="1828800"/>
            <a:ext cx="0" cy="381000"/>
          </a:xfrm>
          <a:prstGeom prst="line">
            <a:avLst/>
          </a:prstGeom>
          <a:noFill/>
          <a:ln w="38100">
            <a:solidFill>
              <a:schemeClr val="tx1"/>
            </a:solidFill>
            <a:round/>
            <a:headEnd/>
            <a:tailEnd type="triangle" w="med" len="med"/>
          </a:ln>
        </p:spPr>
        <p:txBody>
          <a:bodyPr/>
          <a:lstStyle/>
          <a:p>
            <a:endParaRPr lang="en-US"/>
          </a:p>
        </p:txBody>
      </p:sp>
      <p:sp>
        <p:nvSpPr>
          <p:cNvPr id="24596" name="Line 20"/>
          <p:cNvSpPr>
            <a:spLocks noChangeShapeType="1"/>
          </p:cNvSpPr>
          <p:nvPr/>
        </p:nvSpPr>
        <p:spPr bwMode="auto">
          <a:xfrm>
            <a:off x="3048000" y="1752600"/>
            <a:ext cx="0" cy="457200"/>
          </a:xfrm>
          <a:prstGeom prst="line">
            <a:avLst/>
          </a:prstGeom>
          <a:noFill/>
          <a:ln w="38100">
            <a:solidFill>
              <a:schemeClr val="tx1"/>
            </a:solidFill>
            <a:round/>
            <a:headEnd/>
            <a:tailEnd type="triangle" w="med" len="med"/>
          </a:ln>
        </p:spPr>
        <p:txBody>
          <a:bodyPr/>
          <a:lstStyle/>
          <a:p>
            <a:endParaRPr lang="en-US"/>
          </a:p>
        </p:txBody>
      </p:sp>
      <p:sp>
        <p:nvSpPr>
          <p:cNvPr id="24597" name="Line 21"/>
          <p:cNvSpPr>
            <a:spLocks noChangeShapeType="1"/>
          </p:cNvSpPr>
          <p:nvPr/>
        </p:nvSpPr>
        <p:spPr bwMode="auto">
          <a:xfrm>
            <a:off x="4343400" y="2971800"/>
            <a:ext cx="0" cy="381000"/>
          </a:xfrm>
          <a:prstGeom prst="line">
            <a:avLst/>
          </a:prstGeom>
          <a:noFill/>
          <a:ln w="38100">
            <a:solidFill>
              <a:schemeClr val="tx1"/>
            </a:solidFill>
            <a:round/>
            <a:headEnd/>
            <a:tailEnd type="triangle" w="med" len="med"/>
          </a:ln>
        </p:spPr>
        <p:txBody>
          <a:bodyPr/>
          <a:lstStyle/>
          <a:p>
            <a:endParaRPr lang="en-US"/>
          </a:p>
        </p:txBody>
      </p:sp>
      <p:sp>
        <p:nvSpPr>
          <p:cNvPr id="24598" name="Line 22"/>
          <p:cNvSpPr>
            <a:spLocks noChangeShapeType="1"/>
          </p:cNvSpPr>
          <p:nvPr/>
        </p:nvSpPr>
        <p:spPr bwMode="auto">
          <a:xfrm>
            <a:off x="4343400" y="4114800"/>
            <a:ext cx="0" cy="381000"/>
          </a:xfrm>
          <a:prstGeom prst="line">
            <a:avLst/>
          </a:prstGeom>
          <a:noFill/>
          <a:ln w="38100">
            <a:solidFill>
              <a:schemeClr val="tx1"/>
            </a:solidFill>
            <a:round/>
            <a:headEnd/>
            <a:tailEnd type="triangle" w="med" len="med"/>
          </a:ln>
        </p:spPr>
        <p:txBody>
          <a:bodyPr/>
          <a:lstStyle/>
          <a:p>
            <a:endParaRPr lang="en-US"/>
          </a:p>
        </p:txBody>
      </p:sp>
      <p:sp>
        <p:nvSpPr>
          <p:cNvPr id="24599" name="Line 23"/>
          <p:cNvSpPr>
            <a:spLocks noChangeShapeType="1"/>
          </p:cNvSpPr>
          <p:nvPr/>
        </p:nvSpPr>
        <p:spPr bwMode="auto">
          <a:xfrm>
            <a:off x="4343400" y="5334000"/>
            <a:ext cx="0" cy="38100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4593"/>
                                        </p:tgtEl>
                                        <p:attrNameLst>
                                          <p:attrName>style.visibility</p:attrName>
                                        </p:attrNameLst>
                                      </p:cBhvr>
                                      <p:to>
                                        <p:strVal val="visible"/>
                                      </p:to>
                                    </p:set>
                                    <p:animEffect transition="in" filter="diamond(out)">
                                      <p:cBhvr>
                                        <p:cTn id="7" dur="1000"/>
                                        <p:tgtEl>
                                          <p:spTgt spid="24593"/>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24594"/>
                                        </p:tgtEl>
                                        <p:attrNameLst>
                                          <p:attrName>style.visibility</p:attrName>
                                        </p:attrNameLst>
                                      </p:cBhvr>
                                      <p:to>
                                        <p:strVal val="visible"/>
                                      </p:to>
                                    </p:set>
                                    <p:animEffect transition="in" filter="diamond(out)">
                                      <p:cBhvr>
                                        <p:cTn id="10" dur="2000"/>
                                        <p:tgtEl>
                                          <p:spTgt spid="245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24595"/>
                                        </p:tgtEl>
                                        <p:attrNameLst>
                                          <p:attrName>style.visibility</p:attrName>
                                        </p:attrNameLst>
                                      </p:cBhvr>
                                      <p:to>
                                        <p:strVal val="visible"/>
                                      </p:to>
                                    </p:set>
                                    <p:animEffect transition="in" filter="wedge">
                                      <p:cBhvr>
                                        <p:cTn id="15" dur="1000"/>
                                        <p:tgtEl>
                                          <p:spTgt spid="24595"/>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24596"/>
                                        </p:tgtEl>
                                        <p:attrNameLst>
                                          <p:attrName>style.visibility</p:attrName>
                                        </p:attrNameLst>
                                      </p:cBhvr>
                                      <p:to>
                                        <p:strVal val="visible"/>
                                      </p:to>
                                    </p:set>
                                    <p:animEffect transition="in" filter="wedge">
                                      <p:cBhvr>
                                        <p:cTn id="18" dur="1000"/>
                                        <p:tgtEl>
                                          <p:spTgt spid="2459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24597"/>
                                        </p:tgtEl>
                                        <p:attrNameLst>
                                          <p:attrName>style.visibility</p:attrName>
                                        </p:attrNameLst>
                                      </p:cBhvr>
                                      <p:to>
                                        <p:strVal val="visible"/>
                                      </p:to>
                                    </p:set>
                                    <p:animEffect transition="in" filter="wedge">
                                      <p:cBhvr>
                                        <p:cTn id="23" dur="1000"/>
                                        <p:tgtEl>
                                          <p:spTgt spid="2459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24598"/>
                                        </p:tgtEl>
                                        <p:attrNameLst>
                                          <p:attrName>style.visibility</p:attrName>
                                        </p:attrNameLst>
                                      </p:cBhvr>
                                      <p:to>
                                        <p:strVal val="visible"/>
                                      </p:to>
                                    </p:set>
                                    <p:animEffect transition="in" filter="wedge">
                                      <p:cBhvr>
                                        <p:cTn id="28" dur="1000"/>
                                        <p:tgtEl>
                                          <p:spTgt spid="2459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24599"/>
                                        </p:tgtEl>
                                        <p:attrNameLst>
                                          <p:attrName>style.visibility</p:attrName>
                                        </p:attrNameLst>
                                      </p:cBhvr>
                                      <p:to>
                                        <p:strVal val="visible"/>
                                      </p:to>
                                    </p:set>
                                    <p:animEffect transition="in" filter="wedge">
                                      <p:cBhvr>
                                        <p:cTn id="33" dur="1000"/>
                                        <p:tgtEl>
                                          <p:spTgt spid="24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3" grpId="0" animBg="1"/>
      <p:bldP spid="24594" grpId="0" animBg="1"/>
      <p:bldP spid="24595" grpId="0" animBg="1"/>
      <p:bldP spid="24596" grpId="0" animBg="1"/>
      <p:bldP spid="24597" grpId="0" animBg="1"/>
      <p:bldP spid="24598" grpId="0" animBg="1"/>
      <p:bldP spid="2459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457200" y="1524000"/>
            <a:ext cx="8686800" cy="1981200"/>
          </a:xfrm>
        </p:spPr>
        <p:txBody>
          <a:bodyPr/>
          <a:lstStyle/>
          <a:p>
            <a:pPr eaLnBrk="1" hangingPunct="1"/>
            <a:r>
              <a:rPr lang="en-US" smtClean="0">
                <a:solidFill>
                  <a:srgbClr val="FF3300"/>
                </a:solidFill>
              </a:rPr>
              <a:t>+ Qua các nội dung vừa tìm hiểu em thấy tổ chức bộ máy nhà nước của nhà Hậu Lê như thế nào ?</a:t>
            </a:r>
          </a:p>
        </p:txBody>
      </p:sp>
      <p:sp>
        <p:nvSpPr>
          <p:cNvPr id="20483" name="Rectangle 5"/>
          <p:cNvSpPr>
            <a:spLocks noChangeArrowheads="1"/>
          </p:cNvSpPr>
          <p:nvPr/>
        </p:nvSpPr>
        <p:spPr bwMode="auto">
          <a:xfrm>
            <a:off x="1222375" y="381000"/>
            <a:ext cx="6700838" cy="641350"/>
          </a:xfrm>
          <a:prstGeom prst="rect">
            <a:avLst/>
          </a:prstGeom>
          <a:noFill/>
          <a:ln w="9525">
            <a:noFill/>
            <a:miter lim="800000"/>
            <a:headEnd/>
            <a:tailEnd/>
          </a:ln>
        </p:spPr>
        <p:txBody>
          <a:bodyPr>
            <a:spAutoFit/>
          </a:bodyPr>
          <a:lstStyle/>
          <a:p>
            <a:pPr algn="ctr" eaLnBrk="1" hangingPunct="1"/>
            <a:r>
              <a:rPr lang="en-US" sz="3600" b="0">
                <a:solidFill>
                  <a:schemeClr val="accent2"/>
                </a:solidFill>
                <a:latin typeface="Arial" charset="0"/>
              </a:rPr>
              <a:t>II/ Tổ chức bộ máy nhà nước</a:t>
            </a:r>
          </a:p>
        </p:txBody>
      </p:sp>
      <p:sp>
        <p:nvSpPr>
          <p:cNvPr id="20484" name="Text Box 6"/>
          <p:cNvSpPr txBox="1">
            <a:spLocks noChangeArrowheads="1"/>
          </p:cNvSpPr>
          <p:nvPr/>
        </p:nvSpPr>
        <p:spPr bwMode="auto">
          <a:xfrm>
            <a:off x="1676400" y="4267200"/>
            <a:ext cx="5791200" cy="762000"/>
          </a:xfrm>
          <a:prstGeom prst="rect">
            <a:avLst/>
          </a:prstGeom>
          <a:noFill/>
          <a:ln w="9525">
            <a:noFill/>
            <a:miter lim="800000"/>
            <a:headEnd/>
            <a:tailEnd/>
          </a:ln>
        </p:spPr>
        <p:txBody>
          <a:bodyPr>
            <a:spAutoFit/>
          </a:bodyPr>
          <a:lstStyle/>
          <a:p>
            <a:pPr eaLnBrk="1" hangingPunct="1">
              <a:spcBef>
                <a:spcPct val="50000"/>
              </a:spcBef>
            </a:pPr>
            <a:endParaRPr lang="en-US" b="0">
              <a:latin typeface="Arial" charset="0"/>
            </a:endParaRPr>
          </a:p>
        </p:txBody>
      </p:sp>
      <p:sp>
        <p:nvSpPr>
          <p:cNvPr id="28680" name="Text Box 8"/>
          <p:cNvSpPr txBox="1">
            <a:spLocks noChangeArrowheads="1"/>
          </p:cNvSpPr>
          <p:nvPr/>
        </p:nvSpPr>
        <p:spPr bwMode="auto">
          <a:xfrm>
            <a:off x="304800" y="3733800"/>
            <a:ext cx="8839200" cy="2124075"/>
          </a:xfrm>
          <a:prstGeom prst="rect">
            <a:avLst/>
          </a:prstGeom>
          <a:noFill/>
          <a:ln w="9525">
            <a:noFill/>
            <a:miter lim="800000"/>
            <a:headEnd/>
            <a:tailEnd/>
          </a:ln>
        </p:spPr>
        <p:txBody>
          <a:bodyPr>
            <a:spAutoFit/>
          </a:bodyPr>
          <a:lstStyle/>
          <a:p>
            <a:pPr eaLnBrk="1" hangingPunct="1">
              <a:spcBef>
                <a:spcPct val="50000"/>
              </a:spcBef>
            </a:pPr>
            <a:r>
              <a:rPr lang="en-US">
                <a:solidFill>
                  <a:schemeClr val="accent2"/>
                </a:solidFill>
                <a:latin typeface="Arial" charset="0"/>
              </a:rPr>
              <a:t>- Tổ chức bộ máy nhà nước của nhà Hậu Lê trật tự, chặt chẽ và nghiêm khắc.</a:t>
            </a:r>
          </a:p>
        </p:txBody>
      </p:sp>
      <p:sp>
        <p:nvSpPr>
          <p:cNvPr id="20486" name="Line 9"/>
          <p:cNvSpPr>
            <a:spLocks noChangeShapeType="1"/>
          </p:cNvSpPr>
          <p:nvPr/>
        </p:nvSpPr>
        <p:spPr bwMode="auto">
          <a:xfrm>
            <a:off x="0" y="11430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1000" fill="hold"/>
                                        <p:tgtEl>
                                          <p:spTgt spid="28676"/>
                                        </p:tgtEl>
                                        <p:attrNameLst>
                                          <p:attrName>ppt_w</p:attrName>
                                        </p:attrNameLst>
                                      </p:cBhvr>
                                      <p:tavLst>
                                        <p:tav tm="0">
                                          <p:val>
                                            <p:fltVal val="0"/>
                                          </p:val>
                                        </p:tav>
                                        <p:tav tm="100000">
                                          <p:val>
                                            <p:strVal val="#ppt_w"/>
                                          </p:val>
                                        </p:tav>
                                      </p:tavLst>
                                    </p:anim>
                                    <p:anim calcmode="lin" valueType="num">
                                      <p:cBhvr>
                                        <p:cTn id="8" dur="1000" fill="hold"/>
                                        <p:tgtEl>
                                          <p:spTgt spid="28676"/>
                                        </p:tgtEl>
                                        <p:attrNameLst>
                                          <p:attrName>ppt_h</p:attrName>
                                        </p:attrNameLst>
                                      </p:cBhvr>
                                      <p:tavLst>
                                        <p:tav tm="0">
                                          <p:val>
                                            <p:fltVal val="0"/>
                                          </p:val>
                                        </p:tav>
                                        <p:tav tm="100000">
                                          <p:val>
                                            <p:strVal val="#ppt_h"/>
                                          </p:val>
                                        </p:tav>
                                      </p:tavLst>
                                    </p:anim>
                                    <p:anim calcmode="lin" valueType="num">
                                      <p:cBhvr>
                                        <p:cTn id="9" dur="1000" fill="hold"/>
                                        <p:tgtEl>
                                          <p:spTgt spid="2867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28680"/>
                                        </p:tgtEl>
                                        <p:attrNameLst>
                                          <p:attrName>style.visibility</p:attrName>
                                        </p:attrNameLst>
                                      </p:cBhvr>
                                      <p:to>
                                        <p:strVal val="visible"/>
                                      </p:to>
                                    </p:set>
                                    <p:anim calcmode="lin" valueType="num">
                                      <p:cBhvr>
                                        <p:cTn id="15" dur="1000" fill="hold"/>
                                        <p:tgtEl>
                                          <p:spTgt spid="28680"/>
                                        </p:tgtEl>
                                        <p:attrNameLst>
                                          <p:attrName>ppt_x</p:attrName>
                                        </p:attrNameLst>
                                      </p:cBhvr>
                                      <p:tavLst>
                                        <p:tav tm="0">
                                          <p:val>
                                            <p:strVal val="#ppt_x-.2"/>
                                          </p:val>
                                        </p:tav>
                                        <p:tav tm="100000">
                                          <p:val>
                                            <p:strVal val="#ppt_x"/>
                                          </p:val>
                                        </p:tav>
                                      </p:tavLst>
                                    </p:anim>
                                    <p:anim calcmode="lin" valueType="num">
                                      <p:cBhvr>
                                        <p:cTn id="16" dur="1000" fill="hold"/>
                                        <p:tgtEl>
                                          <p:spTgt spid="2868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ChangeArrowheads="1"/>
          </p:cNvSpPr>
          <p:nvPr/>
        </p:nvSpPr>
        <p:spPr bwMode="auto">
          <a:xfrm>
            <a:off x="2751138" y="0"/>
            <a:ext cx="3643312" cy="708025"/>
          </a:xfrm>
          <a:prstGeom prst="rect">
            <a:avLst/>
          </a:prstGeom>
          <a:noFill/>
          <a:ln w="9525">
            <a:noFill/>
            <a:miter lim="800000"/>
            <a:headEnd/>
            <a:tailEnd/>
          </a:ln>
        </p:spPr>
        <p:txBody>
          <a:bodyPr>
            <a:spAutoFit/>
          </a:bodyPr>
          <a:lstStyle/>
          <a:p>
            <a:pPr eaLnBrk="1" hangingPunct="1"/>
            <a:r>
              <a:rPr lang="en-US" sz="4000" b="0">
                <a:solidFill>
                  <a:srgbClr val="FF0000"/>
                </a:solidFill>
                <a:latin typeface="Arial" charset="0"/>
              </a:rPr>
              <a:t>Kiểm tra bài cũ</a:t>
            </a:r>
          </a:p>
        </p:txBody>
      </p:sp>
      <p:sp>
        <p:nvSpPr>
          <p:cNvPr id="57351" name="Text Box 7"/>
          <p:cNvSpPr txBox="1">
            <a:spLocks noChangeArrowheads="1"/>
          </p:cNvSpPr>
          <p:nvPr/>
        </p:nvSpPr>
        <p:spPr bwMode="auto">
          <a:xfrm>
            <a:off x="457200" y="533400"/>
            <a:ext cx="8229600" cy="2185988"/>
          </a:xfrm>
          <a:prstGeom prst="rect">
            <a:avLst/>
          </a:prstGeom>
          <a:noFill/>
          <a:ln w="9525">
            <a:noFill/>
            <a:miter lim="800000"/>
            <a:headEnd/>
            <a:tailEnd/>
          </a:ln>
        </p:spPr>
        <p:txBody>
          <a:bodyPr>
            <a:spAutoFit/>
          </a:bodyPr>
          <a:lstStyle/>
          <a:p>
            <a:pPr marL="342900" indent="-342900" eaLnBrk="1" hangingPunct="1">
              <a:spcBef>
                <a:spcPct val="50000"/>
              </a:spcBef>
            </a:pPr>
            <a:r>
              <a:rPr lang="en-US" sz="3600" b="0">
                <a:solidFill>
                  <a:srgbClr val="FF3300"/>
                </a:solidFill>
                <a:latin typeface="Arial" charset="0"/>
              </a:rPr>
              <a:t> </a:t>
            </a:r>
          </a:p>
          <a:p>
            <a:pPr marL="342900" indent="-342900" eaLnBrk="1" hangingPunct="1">
              <a:spcBef>
                <a:spcPct val="50000"/>
              </a:spcBef>
            </a:pPr>
            <a:r>
              <a:rPr lang="en-US" sz="4000">
                <a:solidFill>
                  <a:srgbClr val="0000FF"/>
                </a:solidFill>
                <a:latin typeface="Arial" charset="0"/>
              </a:rPr>
              <a:t>Em hãy thuật lại trận phục kích của quân ta  tại ải Chi Lăng?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diamond(in)">
                                      <p:cBhvr>
                                        <p:cTn id="7" dur="5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533400" y="1219200"/>
            <a:ext cx="8153400" cy="2971800"/>
          </a:xfrm>
        </p:spPr>
        <p:txBody>
          <a:bodyPr/>
          <a:lstStyle/>
          <a:p>
            <a:pPr eaLnBrk="1" hangingPunct="1"/>
            <a:r>
              <a:rPr lang="en-US" sz="6000" smtClean="0">
                <a:solidFill>
                  <a:schemeClr val="accent2"/>
                </a:solidFill>
              </a:rPr>
              <a:t>III / NÉT NỔI BẬT CỦA </a:t>
            </a:r>
            <a:br>
              <a:rPr lang="en-US" sz="6000" smtClean="0">
                <a:solidFill>
                  <a:schemeClr val="accent2"/>
                </a:solidFill>
              </a:rPr>
            </a:br>
            <a:r>
              <a:rPr lang="en-US" sz="6000" smtClean="0">
                <a:solidFill>
                  <a:schemeClr val="accent2"/>
                </a:solidFill>
              </a:rPr>
              <a:t>THỜI HẬU LÊ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628"/>
                                        </p:tgtEl>
                                        <p:attrNameLst>
                                          <p:attrName>style.visibility</p:attrName>
                                        </p:attrNameLst>
                                      </p:cBhvr>
                                      <p:to>
                                        <p:strVal val="visible"/>
                                      </p:to>
                                    </p:set>
                                    <p:anim calcmode="discrete" valueType="clr">
                                      <p:cBhvr override="childStyle">
                                        <p:cTn id="7" dur="80"/>
                                        <p:tgtEl>
                                          <p:spTgt spid="266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8"/>
                                        </p:tgtEl>
                                        <p:attrNameLst>
                                          <p:attrName>fillcolor</p:attrName>
                                        </p:attrNameLst>
                                      </p:cBhvr>
                                      <p:tavLst>
                                        <p:tav tm="0">
                                          <p:val>
                                            <p:clrVal>
                                              <a:schemeClr val="accent2"/>
                                            </p:clrVal>
                                          </p:val>
                                        </p:tav>
                                        <p:tav tm="50000">
                                          <p:val>
                                            <p:clrVal>
                                              <a:schemeClr val="hlink"/>
                                            </p:clrVal>
                                          </p:val>
                                        </p:tav>
                                      </p:tavLst>
                                    </p:anim>
                                    <p:set>
                                      <p:cBhvr>
                                        <p:cTn id="9" dur="80"/>
                                        <p:tgtEl>
                                          <p:spTgt spid="266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1524000" y="274638"/>
            <a:ext cx="6324600" cy="944562"/>
          </a:xfrm>
        </p:spPr>
        <p:txBody>
          <a:bodyPr/>
          <a:lstStyle/>
          <a:p>
            <a:pPr eaLnBrk="1" hangingPunct="1"/>
            <a:r>
              <a:rPr lang="en-US" sz="3600" smtClean="0">
                <a:solidFill>
                  <a:schemeClr val="accent2"/>
                </a:solidFill>
              </a:rPr>
              <a:t>III/ Nét nổi bật của thời Hậu Lê</a:t>
            </a:r>
          </a:p>
        </p:txBody>
      </p:sp>
      <p:sp>
        <p:nvSpPr>
          <p:cNvPr id="30725" name="Text Box 5"/>
          <p:cNvSpPr txBox="1">
            <a:spLocks noChangeArrowheads="1"/>
          </p:cNvSpPr>
          <p:nvPr/>
        </p:nvSpPr>
        <p:spPr bwMode="auto">
          <a:xfrm>
            <a:off x="914400" y="1524000"/>
            <a:ext cx="7315200" cy="1446213"/>
          </a:xfrm>
          <a:prstGeom prst="rect">
            <a:avLst/>
          </a:prstGeom>
          <a:noFill/>
          <a:ln w="9525">
            <a:noFill/>
            <a:miter lim="800000"/>
            <a:headEnd/>
            <a:tailEnd/>
          </a:ln>
        </p:spPr>
        <p:txBody>
          <a:bodyPr>
            <a:spAutoFit/>
          </a:bodyPr>
          <a:lstStyle/>
          <a:p>
            <a:pPr eaLnBrk="1" hangingPunct="1">
              <a:spcBef>
                <a:spcPct val="50000"/>
              </a:spcBef>
            </a:pPr>
            <a:r>
              <a:rPr lang="en-US" b="0">
                <a:solidFill>
                  <a:srgbClr val="FF3300"/>
                </a:solidFill>
                <a:latin typeface="Arial" charset="0"/>
              </a:rPr>
              <a:t>+ Lê Thánh Tông đã làm gì cho đất nước ? </a:t>
            </a:r>
          </a:p>
        </p:txBody>
      </p:sp>
      <p:sp>
        <p:nvSpPr>
          <p:cNvPr id="30726" name="Text Box 6"/>
          <p:cNvSpPr txBox="1">
            <a:spLocks noChangeArrowheads="1"/>
          </p:cNvSpPr>
          <p:nvPr/>
        </p:nvSpPr>
        <p:spPr bwMode="auto">
          <a:xfrm>
            <a:off x="685800" y="3352800"/>
            <a:ext cx="7848600" cy="1446213"/>
          </a:xfrm>
          <a:prstGeom prst="rect">
            <a:avLst/>
          </a:prstGeom>
          <a:noFill/>
          <a:ln w="9525">
            <a:noFill/>
            <a:miter lim="800000"/>
            <a:headEnd/>
            <a:tailEnd/>
          </a:ln>
        </p:spPr>
        <p:txBody>
          <a:bodyPr>
            <a:spAutoFit/>
          </a:bodyPr>
          <a:lstStyle/>
          <a:p>
            <a:pPr eaLnBrk="1" hangingPunct="1">
              <a:spcBef>
                <a:spcPct val="50000"/>
              </a:spcBef>
            </a:pPr>
            <a:r>
              <a:rPr lang="en-US">
                <a:solidFill>
                  <a:schemeClr val="accent2"/>
                </a:solidFill>
                <a:latin typeface="Arial" charset="0"/>
              </a:rPr>
              <a:t>- Lê Thánh Tông đã vẽ bản đồ Hồng Đức.</a:t>
            </a:r>
          </a:p>
        </p:txBody>
      </p:sp>
      <p:sp>
        <p:nvSpPr>
          <p:cNvPr id="22533" name="Line 8"/>
          <p:cNvSpPr>
            <a:spLocks noChangeShapeType="1"/>
          </p:cNvSpPr>
          <p:nvPr/>
        </p:nvSpPr>
        <p:spPr bwMode="auto">
          <a:xfrm>
            <a:off x="0" y="10668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p:cTn id="7" dur="500" fill="hold"/>
                                        <p:tgtEl>
                                          <p:spTgt spid="30725"/>
                                        </p:tgtEl>
                                        <p:attrNameLst>
                                          <p:attrName>ppt_w</p:attrName>
                                        </p:attrNameLst>
                                      </p:cBhvr>
                                      <p:tavLst>
                                        <p:tav tm="0">
                                          <p:val>
                                            <p:fltVal val="0"/>
                                          </p:val>
                                        </p:tav>
                                        <p:tav tm="100000">
                                          <p:val>
                                            <p:strVal val="#ppt_w"/>
                                          </p:val>
                                        </p:tav>
                                      </p:tavLst>
                                    </p:anim>
                                    <p:anim calcmode="lin" valueType="num">
                                      <p:cBhvr>
                                        <p:cTn id="8" dur="500" fill="hold"/>
                                        <p:tgtEl>
                                          <p:spTgt spid="3072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0726"/>
                                        </p:tgtEl>
                                        <p:attrNameLst>
                                          <p:attrName>style.visibility</p:attrName>
                                        </p:attrNameLst>
                                      </p:cBhvr>
                                      <p:to>
                                        <p:strVal val="visible"/>
                                      </p:to>
                                    </p:set>
                                    <p:animEffect transition="in" filter="fade">
                                      <p:cBhvr>
                                        <p:cTn id="13" dur="1000"/>
                                        <p:tgtEl>
                                          <p:spTgt spid="30726"/>
                                        </p:tgtEl>
                                      </p:cBhvr>
                                    </p:animEffect>
                                    <p:anim calcmode="lin" valueType="num">
                                      <p:cBhvr>
                                        <p:cTn id="14" dur="1000" fill="hold"/>
                                        <p:tgtEl>
                                          <p:spTgt spid="30726"/>
                                        </p:tgtEl>
                                        <p:attrNameLst>
                                          <p:attrName>ppt_x</p:attrName>
                                        </p:attrNameLst>
                                      </p:cBhvr>
                                      <p:tavLst>
                                        <p:tav tm="0">
                                          <p:val>
                                            <p:strVal val="#ppt_x"/>
                                          </p:val>
                                        </p:tav>
                                        <p:tav tm="100000">
                                          <p:val>
                                            <p:strVal val="#ppt_x"/>
                                          </p:val>
                                        </p:tav>
                                      </p:tavLst>
                                    </p:anim>
                                    <p:anim calcmode="lin" valueType="num">
                                      <p:cBhvr>
                                        <p:cTn id="15" dur="900" decel="100000" fill="hold"/>
                                        <p:tgtEl>
                                          <p:spTgt spid="3072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07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bản đồ thời Hồng đức"/>
          <p:cNvPicPr>
            <a:picLocks noChangeAspect="1" noChangeArrowheads="1"/>
          </p:cNvPicPr>
          <p:nvPr/>
        </p:nvPicPr>
        <p:blipFill>
          <a:blip r:embed="rId2"/>
          <a:srcRect/>
          <a:stretch>
            <a:fillRect/>
          </a:stretch>
        </p:blipFill>
        <p:spPr bwMode="auto">
          <a:xfrm>
            <a:off x="228600" y="0"/>
            <a:ext cx="8686800" cy="68580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2" presetClass="emph" presetSubtype="0" fill="hold" nodeType="clickEffect">
                                  <p:stCondLst>
                                    <p:cond delay="0"/>
                                  </p:stCondLst>
                                  <p:childTnLst>
                                    <p:animClr clrSpc="rgb" dir="cw">
                                      <p:cBhvr override="childStyle">
                                        <p:cTn id="6" dur="500" fill="hold"/>
                                        <p:tgtEl>
                                          <p:spTgt spid="88066"/>
                                        </p:tgtEl>
                                        <p:attrNameLst>
                                          <p:attrName>style.color</p:attrName>
                                        </p:attrNameLst>
                                      </p:cBhvr>
                                      <p:to>
                                        <a:schemeClr val="accent2"/>
                                      </p:to>
                                    </p:animClr>
                                    <p:animClr clrSpc="rgb" dir="cw">
                                      <p:cBhvr>
                                        <p:cTn id="7" dur="500" fill="hold"/>
                                        <p:tgtEl>
                                          <p:spTgt spid="88066"/>
                                        </p:tgtEl>
                                        <p:attrNameLst>
                                          <p:attrName>fillcolor</p:attrName>
                                        </p:attrNameLst>
                                      </p:cBhvr>
                                      <p:to>
                                        <a:schemeClr val="accent2"/>
                                      </p:to>
                                    </p:animClr>
                                    <p:set>
                                      <p:cBhvr>
                                        <p:cTn id="8" dur="500" fill="hold"/>
                                        <p:tgtEl>
                                          <p:spTgt spid="88066"/>
                                        </p:tgtEl>
                                        <p:attrNameLst>
                                          <p:attrName>fill.type</p:attrName>
                                        </p:attrNameLst>
                                      </p:cBhvr>
                                      <p:to>
                                        <p:strVal val="solid"/>
                                      </p:to>
                                    </p:set>
                                    <p:set>
                                      <p:cBhvr>
                                        <p:cTn id="9" dur="500" fill="hold"/>
                                        <p:tgtEl>
                                          <p:spTgt spid="88066"/>
                                        </p:tgtEl>
                                        <p:attrNameLst>
                                          <p:attrName>fill.on</p:attrName>
                                        </p:attrNameLst>
                                      </p:cBhvr>
                                      <p:to>
                                        <p:strVal val="true"/>
                                      </p:to>
                                    </p:set>
                                    <p:animRot by="120000">
                                      <p:cBhvr>
                                        <p:cTn id="10" dur="500" fill="hold">
                                          <p:stCondLst>
                                            <p:cond delay="0"/>
                                          </p:stCondLst>
                                        </p:cTn>
                                        <p:tgtEl>
                                          <p:spTgt spid="88066"/>
                                        </p:tgtEl>
                                        <p:attrNameLst>
                                          <p:attrName>r</p:attrName>
                                        </p:attrNameLst>
                                      </p:cBhvr>
                                    </p:animRot>
                                    <p:animRot by="-240000">
                                      <p:cBhvr>
                                        <p:cTn id="11" dur="1000" fill="hold">
                                          <p:stCondLst>
                                            <p:cond delay="1000"/>
                                          </p:stCondLst>
                                        </p:cTn>
                                        <p:tgtEl>
                                          <p:spTgt spid="88066"/>
                                        </p:tgtEl>
                                        <p:attrNameLst>
                                          <p:attrName>r</p:attrName>
                                        </p:attrNameLst>
                                      </p:cBhvr>
                                    </p:animRot>
                                    <p:animRot by="240000">
                                      <p:cBhvr>
                                        <p:cTn id="12" dur="1000" fill="hold">
                                          <p:stCondLst>
                                            <p:cond delay="2000"/>
                                          </p:stCondLst>
                                        </p:cTn>
                                        <p:tgtEl>
                                          <p:spTgt spid="88066"/>
                                        </p:tgtEl>
                                        <p:attrNameLst>
                                          <p:attrName>r</p:attrName>
                                        </p:attrNameLst>
                                      </p:cBhvr>
                                    </p:animRot>
                                    <p:animRot by="-240000">
                                      <p:cBhvr>
                                        <p:cTn id="13" dur="1000" fill="hold">
                                          <p:stCondLst>
                                            <p:cond delay="3000"/>
                                          </p:stCondLst>
                                        </p:cTn>
                                        <p:tgtEl>
                                          <p:spTgt spid="88066"/>
                                        </p:tgtEl>
                                        <p:attrNameLst>
                                          <p:attrName>r</p:attrName>
                                        </p:attrNameLst>
                                      </p:cBhvr>
                                    </p:animRot>
                                    <p:animRot by="120000">
                                      <p:cBhvr>
                                        <p:cTn id="14" dur="1000" fill="hold">
                                          <p:stCondLst>
                                            <p:cond delay="4000"/>
                                          </p:stCondLst>
                                        </p:cTn>
                                        <p:tgtEl>
                                          <p:spTgt spid="880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228600" y="1752600"/>
            <a:ext cx="8610600" cy="1323975"/>
          </a:xfrm>
          <a:prstGeom prst="rect">
            <a:avLst/>
          </a:prstGeom>
          <a:noFill/>
          <a:ln w="9525">
            <a:noFill/>
            <a:miter lim="800000"/>
            <a:headEnd/>
            <a:tailEnd/>
          </a:ln>
        </p:spPr>
        <p:txBody>
          <a:bodyPr>
            <a:spAutoFit/>
          </a:bodyPr>
          <a:lstStyle/>
          <a:p>
            <a:pPr algn="ctr" eaLnBrk="1" hangingPunct="1"/>
            <a:r>
              <a:rPr lang="en-US" sz="4000" b="0">
                <a:solidFill>
                  <a:srgbClr val="FF3300"/>
                </a:solidFill>
                <a:latin typeface="Arial" charset="0"/>
              </a:rPr>
              <a:t>+ Ngoài việc cho vẽ bản đồ, nhà Hậu Lê còn làm gì để quản lí đất nước ?</a:t>
            </a:r>
          </a:p>
        </p:txBody>
      </p:sp>
      <p:sp>
        <p:nvSpPr>
          <p:cNvPr id="75780" name="Rectangle 4"/>
          <p:cNvSpPr>
            <a:spLocks noChangeArrowheads="1"/>
          </p:cNvSpPr>
          <p:nvPr/>
        </p:nvSpPr>
        <p:spPr bwMode="auto">
          <a:xfrm>
            <a:off x="381000" y="3657600"/>
            <a:ext cx="8382000" cy="2124075"/>
          </a:xfrm>
          <a:prstGeom prst="rect">
            <a:avLst/>
          </a:prstGeom>
          <a:noFill/>
          <a:ln w="9525">
            <a:solidFill>
              <a:schemeClr val="bg1"/>
            </a:solidFill>
            <a:miter lim="800000"/>
            <a:headEnd/>
            <a:tailEnd/>
          </a:ln>
        </p:spPr>
        <p:txBody>
          <a:bodyPr>
            <a:spAutoFit/>
          </a:bodyPr>
          <a:lstStyle/>
          <a:p>
            <a:pPr eaLnBrk="1" hangingPunct="1">
              <a:spcBef>
                <a:spcPct val="20000"/>
              </a:spcBef>
            </a:pPr>
            <a:r>
              <a:rPr lang="en-US">
                <a:solidFill>
                  <a:srgbClr val="0000FF"/>
                </a:solidFill>
                <a:latin typeface="Arial" charset="0"/>
              </a:rPr>
              <a:t>- Để quản lí đất nước nhà Hậu Lê còn soạn Bộ luật Hồng Đức.</a:t>
            </a:r>
          </a:p>
        </p:txBody>
      </p:sp>
      <p:sp>
        <p:nvSpPr>
          <p:cNvPr id="24580" name="Rectangle 5"/>
          <p:cNvSpPr>
            <a:spLocks noChangeArrowheads="1"/>
          </p:cNvSpPr>
          <p:nvPr/>
        </p:nvSpPr>
        <p:spPr bwMode="auto">
          <a:xfrm>
            <a:off x="914400" y="228600"/>
            <a:ext cx="7167563" cy="708025"/>
          </a:xfrm>
          <a:prstGeom prst="rect">
            <a:avLst/>
          </a:prstGeom>
          <a:noFill/>
          <a:ln w="9525">
            <a:noFill/>
            <a:miter lim="800000"/>
            <a:headEnd/>
            <a:tailEnd/>
          </a:ln>
        </p:spPr>
        <p:txBody>
          <a:bodyPr wrap="none">
            <a:spAutoFit/>
          </a:bodyPr>
          <a:lstStyle/>
          <a:p>
            <a:pPr eaLnBrk="1" hangingPunct="1"/>
            <a:r>
              <a:rPr lang="en-US" sz="4000" b="0">
                <a:solidFill>
                  <a:schemeClr val="accent2"/>
                </a:solidFill>
                <a:latin typeface="Arial" charset="0"/>
              </a:rPr>
              <a:t>III/ Nét nổi bật của thời Hậu Lê</a:t>
            </a:r>
          </a:p>
        </p:txBody>
      </p:sp>
      <p:sp>
        <p:nvSpPr>
          <p:cNvPr id="24581" name="Line 6"/>
          <p:cNvSpPr>
            <a:spLocks noChangeShapeType="1"/>
          </p:cNvSpPr>
          <p:nvPr/>
        </p:nvSpPr>
        <p:spPr bwMode="auto">
          <a:xfrm>
            <a:off x="0" y="990600"/>
            <a:ext cx="9144000" cy="0"/>
          </a:xfrm>
          <a:prstGeom prst="line">
            <a:avLst/>
          </a:prstGeom>
          <a:noFill/>
          <a:ln w="9525">
            <a:solidFill>
              <a:schemeClr val="tx1"/>
            </a:solidFill>
            <a:round/>
            <a:headEnd/>
            <a:tailEnd/>
          </a:ln>
        </p:spPr>
        <p:txBody>
          <a:bodyP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circle(in)">
                                      <p:cBhvr>
                                        <p:cTn id="7" dur="10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990600" y="0"/>
            <a:ext cx="7258050" cy="584200"/>
          </a:xfrm>
          <a:prstGeom prst="rect">
            <a:avLst/>
          </a:prstGeom>
          <a:noFill/>
          <a:ln w="9525">
            <a:noFill/>
            <a:miter lim="800000"/>
            <a:headEnd/>
            <a:tailEnd/>
          </a:ln>
        </p:spPr>
        <p:txBody>
          <a:bodyPr>
            <a:spAutoFit/>
          </a:bodyPr>
          <a:lstStyle/>
          <a:p>
            <a:pPr algn="ctr" eaLnBrk="1" hangingPunct="1"/>
            <a:r>
              <a:rPr lang="en-US" sz="3200" b="0">
                <a:solidFill>
                  <a:schemeClr val="accent2"/>
                </a:solidFill>
                <a:latin typeface="Arial" charset="0"/>
              </a:rPr>
              <a:t>III/ Nét nổi bật của thời Hậu Lê</a:t>
            </a:r>
          </a:p>
        </p:txBody>
      </p:sp>
      <p:sp>
        <p:nvSpPr>
          <p:cNvPr id="34824" name="Text Box 8"/>
          <p:cNvSpPr txBox="1">
            <a:spLocks noChangeArrowheads="1"/>
          </p:cNvSpPr>
          <p:nvPr/>
        </p:nvSpPr>
        <p:spPr bwMode="auto">
          <a:xfrm>
            <a:off x="381000" y="914400"/>
            <a:ext cx="8534400" cy="1938338"/>
          </a:xfrm>
          <a:prstGeom prst="rect">
            <a:avLst/>
          </a:prstGeom>
          <a:noFill/>
          <a:ln w="9525">
            <a:noFill/>
            <a:miter lim="800000"/>
            <a:headEnd/>
            <a:tailEnd/>
          </a:ln>
        </p:spPr>
        <p:txBody>
          <a:bodyPr>
            <a:spAutoFit/>
          </a:bodyPr>
          <a:lstStyle/>
          <a:p>
            <a:pPr eaLnBrk="1" hangingPunct="1">
              <a:spcBef>
                <a:spcPct val="50000"/>
              </a:spcBef>
            </a:pPr>
            <a:r>
              <a:rPr lang="en-US" sz="4000" b="0">
                <a:solidFill>
                  <a:srgbClr val="FF3300"/>
                </a:solidFill>
                <a:latin typeface="Arial" charset="0"/>
              </a:rPr>
              <a:t>+ Vì sao bản đồ và Bộ luật dưới thời này có tên gọi là bản đồ Hồng Đức và Bộ luật Hồng Đức ?</a:t>
            </a:r>
          </a:p>
        </p:txBody>
      </p:sp>
      <p:sp>
        <p:nvSpPr>
          <p:cNvPr id="34825" name="Text Box 9"/>
          <p:cNvSpPr txBox="1">
            <a:spLocks noChangeArrowheads="1"/>
          </p:cNvSpPr>
          <p:nvPr/>
        </p:nvSpPr>
        <p:spPr bwMode="auto">
          <a:xfrm>
            <a:off x="304800" y="3352800"/>
            <a:ext cx="8534400" cy="2554288"/>
          </a:xfrm>
          <a:prstGeom prst="rect">
            <a:avLst/>
          </a:prstGeom>
          <a:noFill/>
          <a:ln w="9525">
            <a:noFill/>
            <a:miter lim="800000"/>
            <a:headEnd/>
            <a:tailEnd/>
          </a:ln>
        </p:spPr>
        <p:txBody>
          <a:bodyPr>
            <a:spAutoFit/>
          </a:bodyPr>
          <a:lstStyle/>
          <a:p>
            <a:pPr algn="ctr" eaLnBrk="1" hangingPunct="1">
              <a:spcBef>
                <a:spcPct val="50000"/>
              </a:spcBef>
            </a:pPr>
            <a:r>
              <a:rPr lang="en-US" sz="4000">
                <a:solidFill>
                  <a:schemeClr val="accent2"/>
                </a:solidFill>
                <a:latin typeface="Arial" charset="0"/>
              </a:rPr>
              <a:t>- Vì Lê Thánh Tông lên ngôi. Ông lấy niên hiệu là Hồng Đức nên bản đồ và Bộ luật dưới thời ông cai trị có tên là Hồng Đức</a:t>
            </a:r>
            <a:r>
              <a:rPr lang="en-US" sz="3200">
                <a:solidFill>
                  <a:schemeClr val="accent2"/>
                </a:solidFill>
                <a:latin typeface="Arial" charset="0"/>
              </a:rPr>
              <a:t>.</a:t>
            </a:r>
          </a:p>
        </p:txBody>
      </p:sp>
      <p:sp>
        <p:nvSpPr>
          <p:cNvPr id="25605" name="Line 10"/>
          <p:cNvSpPr>
            <a:spLocks noChangeShapeType="1"/>
          </p:cNvSpPr>
          <p:nvPr/>
        </p:nvSpPr>
        <p:spPr bwMode="auto">
          <a:xfrm>
            <a:off x="0" y="7620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anim calcmode="lin" valueType="num">
                                      <p:cBhvr additive="base">
                                        <p:cTn id="7" dur="500" fill="hold"/>
                                        <p:tgtEl>
                                          <p:spTgt spid="34824"/>
                                        </p:tgtEl>
                                        <p:attrNameLst>
                                          <p:attrName>ppt_x</p:attrName>
                                        </p:attrNameLst>
                                      </p:cBhvr>
                                      <p:tavLst>
                                        <p:tav tm="0">
                                          <p:val>
                                            <p:strVal val="#ppt_x"/>
                                          </p:val>
                                        </p:tav>
                                        <p:tav tm="100000">
                                          <p:val>
                                            <p:strVal val="#ppt_x"/>
                                          </p:val>
                                        </p:tav>
                                      </p:tavLst>
                                    </p:anim>
                                    <p:anim calcmode="lin" valueType="num">
                                      <p:cBhvr additive="base">
                                        <p:cTn id="8" dur="500" fill="hold"/>
                                        <p:tgtEl>
                                          <p:spTgt spid="348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4825"/>
                                        </p:tgtEl>
                                        <p:attrNameLst>
                                          <p:attrName>style.visibility</p:attrName>
                                        </p:attrNameLst>
                                      </p:cBhvr>
                                      <p:to>
                                        <p:strVal val="visible"/>
                                      </p:to>
                                    </p:set>
                                    <p:animEffect transition="in" filter="wheel(4)">
                                      <p:cBhvr>
                                        <p:cTn id="13" dur="10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p:bldP spid="348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942975" y="457200"/>
            <a:ext cx="7258050" cy="584200"/>
          </a:xfrm>
          <a:prstGeom prst="rect">
            <a:avLst/>
          </a:prstGeom>
          <a:noFill/>
          <a:ln w="9525">
            <a:noFill/>
            <a:miter lim="800000"/>
            <a:headEnd/>
            <a:tailEnd/>
          </a:ln>
        </p:spPr>
        <p:txBody>
          <a:bodyPr>
            <a:spAutoFit/>
          </a:bodyPr>
          <a:lstStyle/>
          <a:p>
            <a:pPr algn="ctr" eaLnBrk="1" hangingPunct="1"/>
            <a:r>
              <a:rPr lang="en-US" sz="3200" b="0">
                <a:solidFill>
                  <a:schemeClr val="accent2"/>
                </a:solidFill>
                <a:latin typeface="Arial" charset="0"/>
              </a:rPr>
              <a:t>III/ Nét nổi bật của thời Hậu Lê</a:t>
            </a:r>
          </a:p>
        </p:txBody>
      </p:sp>
      <p:sp>
        <p:nvSpPr>
          <p:cNvPr id="36870" name="Text Box 6"/>
          <p:cNvSpPr txBox="1">
            <a:spLocks noChangeArrowheads="1"/>
          </p:cNvSpPr>
          <p:nvPr/>
        </p:nvSpPr>
        <p:spPr bwMode="auto">
          <a:xfrm>
            <a:off x="0" y="2286000"/>
            <a:ext cx="9144000" cy="3262313"/>
          </a:xfrm>
          <a:prstGeom prst="rect">
            <a:avLst/>
          </a:prstGeom>
          <a:noFill/>
          <a:ln w="9525">
            <a:noFill/>
            <a:miter lim="800000"/>
            <a:headEnd/>
            <a:tailEnd/>
          </a:ln>
        </p:spPr>
        <p:txBody>
          <a:bodyPr>
            <a:spAutoFit/>
          </a:bodyPr>
          <a:lstStyle/>
          <a:p>
            <a:pPr algn="ctr" eaLnBrk="1" hangingPunct="1">
              <a:spcBef>
                <a:spcPct val="50000"/>
              </a:spcBef>
            </a:pPr>
            <a:r>
              <a:rPr lang="en-US" sz="4000" b="0">
                <a:solidFill>
                  <a:srgbClr val="FF3300"/>
                </a:solidFill>
                <a:latin typeface="Arial" charset="0"/>
              </a:rPr>
              <a:t>1-Theo em, việc vẽ bản đồ và ban hành bộ luật Hồng Đức  có tác dụng gì?</a:t>
            </a:r>
          </a:p>
          <a:p>
            <a:pPr algn="ctr" eaLnBrk="1" hangingPunct="1">
              <a:spcBef>
                <a:spcPct val="50000"/>
              </a:spcBef>
            </a:pPr>
            <a:r>
              <a:rPr lang="en-US" sz="4000" b="0">
                <a:solidFill>
                  <a:srgbClr val="FF3300"/>
                </a:solidFill>
                <a:latin typeface="Arial" charset="0"/>
              </a:rPr>
              <a:t>2-Nêu những điểm tiến bộ của Bộ luật</a:t>
            </a:r>
          </a:p>
          <a:p>
            <a:pPr algn="ctr" eaLnBrk="1" hangingPunct="1">
              <a:spcBef>
                <a:spcPct val="50000"/>
              </a:spcBef>
            </a:pPr>
            <a:r>
              <a:rPr lang="en-US" sz="4000" b="0">
                <a:solidFill>
                  <a:srgbClr val="FF3300"/>
                </a:solidFill>
                <a:latin typeface="Arial" charset="0"/>
              </a:rPr>
              <a:t>Hồng Đức?</a:t>
            </a:r>
          </a:p>
        </p:txBody>
      </p:sp>
      <p:sp>
        <p:nvSpPr>
          <p:cNvPr id="36871" name="Text Box 7"/>
          <p:cNvSpPr txBox="1">
            <a:spLocks noChangeArrowheads="1"/>
          </p:cNvSpPr>
          <p:nvPr/>
        </p:nvSpPr>
        <p:spPr bwMode="auto">
          <a:xfrm>
            <a:off x="1905000" y="1219200"/>
            <a:ext cx="5181600" cy="708025"/>
          </a:xfrm>
          <a:prstGeom prst="rect">
            <a:avLst/>
          </a:prstGeom>
          <a:noFill/>
          <a:ln w="9525">
            <a:noFill/>
            <a:miter lim="800000"/>
            <a:headEnd/>
            <a:tailEnd/>
          </a:ln>
        </p:spPr>
        <p:txBody>
          <a:bodyPr>
            <a:spAutoFit/>
          </a:bodyPr>
          <a:lstStyle/>
          <a:p>
            <a:pPr algn="ctr" eaLnBrk="1" hangingPunct="1">
              <a:spcBef>
                <a:spcPct val="50000"/>
              </a:spcBef>
            </a:pPr>
            <a:r>
              <a:rPr lang="en-US" sz="4000" b="0">
                <a:latin typeface="Arial" charset="0"/>
              </a:rPr>
              <a:t>Thảo luận nhóm đôi</a:t>
            </a:r>
          </a:p>
        </p:txBody>
      </p:sp>
      <p:sp>
        <p:nvSpPr>
          <p:cNvPr id="26629" name="Line 11"/>
          <p:cNvSpPr>
            <a:spLocks noChangeShapeType="1"/>
          </p:cNvSpPr>
          <p:nvPr/>
        </p:nvSpPr>
        <p:spPr bwMode="auto">
          <a:xfrm>
            <a:off x="0" y="11430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Scale>
                                      <p:cBhvr>
                                        <p:cTn id="7" dur="1000" decel="50000" fill="hold">
                                          <p:stCondLst>
                                            <p:cond delay="0"/>
                                          </p:stCondLst>
                                        </p:cTn>
                                        <p:tgtEl>
                                          <p:spTgt spid="368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6870"/>
                                        </p:tgtEl>
                                        <p:attrNameLst>
                                          <p:attrName>ppt_x</p:attrName>
                                          <p:attrName>ppt_y</p:attrName>
                                        </p:attrNameLst>
                                      </p:cBhvr>
                                    </p:animMotion>
                                    <p:animEffect transition="in" filter="fade">
                                      <p:cBhvr>
                                        <p:cTn id="9" dur="1000"/>
                                        <p:tgtEl>
                                          <p:spTgt spid="368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6871"/>
                                        </p:tgtEl>
                                        <p:attrNameLst>
                                          <p:attrName>style.visibility</p:attrName>
                                        </p:attrNameLst>
                                      </p:cBhvr>
                                      <p:to>
                                        <p:strVal val="visible"/>
                                      </p:to>
                                    </p:set>
                                    <p:anim calcmode="lin" valueType="num">
                                      <p:cBhvr>
                                        <p:cTn id="14" dur="1000" fill="hold"/>
                                        <p:tgtEl>
                                          <p:spTgt spid="36871"/>
                                        </p:tgtEl>
                                        <p:attrNameLst>
                                          <p:attrName>ppt_x</p:attrName>
                                        </p:attrNameLst>
                                      </p:cBhvr>
                                      <p:tavLst>
                                        <p:tav tm="0">
                                          <p:val>
                                            <p:strVal val="#ppt_x-.2"/>
                                          </p:val>
                                        </p:tav>
                                        <p:tav tm="100000">
                                          <p:val>
                                            <p:strVal val="#ppt_x"/>
                                          </p:val>
                                        </p:tav>
                                      </p:tavLst>
                                    </p:anim>
                                    <p:anim calcmode="lin" valueType="num">
                                      <p:cBhvr>
                                        <p:cTn id="15" dur="1000" fill="hold"/>
                                        <p:tgtEl>
                                          <p:spTgt spid="3687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P spid="3687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942975" y="304800"/>
            <a:ext cx="7258050" cy="584200"/>
          </a:xfrm>
          <a:prstGeom prst="rect">
            <a:avLst/>
          </a:prstGeom>
          <a:noFill/>
          <a:ln w="9525">
            <a:noFill/>
            <a:miter lim="800000"/>
            <a:headEnd/>
            <a:tailEnd/>
          </a:ln>
        </p:spPr>
        <p:txBody>
          <a:bodyPr>
            <a:spAutoFit/>
          </a:bodyPr>
          <a:lstStyle/>
          <a:p>
            <a:pPr algn="ctr" eaLnBrk="1" hangingPunct="1"/>
            <a:r>
              <a:rPr lang="en-US" sz="3200" b="0">
                <a:solidFill>
                  <a:schemeClr val="accent2"/>
                </a:solidFill>
                <a:latin typeface="Arial" charset="0"/>
              </a:rPr>
              <a:t>III/ Nét nổi bật của thời Hậu Lê</a:t>
            </a:r>
          </a:p>
        </p:txBody>
      </p:sp>
      <p:sp>
        <p:nvSpPr>
          <p:cNvPr id="38918" name="Rectangle 6"/>
          <p:cNvSpPr>
            <a:spLocks noChangeArrowheads="1"/>
          </p:cNvSpPr>
          <p:nvPr/>
        </p:nvSpPr>
        <p:spPr bwMode="auto">
          <a:xfrm>
            <a:off x="0" y="1143000"/>
            <a:ext cx="9144000" cy="4524375"/>
          </a:xfrm>
          <a:prstGeom prst="rect">
            <a:avLst/>
          </a:prstGeom>
          <a:noFill/>
          <a:ln w="9525">
            <a:solidFill>
              <a:srgbClr val="FFFFFF"/>
            </a:solidFill>
            <a:miter lim="800000"/>
            <a:headEnd/>
            <a:tailEnd/>
          </a:ln>
        </p:spPr>
        <p:txBody>
          <a:bodyPr>
            <a:spAutoFit/>
          </a:bodyPr>
          <a:lstStyle/>
          <a:p>
            <a:pPr eaLnBrk="1" hangingPunct="1"/>
            <a:r>
              <a:rPr lang="en-US" sz="3600">
                <a:solidFill>
                  <a:srgbClr val="0000FF"/>
                </a:solidFill>
                <a:latin typeface="Arial" charset="0"/>
              </a:rPr>
              <a:t>1-Việc vẽ bản đồ và ban hành Bộ luật Hồng Đức có tác dụng giúp vua Lê cai quản đất nước, phát triển kinh tế và ổn định xã hội.</a:t>
            </a:r>
          </a:p>
          <a:p>
            <a:pPr eaLnBrk="1" hangingPunct="1"/>
            <a:r>
              <a:rPr lang="en-US" sz="3600">
                <a:solidFill>
                  <a:srgbClr val="0000FF"/>
                </a:solidFill>
                <a:latin typeface="Arial" charset="0"/>
              </a:rPr>
              <a:t>2-Bộ luật Hồng Đức đề cao ý thức bảo vệ độc lập dân tộc, toàn vẹn lãnh thổ và phần nào tôn trọng quyền lợi và địa vị của người phụ nữ.</a:t>
            </a:r>
          </a:p>
        </p:txBody>
      </p:sp>
      <p:sp>
        <p:nvSpPr>
          <p:cNvPr id="27652" name="Line 8"/>
          <p:cNvSpPr>
            <a:spLocks noChangeShapeType="1"/>
          </p:cNvSpPr>
          <p:nvPr/>
        </p:nvSpPr>
        <p:spPr bwMode="auto">
          <a:xfrm>
            <a:off x="0" y="11430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fade">
                                      <p:cBhvr>
                                        <p:cTn id="7" dur="800" decel="100000"/>
                                        <p:tgtEl>
                                          <p:spTgt spid="38918"/>
                                        </p:tgtEl>
                                      </p:cBhvr>
                                    </p:animEffect>
                                    <p:anim calcmode="lin" valueType="num">
                                      <p:cBhvr>
                                        <p:cTn id="8" dur="800" decel="100000" fill="hold"/>
                                        <p:tgtEl>
                                          <p:spTgt spid="38918"/>
                                        </p:tgtEl>
                                        <p:attrNameLst>
                                          <p:attrName>style.rotation</p:attrName>
                                        </p:attrNameLst>
                                      </p:cBhvr>
                                      <p:tavLst>
                                        <p:tav tm="0">
                                          <p:val>
                                            <p:fltVal val="-90"/>
                                          </p:val>
                                        </p:tav>
                                        <p:tav tm="100000">
                                          <p:val>
                                            <p:fltVal val="0"/>
                                          </p:val>
                                        </p:tav>
                                      </p:tavLst>
                                    </p:anim>
                                    <p:anim calcmode="lin" valueType="num">
                                      <p:cBhvr>
                                        <p:cTn id="9" dur="800" decel="100000" fill="hold"/>
                                        <p:tgtEl>
                                          <p:spTgt spid="38918"/>
                                        </p:tgtEl>
                                        <p:attrNameLst>
                                          <p:attrName>ppt_x</p:attrName>
                                        </p:attrNameLst>
                                      </p:cBhvr>
                                      <p:tavLst>
                                        <p:tav tm="0">
                                          <p:val>
                                            <p:strVal val="#ppt_x+0.4"/>
                                          </p:val>
                                        </p:tav>
                                        <p:tav tm="100000">
                                          <p:val>
                                            <p:strVal val="#ppt_x-0.05"/>
                                          </p:val>
                                        </p:tav>
                                      </p:tavLst>
                                    </p:anim>
                                    <p:anim calcmode="lin" valueType="num">
                                      <p:cBhvr>
                                        <p:cTn id="10" dur="800" decel="100000" fill="hold"/>
                                        <p:tgtEl>
                                          <p:spTgt spid="3891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891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891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7"/>
          <p:cNvSpPr>
            <a:spLocks noChangeArrowheads="1" noChangeShapeType="1" noTextEdit="1"/>
          </p:cNvSpPr>
          <p:nvPr/>
        </p:nvSpPr>
        <p:spPr bwMode="auto">
          <a:xfrm>
            <a:off x="2209800" y="457200"/>
            <a:ext cx="3581400" cy="609600"/>
          </a:xfrm>
          <a:prstGeom prst="rect">
            <a:avLst/>
          </a:prstGeom>
        </p:spPr>
        <p:txBody>
          <a:bodyPr wrap="none" fromWordArt="1">
            <a:prstTxWarp prst="textWave1">
              <a:avLst>
                <a:gd name="adj1" fmla="val 13005"/>
                <a:gd name="adj2" fmla="val 0"/>
              </a:avLst>
            </a:prstTxWarp>
          </a:bodyPr>
          <a:lstStyle/>
          <a:p>
            <a:pPr algn="ctr"/>
            <a:r>
              <a:rPr lang="en-US" sz="3600" kern="10" normalizeH="1">
                <a:ln w="9525">
                  <a:solidFill>
                    <a:srgbClr val="0000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GHI NHỚ</a:t>
            </a:r>
          </a:p>
        </p:txBody>
      </p:sp>
      <p:sp>
        <p:nvSpPr>
          <p:cNvPr id="40968" name="Text Box 8"/>
          <p:cNvSpPr txBox="1">
            <a:spLocks noChangeArrowheads="1"/>
          </p:cNvSpPr>
          <p:nvPr/>
        </p:nvSpPr>
        <p:spPr bwMode="auto">
          <a:xfrm>
            <a:off x="533400" y="1219200"/>
            <a:ext cx="8153400" cy="4154488"/>
          </a:xfrm>
          <a:prstGeom prst="rect">
            <a:avLst/>
          </a:prstGeom>
          <a:noFill/>
          <a:ln w="9525">
            <a:noFill/>
            <a:miter lim="800000"/>
            <a:headEnd/>
            <a:tailEnd/>
          </a:ln>
        </p:spPr>
        <p:txBody>
          <a:bodyPr>
            <a:spAutoFit/>
          </a:bodyPr>
          <a:lstStyle/>
          <a:p>
            <a:pPr eaLnBrk="1" hangingPunct="1">
              <a:spcBef>
                <a:spcPct val="50000"/>
              </a:spcBef>
            </a:pPr>
            <a:r>
              <a:rPr lang="en-US">
                <a:latin typeface="Arial" charset="0"/>
              </a:rPr>
              <a:t>Thời Hậu Lê, việc tổ chức quản lí đất nước rất chặt chẽ. Lê Thánh Tông đã cho vẽ bản đồ và soạn bộ luật Hồng đức để bảo vệ chủ quyền của dân tộc và trật tự xã hội.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0968">
                                            <p:txEl>
                                              <p:pRg st="0" end="0"/>
                                            </p:txEl>
                                          </p:spTgt>
                                        </p:tgtEl>
                                        <p:attrNameLst>
                                          <p:attrName>style.visibility</p:attrName>
                                        </p:attrNameLst>
                                      </p:cBhvr>
                                      <p:to>
                                        <p:strVal val="visible"/>
                                      </p:to>
                                    </p:set>
                                    <p:anim calcmode="lin" valueType="num">
                                      <p:cBhvr>
                                        <p:cTn id="7" dur="500" fill="hold"/>
                                        <p:tgtEl>
                                          <p:spTgt spid="40968">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40968">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40968">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40968">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409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0" y="381000"/>
            <a:ext cx="8839200" cy="2057400"/>
          </a:xfrm>
        </p:spPr>
        <p:txBody>
          <a:bodyPr/>
          <a:lstStyle/>
          <a:p>
            <a:pPr eaLnBrk="1" hangingPunct="1"/>
            <a:r>
              <a:rPr lang="en-US" sz="4800" smtClean="0">
                <a:solidFill>
                  <a:srgbClr val="FF3300"/>
                </a:solidFill>
              </a:rPr>
              <a:t>Ngày nay để tỏ lòng nhớ ơn vua nhân dân ta đã làm những việc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1000" fill="hold"/>
                                        <p:tgtEl>
                                          <p:spTgt spid="43012"/>
                                        </p:tgtEl>
                                        <p:attrNameLst>
                                          <p:attrName>ppt_x</p:attrName>
                                        </p:attrNameLst>
                                      </p:cBhvr>
                                      <p:tavLst>
                                        <p:tav tm="0">
                                          <p:val>
                                            <p:strVal val="#ppt_x-.2"/>
                                          </p:val>
                                        </p:tav>
                                        <p:tav tm="100000">
                                          <p:val>
                                            <p:strVal val="#ppt_x"/>
                                          </p:val>
                                        </p:tav>
                                      </p:tavLst>
                                    </p:anim>
                                    <p:anim calcmode="lin" valueType="num">
                                      <p:cBhvr>
                                        <p:cTn id="8" dur="1000" fill="hold"/>
                                        <p:tgtEl>
                                          <p:spTgt spid="430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DUC_0143"/>
          <p:cNvPicPr>
            <a:picLocks noChangeAspect="1" noChangeArrowheads="1"/>
          </p:cNvPicPr>
          <p:nvPr/>
        </p:nvPicPr>
        <p:blipFill>
          <a:blip r:embed="rId2"/>
          <a:srcRect/>
          <a:stretch>
            <a:fillRect/>
          </a:stretch>
        </p:blipFill>
        <p:spPr bwMode="auto">
          <a:xfrm>
            <a:off x="457200" y="533400"/>
            <a:ext cx="8153400" cy="5334000"/>
          </a:xfrm>
          <a:prstGeom prst="rect">
            <a:avLst/>
          </a:prstGeom>
          <a:noFill/>
          <a:ln w="9525">
            <a:noFill/>
            <a:miter lim="800000"/>
            <a:headEnd/>
            <a:tailEnd/>
          </a:ln>
        </p:spPr>
      </p:pic>
      <p:sp>
        <p:nvSpPr>
          <p:cNvPr id="91141" name="Text Box 5"/>
          <p:cNvSpPr txBox="1">
            <a:spLocks noChangeArrowheads="1"/>
          </p:cNvSpPr>
          <p:nvPr/>
        </p:nvSpPr>
        <p:spPr bwMode="auto">
          <a:xfrm>
            <a:off x="0" y="5943600"/>
            <a:ext cx="9144000" cy="1077913"/>
          </a:xfrm>
          <a:prstGeom prst="rect">
            <a:avLst/>
          </a:prstGeom>
          <a:noFill/>
          <a:ln w="9525">
            <a:solidFill>
              <a:srgbClr val="FFFFFF"/>
            </a:solidFill>
            <a:miter lim="800000"/>
            <a:headEnd/>
            <a:tailEnd/>
          </a:ln>
        </p:spPr>
        <p:txBody>
          <a:bodyPr>
            <a:spAutoFit/>
          </a:bodyPr>
          <a:lstStyle/>
          <a:p>
            <a:pPr eaLnBrk="1" hangingPunct="1">
              <a:spcBef>
                <a:spcPct val="50000"/>
              </a:spcBef>
            </a:pPr>
            <a:r>
              <a:rPr lang="en-US" sz="3200">
                <a:latin typeface="Arial" charset="0"/>
              </a:rPr>
              <a:t>   </a:t>
            </a:r>
            <a:r>
              <a:rPr lang="en-US" sz="3200" i="1">
                <a:solidFill>
                  <a:srgbClr val="FF0066"/>
                </a:solidFill>
                <a:latin typeface="Arial" charset="0"/>
              </a:rPr>
              <a:t>Đền thờ vua Lê còn gọi là Thái miếu nhà Hậu Lê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 calcmode="lin" valueType="num">
                                      <p:cBhvr additive="base">
                                        <p:cTn id="7" dur="500" fill="hold"/>
                                        <p:tgtEl>
                                          <p:spTgt spid="91140"/>
                                        </p:tgtEl>
                                        <p:attrNameLst>
                                          <p:attrName>ppt_x</p:attrName>
                                        </p:attrNameLst>
                                      </p:cBhvr>
                                      <p:tavLst>
                                        <p:tav tm="0">
                                          <p:val>
                                            <p:strVal val="#ppt_x"/>
                                          </p:val>
                                        </p:tav>
                                        <p:tav tm="100000">
                                          <p:val>
                                            <p:strVal val="#ppt_x"/>
                                          </p:val>
                                        </p:tav>
                                      </p:tavLst>
                                    </p:anim>
                                    <p:anim calcmode="lin" valueType="num">
                                      <p:cBhvr additive="base">
                                        <p:cTn id="8" dur="500" fill="hold"/>
                                        <p:tgtEl>
                                          <p:spTgt spid="911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141"/>
                                        </p:tgtEl>
                                        <p:attrNameLst>
                                          <p:attrName>style.visibility</p:attrName>
                                        </p:attrNameLst>
                                      </p:cBhvr>
                                      <p:to>
                                        <p:strVal val="visible"/>
                                      </p:to>
                                    </p:set>
                                    <p:anim calcmode="lin" valueType="num">
                                      <p:cBhvr additive="base">
                                        <p:cTn id="13" dur="500" fill="hold"/>
                                        <p:tgtEl>
                                          <p:spTgt spid="91141"/>
                                        </p:tgtEl>
                                        <p:attrNameLst>
                                          <p:attrName>ppt_x</p:attrName>
                                        </p:attrNameLst>
                                      </p:cBhvr>
                                      <p:tavLst>
                                        <p:tav tm="0">
                                          <p:val>
                                            <p:strVal val="#ppt_x"/>
                                          </p:val>
                                        </p:tav>
                                        <p:tav tm="100000">
                                          <p:val>
                                            <p:strVal val="#ppt_x"/>
                                          </p:val>
                                        </p:tav>
                                      </p:tavLst>
                                    </p:anim>
                                    <p:anim calcmode="lin" valueType="num">
                                      <p:cBhvr additive="base">
                                        <p:cTn id="14" dur="500" fill="hold"/>
                                        <p:tgtEl>
                                          <p:spTgt spid="91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ChangeArrowheads="1"/>
          </p:cNvSpPr>
          <p:nvPr/>
        </p:nvSpPr>
        <p:spPr bwMode="auto">
          <a:xfrm>
            <a:off x="0" y="1371600"/>
            <a:ext cx="9144000" cy="584200"/>
          </a:xfrm>
          <a:prstGeom prst="rect">
            <a:avLst/>
          </a:prstGeom>
          <a:noFill/>
          <a:ln w="9525">
            <a:noFill/>
            <a:miter lim="800000"/>
            <a:headEnd/>
            <a:tailEnd/>
          </a:ln>
        </p:spPr>
        <p:txBody>
          <a:bodyPr>
            <a:spAutoFit/>
          </a:bodyPr>
          <a:lstStyle/>
          <a:p>
            <a:pPr marL="342900" indent="-342900" eaLnBrk="1" hangingPunct="1"/>
            <a:r>
              <a:rPr lang="en-US" sz="3200" b="0">
                <a:solidFill>
                  <a:srgbClr val="0000FF"/>
                </a:solidFill>
                <a:latin typeface="Arial" charset="0"/>
              </a:rPr>
              <a:t>        </a:t>
            </a:r>
            <a:r>
              <a:rPr lang="en-US" sz="3200">
                <a:solidFill>
                  <a:srgbClr val="0000FF"/>
                </a:solidFill>
                <a:latin typeface="Arial" charset="0"/>
              </a:rPr>
              <a:t>Nêu ý nghĩa của chiến thắng Chi Lăng?</a:t>
            </a:r>
            <a:endParaRPr lang="en-US" sz="4000">
              <a:solidFill>
                <a:srgbClr val="0000FF"/>
              </a:solidFill>
              <a:latin typeface="Arial" charset="0"/>
            </a:endParaRPr>
          </a:p>
        </p:txBody>
      </p:sp>
      <p:sp>
        <p:nvSpPr>
          <p:cNvPr id="4099" name="Rectangle 6"/>
          <p:cNvSpPr>
            <a:spLocks noChangeArrowheads="1"/>
          </p:cNvSpPr>
          <p:nvPr/>
        </p:nvSpPr>
        <p:spPr bwMode="auto">
          <a:xfrm>
            <a:off x="2438400" y="304800"/>
            <a:ext cx="4114800" cy="708025"/>
          </a:xfrm>
          <a:prstGeom prst="rect">
            <a:avLst/>
          </a:prstGeom>
          <a:noFill/>
          <a:ln w="9525">
            <a:noFill/>
            <a:miter lim="800000"/>
            <a:headEnd/>
            <a:tailEnd/>
          </a:ln>
        </p:spPr>
        <p:txBody>
          <a:bodyPr>
            <a:spAutoFit/>
          </a:bodyPr>
          <a:lstStyle/>
          <a:p>
            <a:pPr eaLnBrk="1" hangingPunct="1"/>
            <a:r>
              <a:rPr lang="en-US" sz="4000" b="0">
                <a:solidFill>
                  <a:srgbClr val="FF0000"/>
                </a:solidFill>
                <a:latin typeface="Arial" charset="0"/>
              </a:rPr>
              <a:t> Kiểm tra bài cũ</a:t>
            </a:r>
          </a:p>
        </p:txBody>
      </p:sp>
      <p:sp>
        <p:nvSpPr>
          <p:cNvPr id="76811" name="Text Box 11"/>
          <p:cNvSpPr txBox="1">
            <a:spLocks noChangeArrowheads="1"/>
          </p:cNvSpPr>
          <p:nvPr/>
        </p:nvSpPr>
        <p:spPr bwMode="auto">
          <a:xfrm>
            <a:off x="0" y="2895600"/>
            <a:ext cx="8915400" cy="2062163"/>
          </a:xfrm>
          <a:prstGeom prst="rect">
            <a:avLst/>
          </a:prstGeom>
          <a:noFill/>
          <a:ln w="9525">
            <a:noFill/>
            <a:miter lim="800000"/>
            <a:headEnd/>
            <a:tailEnd/>
          </a:ln>
        </p:spPr>
        <p:txBody>
          <a:bodyPr>
            <a:spAutoFit/>
          </a:bodyPr>
          <a:lstStyle/>
          <a:p>
            <a:pPr marL="342900" indent="-342900" eaLnBrk="1" hangingPunct="1">
              <a:spcBef>
                <a:spcPct val="50000"/>
              </a:spcBef>
            </a:pPr>
            <a:r>
              <a:rPr lang="en-US" sz="3200" b="0">
                <a:solidFill>
                  <a:srgbClr val="FF3300"/>
                </a:solidFill>
                <a:latin typeface="Arial" charset="0"/>
              </a:rPr>
              <a:t>      </a:t>
            </a:r>
            <a:r>
              <a:rPr lang="en-US" sz="3200" b="0">
                <a:latin typeface="Arial" charset="0"/>
              </a:rPr>
              <a:t>Mưu đồ cứu viện cho Đông Quan của nhà Minh tan vỡ. Quân Minh xâm lược đầu hàng, rút về nước. Nước ta hoàn toàn độc lập, Lê Lợi lên ngôi Hoàng đế, mở đầu thời Hậu Lê.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 calcmode="lin" valueType="num">
                                      <p:cBhvr>
                                        <p:cTn id="7" dur="1000" fill="hold"/>
                                        <p:tgtEl>
                                          <p:spTgt spid="76804"/>
                                        </p:tgtEl>
                                        <p:attrNameLst>
                                          <p:attrName>ppt_x</p:attrName>
                                        </p:attrNameLst>
                                      </p:cBhvr>
                                      <p:tavLst>
                                        <p:tav tm="0">
                                          <p:val>
                                            <p:strVal val="#ppt_x-.2"/>
                                          </p:val>
                                        </p:tav>
                                        <p:tav tm="100000">
                                          <p:val>
                                            <p:strVal val="#ppt_x"/>
                                          </p:val>
                                        </p:tav>
                                      </p:tavLst>
                                    </p:anim>
                                    <p:anim calcmode="lin" valueType="num">
                                      <p:cBhvr>
                                        <p:cTn id="8" dur="1000" fill="hold"/>
                                        <p:tgtEl>
                                          <p:spTgt spid="76804"/>
                                        </p:tgtEl>
                                        <p:attrNameLst>
                                          <p:attrName>ppt_y</p:attrName>
                                        </p:attrNameLst>
                                      </p:cBhvr>
                                      <p:tavLst>
                                        <p:tav tm="0">
                                          <p:val>
                                            <p:strVal val="#ppt_y"/>
                                          </p:val>
                                        </p:tav>
                                        <p:tav tm="100000">
                                          <p:val>
                                            <p:strVal val="#ppt_y"/>
                                          </p:val>
                                        </p:tav>
                                      </p:tavLst>
                                    </p:anim>
                                    <p:animEffect transition="in" filter="wipe(right)" prLst="gradientSize: 0.1">
                                      <p:cBhvr>
                                        <p:cTn id="9" dur="1000"/>
                                        <p:tgtEl>
                                          <p:spTgt spid="7680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6811"/>
                                        </p:tgtEl>
                                        <p:attrNameLst>
                                          <p:attrName>style.visibility</p:attrName>
                                        </p:attrNameLst>
                                      </p:cBhvr>
                                      <p:to>
                                        <p:strVal val="visible"/>
                                      </p:to>
                                    </p:set>
                                    <p:animScale>
                                      <p:cBhvr>
                                        <p:cTn id="14" dur="1000" decel="50000" fill="hold">
                                          <p:stCondLst>
                                            <p:cond delay="0"/>
                                          </p:stCondLst>
                                        </p:cTn>
                                        <p:tgtEl>
                                          <p:spTgt spid="768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6811"/>
                                        </p:tgtEl>
                                        <p:attrNameLst>
                                          <p:attrName>ppt_x</p:attrName>
                                          <p:attrName>ppt_y</p:attrName>
                                        </p:attrNameLst>
                                      </p:cBhvr>
                                    </p:animMotion>
                                    <p:animEffect transition="in" filter="fade">
                                      <p:cBhvr>
                                        <p:cTn id="16" dur="1000"/>
                                        <p:tgtEl>
                                          <p:spTgt spid="76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P spid="768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6" name="Picture 4" descr="leloi2"/>
          <p:cNvPicPr>
            <a:picLocks noChangeAspect="1" noChangeArrowheads="1"/>
          </p:cNvPicPr>
          <p:nvPr/>
        </p:nvPicPr>
        <p:blipFill>
          <a:blip r:embed="rId2"/>
          <a:srcRect/>
          <a:stretch>
            <a:fillRect/>
          </a:stretch>
        </p:blipFill>
        <p:spPr bwMode="auto">
          <a:xfrm>
            <a:off x="0" y="0"/>
            <a:ext cx="3810000" cy="3251200"/>
          </a:xfrm>
          <a:prstGeom prst="rect">
            <a:avLst/>
          </a:prstGeom>
          <a:noFill/>
          <a:ln w="9525">
            <a:noFill/>
            <a:miter lim="800000"/>
            <a:headEnd/>
            <a:tailEnd/>
          </a:ln>
        </p:spPr>
      </p:pic>
      <p:pic>
        <p:nvPicPr>
          <p:cNvPr id="90117" name="Picture 5" descr="leloi3"/>
          <p:cNvPicPr>
            <a:picLocks noChangeAspect="1" noChangeArrowheads="1"/>
          </p:cNvPicPr>
          <p:nvPr/>
        </p:nvPicPr>
        <p:blipFill>
          <a:blip r:embed="rId3"/>
          <a:srcRect/>
          <a:stretch>
            <a:fillRect/>
          </a:stretch>
        </p:blipFill>
        <p:spPr bwMode="auto">
          <a:xfrm>
            <a:off x="4343400" y="0"/>
            <a:ext cx="4483100" cy="3276600"/>
          </a:xfrm>
          <a:prstGeom prst="rect">
            <a:avLst/>
          </a:prstGeom>
          <a:noFill/>
          <a:ln w="9525">
            <a:noFill/>
            <a:miter lim="800000"/>
            <a:headEnd/>
            <a:tailEnd/>
          </a:ln>
        </p:spPr>
      </p:pic>
      <p:pic>
        <p:nvPicPr>
          <p:cNvPr id="90118" name="Picture 6" descr="2008921175347_lk"/>
          <p:cNvPicPr>
            <a:picLocks noChangeAspect="1" noChangeArrowheads="1"/>
          </p:cNvPicPr>
          <p:nvPr/>
        </p:nvPicPr>
        <p:blipFill>
          <a:blip r:embed="rId4"/>
          <a:srcRect/>
          <a:stretch>
            <a:fillRect/>
          </a:stretch>
        </p:blipFill>
        <p:spPr bwMode="auto">
          <a:xfrm>
            <a:off x="304800" y="3505200"/>
            <a:ext cx="3733800" cy="2971800"/>
          </a:xfrm>
          <a:prstGeom prst="rect">
            <a:avLst/>
          </a:prstGeom>
          <a:noFill/>
          <a:ln w="9525">
            <a:noFill/>
            <a:miter lim="800000"/>
            <a:headEnd/>
            <a:tailEnd/>
          </a:ln>
        </p:spPr>
      </p:pic>
      <p:pic>
        <p:nvPicPr>
          <p:cNvPr id="90120" name="Picture 8" descr="lamkinh"/>
          <p:cNvPicPr>
            <a:picLocks noChangeAspect="1" noChangeArrowheads="1"/>
          </p:cNvPicPr>
          <p:nvPr/>
        </p:nvPicPr>
        <p:blipFill>
          <a:blip r:embed="rId5"/>
          <a:srcRect/>
          <a:stretch>
            <a:fillRect/>
          </a:stretch>
        </p:blipFill>
        <p:spPr bwMode="auto">
          <a:xfrm>
            <a:off x="4495800" y="3657600"/>
            <a:ext cx="41148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anim calcmode="lin" valueType="num">
                                      <p:cBhvr additive="base">
                                        <p:cTn id="7" dur="500" fill="hold"/>
                                        <p:tgtEl>
                                          <p:spTgt spid="90116"/>
                                        </p:tgtEl>
                                        <p:attrNameLst>
                                          <p:attrName>ppt_x</p:attrName>
                                        </p:attrNameLst>
                                      </p:cBhvr>
                                      <p:tavLst>
                                        <p:tav tm="0">
                                          <p:val>
                                            <p:strVal val="#ppt_x"/>
                                          </p:val>
                                        </p:tav>
                                        <p:tav tm="100000">
                                          <p:val>
                                            <p:strVal val="#ppt_x"/>
                                          </p:val>
                                        </p:tav>
                                      </p:tavLst>
                                    </p:anim>
                                    <p:anim calcmode="lin" valueType="num">
                                      <p:cBhvr additive="base">
                                        <p:cTn id="8" dur="500" fill="hold"/>
                                        <p:tgtEl>
                                          <p:spTgt spid="901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0117"/>
                                        </p:tgtEl>
                                        <p:attrNameLst>
                                          <p:attrName>style.visibility</p:attrName>
                                        </p:attrNameLst>
                                      </p:cBhvr>
                                      <p:to>
                                        <p:strVal val="visible"/>
                                      </p:to>
                                    </p:set>
                                    <p:anim calcmode="lin" valueType="num">
                                      <p:cBhvr additive="base">
                                        <p:cTn id="13" dur="500" fill="hold"/>
                                        <p:tgtEl>
                                          <p:spTgt spid="90117"/>
                                        </p:tgtEl>
                                        <p:attrNameLst>
                                          <p:attrName>ppt_x</p:attrName>
                                        </p:attrNameLst>
                                      </p:cBhvr>
                                      <p:tavLst>
                                        <p:tav tm="0">
                                          <p:val>
                                            <p:strVal val="#ppt_x"/>
                                          </p:val>
                                        </p:tav>
                                        <p:tav tm="100000">
                                          <p:val>
                                            <p:strVal val="#ppt_x"/>
                                          </p:val>
                                        </p:tav>
                                      </p:tavLst>
                                    </p:anim>
                                    <p:anim calcmode="lin" valueType="num">
                                      <p:cBhvr additive="base">
                                        <p:cTn id="14" dur="500" fill="hold"/>
                                        <p:tgtEl>
                                          <p:spTgt spid="9011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0118"/>
                                        </p:tgtEl>
                                        <p:attrNameLst>
                                          <p:attrName>style.visibility</p:attrName>
                                        </p:attrNameLst>
                                      </p:cBhvr>
                                      <p:to>
                                        <p:strVal val="visible"/>
                                      </p:to>
                                    </p:set>
                                    <p:anim calcmode="lin" valueType="num">
                                      <p:cBhvr additive="base">
                                        <p:cTn id="19" dur="500" fill="hold"/>
                                        <p:tgtEl>
                                          <p:spTgt spid="90118"/>
                                        </p:tgtEl>
                                        <p:attrNameLst>
                                          <p:attrName>ppt_x</p:attrName>
                                        </p:attrNameLst>
                                      </p:cBhvr>
                                      <p:tavLst>
                                        <p:tav tm="0">
                                          <p:val>
                                            <p:strVal val="#ppt_x"/>
                                          </p:val>
                                        </p:tav>
                                        <p:tav tm="100000">
                                          <p:val>
                                            <p:strVal val="#ppt_x"/>
                                          </p:val>
                                        </p:tav>
                                      </p:tavLst>
                                    </p:anim>
                                    <p:anim calcmode="lin" valueType="num">
                                      <p:cBhvr additive="base">
                                        <p:cTn id="20" dur="500" fill="hold"/>
                                        <p:tgtEl>
                                          <p:spTgt spid="9011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0120"/>
                                        </p:tgtEl>
                                        <p:attrNameLst>
                                          <p:attrName>style.visibility</p:attrName>
                                        </p:attrNameLst>
                                      </p:cBhvr>
                                      <p:to>
                                        <p:strVal val="visible"/>
                                      </p:to>
                                    </p:set>
                                    <p:anim calcmode="lin" valueType="num">
                                      <p:cBhvr additive="base">
                                        <p:cTn id="25" dur="500" fill="hold"/>
                                        <p:tgtEl>
                                          <p:spTgt spid="90120"/>
                                        </p:tgtEl>
                                        <p:attrNameLst>
                                          <p:attrName>ppt_x</p:attrName>
                                        </p:attrNameLst>
                                      </p:cBhvr>
                                      <p:tavLst>
                                        <p:tav tm="0">
                                          <p:val>
                                            <p:strVal val="#ppt_x"/>
                                          </p:val>
                                        </p:tav>
                                        <p:tav tm="100000">
                                          <p:val>
                                            <p:strVal val="#ppt_x"/>
                                          </p:val>
                                        </p:tav>
                                      </p:tavLst>
                                    </p:anim>
                                    <p:anim calcmode="lin" valueType="num">
                                      <p:cBhvr additive="base">
                                        <p:cTn id="26" dur="500" fill="hold"/>
                                        <p:tgtEl>
                                          <p:spTgt spid="901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hinh 2"/>
          <p:cNvPicPr>
            <a:picLocks noChangeAspect="1" noChangeArrowheads="1"/>
          </p:cNvPicPr>
          <p:nvPr/>
        </p:nvPicPr>
        <p:blipFill>
          <a:blip r:embed="rId2"/>
          <a:srcRect/>
          <a:stretch>
            <a:fillRect/>
          </a:stretch>
        </p:blipFill>
        <p:spPr bwMode="auto">
          <a:xfrm>
            <a:off x="1447800" y="0"/>
            <a:ext cx="6858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wedge">
                                      <p:cBhvr>
                                        <p:cTn id="7" dur="10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450px-Le_Loi_statue"/>
          <p:cNvPicPr>
            <a:picLocks noChangeAspect="1" noChangeArrowheads="1"/>
          </p:cNvPicPr>
          <p:nvPr/>
        </p:nvPicPr>
        <p:blipFill>
          <a:blip r:embed="rId2"/>
          <a:srcRect/>
          <a:stretch>
            <a:fillRect/>
          </a:stretch>
        </p:blipFill>
        <p:spPr bwMode="auto">
          <a:xfrm>
            <a:off x="2438400" y="0"/>
            <a:ext cx="4800600" cy="6172200"/>
          </a:xfrm>
          <a:prstGeom prst="rect">
            <a:avLst/>
          </a:prstGeom>
          <a:noFill/>
          <a:ln w="9525">
            <a:noFill/>
            <a:miter lim="800000"/>
            <a:headEnd/>
            <a:tailEnd/>
          </a:ln>
        </p:spPr>
      </p:pic>
      <p:sp>
        <p:nvSpPr>
          <p:cNvPr id="33795" name="Text Box 6"/>
          <p:cNvSpPr txBox="1">
            <a:spLocks noChangeArrowheads="1"/>
          </p:cNvSpPr>
          <p:nvPr/>
        </p:nvSpPr>
        <p:spPr bwMode="auto">
          <a:xfrm>
            <a:off x="838200" y="6172200"/>
            <a:ext cx="7391400" cy="708025"/>
          </a:xfrm>
          <a:prstGeom prst="rect">
            <a:avLst/>
          </a:prstGeom>
          <a:noFill/>
          <a:ln w="9525">
            <a:noFill/>
            <a:miter lim="800000"/>
            <a:headEnd/>
            <a:tailEnd/>
          </a:ln>
        </p:spPr>
        <p:txBody>
          <a:bodyPr>
            <a:spAutoFit/>
          </a:bodyPr>
          <a:lstStyle/>
          <a:p>
            <a:pPr eaLnBrk="1" hangingPunct="1">
              <a:spcBef>
                <a:spcPct val="50000"/>
              </a:spcBef>
            </a:pPr>
            <a:r>
              <a:rPr lang="en-US" sz="2000" b="0">
                <a:latin typeface="Arial" charset="0"/>
              </a:rPr>
              <a:t>   </a:t>
            </a:r>
            <a:r>
              <a:rPr lang="en-US" sz="2000" b="0">
                <a:solidFill>
                  <a:srgbClr val="CC3300"/>
                </a:solidFill>
                <a:latin typeface="Arial" charset="0"/>
              </a:rPr>
              <a:t>T</a:t>
            </a:r>
            <a:r>
              <a:rPr lang="vi-VN" sz="2000" b="0">
                <a:solidFill>
                  <a:srgbClr val="CC3300"/>
                </a:solidFill>
                <a:latin typeface="Arial" charset="0"/>
              </a:rPr>
              <a:t>ư</a:t>
            </a:r>
            <a:r>
              <a:rPr lang="en-US" sz="2000" b="0">
                <a:solidFill>
                  <a:srgbClr val="CC3300"/>
                </a:solidFill>
                <a:latin typeface="Arial" charset="0"/>
              </a:rPr>
              <a:t>ợng </a:t>
            </a:r>
            <a:r>
              <a:rPr lang="vi-VN" sz="2000" b="0">
                <a:solidFill>
                  <a:srgbClr val="CC3300"/>
                </a:solidFill>
                <a:latin typeface="Arial" charset="0"/>
              </a:rPr>
              <a:t>đ</a:t>
            </a:r>
            <a:r>
              <a:rPr lang="en-US" sz="2000" b="0">
                <a:solidFill>
                  <a:srgbClr val="CC3300"/>
                </a:solidFill>
                <a:latin typeface="Arial" charset="0"/>
              </a:rPr>
              <a:t>ài vua Lý Thái Tổ tr</a:t>
            </a:r>
            <a:r>
              <a:rPr lang="vi-VN" sz="2000" b="0">
                <a:solidFill>
                  <a:srgbClr val="CC3300"/>
                </a:solidFill>
                <a:latin typeface="Arial" charset="0"/>
              </a:rPr>
              <a:t>ư</a:t>
            </a:r>
            <a:r>
              <a:rPr lang="en-US" sz="2000" b="0">
                <a:solidFill>
                  <a:srgbClr val="CC3300"/>
                </a:solidFill>
                <a:latin typeface="Arial" charset="0"/>
              </a:rPr>
              <a:t>ớc trụ sở UBND thành phố Thanh Hóa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FWORKANM"/>
          <p:cNvPicPr>
            <a:picLocks noChangeAspect="1" noChangeArrowheads="1" noCrop="1"/>
          </p:cNvPicPr>
          <p:nvPr/>
        </p:nvPicPr>
        <p:blipFill>
          <a:blip r:embed="rId2"/>
          <a:srcRect/>
          <a:stretch>
            <a:fillRect/>
          </a:stretch>
        </p:blipFill>
        <p:spPr bwMode="auto">
          <a:xfrm>
            <a:off x="0" y="0"/>
            <a:ext cx="9372600" cy="6858000"/>
          </a:xfrm>
          <a:prstGeom prst="rect">
            <a:avLst/>
          </a:prstGeom>
          <a:noFill/>
          <a:ln w="9525">
            <a:noFill/>
            <a:miter lim="800000"/>
            <a:headEnd/>
            <a:tailEnd/>
          </a:ln>
        </p:spPr>
      </p:pic>
      <p:sp>
        <p:nvSpPr>
          <p:cNvPr id="34819" name="Rectangle 5"/>
          <p:cNvSpPr>
            <a:spLocks noChangeArrowheads="1"/>
          </p:cNvSpPr>
          <p:nvPr/>
        </p:nvSpPr>
        <p:spPr bwMode="auto">
          <a:xfrm>
            <a:off x="609600" y="1066800"/>
            <a:ext cx="8153400" cy="1200150"/>
          </a:xfrm>
          <a:prstGeom prst="rect">
            <a:avLst/>
          </a:prstGeom>
          <a:noFill/>
          <a:ln w="9525">
            <a:noFill/>
            <a:miter lim="800000"/>
            <a:headEnd/>
            <a:tailEnd/>
          </a:ln>
        </p:spPr>
        <p:txBody>
          <a:bodyPr>
            <a:spAutoFit/>
          </a:bodyPr>
          <a:lstStyle/>
          <a:p>
            <a:pPr algn="ctr" eaLnBrk="1" hangingPunct="1"/>
            <a:r>
              <a:rPr lang="en-US" sz="7200">
                <a:solidFill>
                  <a:schemeClr val="bg1"/>
                </a:solidFill>
                <a:latin typeface="Arial" charset="0"/>
              </a:rPr>
              <a:t>Tiết học kết thúc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6200" y="609600"/>
            <a:ext cx="9144000" cy="708025"/>
          </a:xfrm>
          <a:prstGeom prst="rect">
            <a:avLst/>
          </a:prstGeom>
          <a:noFill/>
          <a:ln w="9525">
            <a:noFill/>
            <a:miter lim="800000"/>
            <a:headEnd/>
            <a:tailEnd/>
          </a:ln>
        </p:spPr>
        <p:txBody>
          <a:bodyPr>
            <a:spAutoFit/>
          </a:bodyPr>
          <a:lstStyle/>
          <a:p>
            <a:pPr algn="ctr" eaLnBrk="1" hangingPunct="1">
              <a:spcBef>
                <a:spcPct val="50000"/>
              </a:spcBef>
            </a:pPr>
            <a:r>
              <a:rPr lang="en-US" sz="4000">
                <a:solidFill>
                  <a:srgbClr val="000066"/>
                </a:solidFill>
                <a:latin typeface="Arial" charset="0"/>
              </a:rPr>
              <a:t>Chúc các em chăm ngoan học giỏi</a:t>
            </a:r>
          </a:p>
        </p:txBody>
      </p:sp>
      <p:pic>
        <p:nvPicPr>
          <p:cNvPr id="59398" name="Picture 6" descr="Flowers-70 Ng Chi Thanh (34)"/>
          <p:cNvPicPr>
            <a:picLocks noChangeAspect="1" noChangeArrowheads="1"/>
          </p:cNvPicPr>
          <p:nvPr/>
        </p:nvPicPr>
        <p:blipFill>
          <a:blip r:embed="rId2"/>
          <a:srcRect/>
          <a:stretch>
            <a:fillRect/>
          </a:stretch>
        </p:blipFill>
        <p:spPr bwMode="auto">
          <a:xfrm>
            <a:off x="1219200" y="1524000"/>
            <a:ext cx="5943600" cy="4457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593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Rectangle 6"/>
          <p:cNvSpPr>
            <a:spLocks noChangeArrowheads="1"/>
          </p:cNvSpPr>
          <p:nvPr/>
        </p:nvSpPr>
        <p:spPr bwMode="auto">
          <a:xfrm>
            <a:off x="533400" y="1447800"/>
            <a:ext cx="8153400" cy="2835275"/>
          </a:xfrm>
          <a:prstGeom prst="rect">
            <a:avLst/>
          </a:prstGeom>
          <a:noFill/>
          <a:ln w="9525">
            <a:noFill/>
            <a:miter lim="800000"/>
            <a:headEnd/>
            <a:tailEnd/>
          </a:ln>
        </p:spPr>
        <p:txBody>
          <a:bodyPr>
            <a:spAutoFit/>
          </a:bodyPr>
          <a:lstStyle/>
          <a:p>
            <a:pPr algn="ctr" eaLnBrk="1" hangingPunct="1">
              <a:spcBef>
                <a:spcPct val="50000"/>
              </a:spcBef>
            </a:pPr>
            <a:r>
              <a:rPr lang="en-US" sz="6000">
                <a:solidFill>
                  <a:srgbClr val="CC3300"/>
                </a:solidFill>
                <a:latin typeface="Arial" charset="0"/>
              </a:rPr>
              <a:t>NHÀ HẬU LÊ VÀ VIỆC TỔ CHỨC QUẢN LÍ ĐẤT NƯỚC</a:t>
            </a:r>
          </a:p>
        </p:txBody>
      </p:sp>
    </p:spTree>
  </p:cSld>
  <p:clrMapOvr>
    <a:masterClrMapping/>
  </p:clrMapOvr>
  <p:transition>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fade">
                                      <p:cBhvr>
                                        <p:cTn id="7" dur="800" decel="100000"/>
                                        <p:tgtEl>
                                          <p:spTgt spid="81926"/>
                                        </p:tgtEl>
                                      </p:cBhvr>
                                    </p:animEffect>
                                    <p:anim calcmode="lin" valueType="num">
                                      <p:cBhvr>
                                        <p:cTn id="8" dur="800" decel="100000" fill="hold"/>
                                        <p:tgtEl>
                                          <p:spTgt spid="81926"/>
                                        </p:tgtEl>
                                        <p:attrNameLst>
                                          <p:attrName>style.rotation</p:attrName>
                                        </p:attrNameLst>
                                      </p:cBhvr>
                                      <p:tavLst>
                                        <p:tav tm="0">
                                          <p:val>
                                            <p:fltVal val="-90"/>
                                          </p:val>
                                        </p:tav>
                                        <p:tav tm="100000">
                                          <p:val>
                                            <p:fltVal val="0"/>
                                          </p:val>
                                        </p:tav>
                                      </p:tavLst>
                                    </p:anim>
                                    <p:anim calcmode="lin" valueType="num">
                                      <p:cBhvr>
                                        <p:cTn id="9" dur="800" decel="100000" fill="hold"/>
                                        <p:tgtEl>
                                          <p:spTgt spid="81926"/>
                                        </p:tgtEl>
                                        <p:attrNameLst>
                                          <p:attrName>ppt_x</p:attrName>
                                        </p:attrNameLst>
                                      </p:cBhvr>
                                      <p:tavLst>
                                        <p:tav tm="0">
                                          <p:val>
                                            <p:strVal val="#ppt_x+0.4"/>
                                          </p:val>
                                        </p:tav>
                                        <p:tav tm="100000">
                                          <p:val>
                                            <p:strVal val="#ppt_x-0.05"/>
                                          </p:val>
                                        </p:tav>
                                      </p:tavLst>
                                    </p:anim>
                                    <p:anim calcmode="lin" valueType="num">
                                      <p:cBhvr>
                                        <p:cTn id="10" dur="800" decel="100000" fill="hold"/>
                                        <p:tgtEl>
                                          <p:spTgt spid="8192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2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533400" y="2209800"/>
            <a:ext cx="8229600" cy="1371600"/>
          </a:xfrm>
        </p:spPr>
        <p:txBody>
          <a:bodyPr/>
          <a:lstStyle/>
          <a:p>
            <a:pPr eaLnBrk="1" hangingPunct="1"/>
            <a:r>
              <a:rPr lang="en-US" sz="6000" smtClean="0">
                <a:solidFill>
                  <a:schemeClr val="accent2"/>
                </a:solidFill>
              </a:rPr>
              <a:t>I/ NHÀ HẬU LÊ ĐƯỢC THÀNH LẬP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800" decel="100000"/>
                                        <p:tgtEl>
                                          <p:spTgt spid="2052"/>
                                        </p:tgtEl>
                                      </p:cBhvr>
                                    </p:animEffect>
                                    <p:anim calcmode="lin" valueType="num">
                                      <p:cBhvr>
                                        <p:cTn id="8" dur="800" decel="100000" fill="hold"/>
                                        <p:tgtEl>
                                          <p:spTgt spid="2052"/>
                                        </p:tgtEl>
                                        <p:attrNameLst>
                                          <p:attrName>style.rotation</p:attrName>
                                        </p:attrNameLst>
                                      </p:cBhvr>
                                      <p:tavLst>
                                        <p:tav tm="0">
                                          <p:val>
                                            <p:fltVal val="-90"/>
                                          </p:val>
                                        </p:tav>
                                        <p:tav tm="100000">
                                          <p:val>
                                            <p:fltVal val="0"/>
                                          </p:val>
                                        </p:tav>
                                      </p:tavLst>
                                    </p:anim>
                                    <p:anim calcmode="lin" valueType="num">
                                      <p:cBhvr>
                                        <p:cTn id="9" dur="800" decel="100000" fill="hold"/>
                                        <p:tgtEl>
                                          <p:spTgt spid="2052"/>
                                        </p:tgtEl>
                                        <p:attrNameLst>
                                          <p:attrName>ppt_x</p:attrName>
                                        </p:attrNameLst>
                                      </p:cBhvr>
                                      <p:tavLst>
                                        <p:tav tm="0">
                                          <p:val>
                                            <p:strVal val="#ppt_x+0.4"/>
                                          </p:val>
                                        </p:tav>
                                        <p:tav tm="100000">
                                          <p:val>
                                            <p:strVal val="#ppt_x-0.05"/>
                                          </p:val>
                                        </p:tav>
                                      </p:tavLst>
                                    </p:anim>
                                    <p:anim calcmode="lin" valueType="num">
                                      <p:cBhvr>
                                        <p:cTn id="10" dur="800" decel="100000" fill="hold"/>
                                        <p:tgtEl>
                                          <p:spTgt spid="205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a:xfrm>
            <a:off x="457200" y="274638"/>
            <a:ext cx="8229600" cy="639762"/>
          </a:xfrm>
        </p:spPr>
        <p:txBody>
          <a:bodyPr/>
          <a:lstStyle/>
          <a:p>
            <a:pPr eaLnBrk="1" hangingPunct="1"/>
            <a:r>
              <a:rPr lang="en-US" sz="3600" smtClean="0">
                <a:solidFill>
                  <a:schemeClr val="accent2"/>
                </a:solidFill>
              </a:rPr>
              <a:t>I/ Nhà Hậu Lê được thành lập</a:t>
            </a:r>
          </a:p>
        </p:txBody>
      </p:sp>
      <p:sp>
        <p:nvSpPr>
          <p:cNvPr id="4104" name="Rectangle 8"/>
          <p:cNvSpPr>
            <a:spLocks noGrp="1" noChangeArrowheads="1"/>
          </p:cNvSpPr>
          <p:nvPr>
            <p:ph type="body" idx="1"/>
          </p:nvPr>
        </p:nvSpPr>
        <p:spPr>
          <a:xfrm>
            <a:off x="457200" y="1600200"/>
            <a:ext cx="8458200" cy="1371600"/>
          </a:xfrm>
        </p:spPr>
        <p:txBody>
          <a:bodyPr/>
          <a:lstStyle/>
          <a:p>
            <a:pPr eaLnBrk="1" hangingPunct="1">
              <a:lnSpc>
                <a:spcPct val="80000"/>
              </a:lnSpc>
              <a:buFontTx/>
              <a:buNone/>
            </a:pPr>
            <a:r>
              <a:rPr lang="en-US" sz="4400" smtClean="0">
                <a:solidFill>
                  <a:srgbClr val="FF3300"/>
                </a:solidFill>
              </a:rPr>
              <a:t>+ Nhà Hậu Lê ra đời vào thời gian nào ? Ai là người thành lập ?</a:t>
            </a:r>
          </a:p>
        </p:txBody>
      </p:sp>
      <p:sp>
        <p:nvSpPr>
          <p:cNvPr id="4106" name="Text Box 10"/>
          <p:cNvSpPr txBox="1">
            <a:spLocks noChangeArrowheads="1"/>
          </p:cNvSpPr>
          <p:nvPr/>
        </p:nvSpPr>
        <p:spPr bwMode="auto">
          <a:xfrm>
            <a:off x="457200" y="3200400"/>
            <a:ext cx="8305800" cy="2124075"/>
          </a:xfrm>
          <a:prstGeom prst="rect">
            <a:avLst/>
          </a:prstGeom>
          <a:noFill/>
          <a:ln w="9525">
            <a:noFill/>
            <a:miter lim="800000"/>
            <a:headEnd/>
            <a:tailEnd/>
          </a:ln>
        </p:spPr>
        <p:txBody>
          <a:bodyPr>
            <a:spAutoFit/>
          </a:bodyPr>
          <a:lstStyle/>
          <a:p>
            <a:pPr algn="ctr" eaLnBrk="1" hangingPunct="1">
              <a:spcBef>
                <a:spcPct val="50000"/>
              </a:spcBef>
            </a:pPr>
            <a:r>
              <a:rPr lang="en-US" b="0">
                <a:solidFill>
                  <a:schemeClr val="accent2"/>
                </a:solidFill>
                <a:latin typeface="Arial" charset="0"/>
              </a:rPr>
              <a:t>- Nhà Hậu Lê ra đời vào thời gian : năm 1428. Lê Lợi là người thành lập ra Nhà Lê.</a:t>
            </a:r>
          </a:p>
        </p:txBody>
      </p:sp>
      <p:sp>
        <p:nvSpPr>
          <p:cNvPr id="7173" name="Line 11"/>
          <p:cNvSpPr>
            <a:spLocks noChangeShapeType="1"/>
          </p:cNvSpPr>
          <p:nvPr/>
        </p:nvSpPr>
        <p:spPr bwMode="auto">
          <a:xfrm>
            <a:off x="0" y="9906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104">
                                            <p:txEl>
                                              <p:pRg st="0" end="0"/>
                                            </p:txEl>
                                          </p:spTgt>
                                        </p:tgtEl>
                                        <p:attrNameLst>
                                          <p:attrName>style.visibility</p:attrName>
                                        </p:attrNameLst>
                                      </p:cBhvr>
                                      <p:to>
                                        <p:strVal val="visible"/>
                                      </p:to>
                                    </p:set>
                                    <p:animEffect transition="in" filter="wedge">
                                      <p:cBhvr>
                                        <p:cTn id="7" dur="1000"/>
                                        <p:tgtEl>
                                          <p:spTgt spid="41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106"/>
                                        </p:tgtEl>
                                        <p:attrNameLst>
                                          <p:attrName>style.visibility</p:attrName>
                                        </p:attrNameLst>
                                      </p:cBhvr>
                                      <p:to>
                                        <p:strVal val="visible"/>
                                      </p:to>
                                    </p:set>
                                    <p:animEffect transition="in" filter="wheel(4)">
                                      <p:cBhvr>
                                        <p:cTn id="12" dur="1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build="p"/>
      <p:bldP spid="41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141413" y="228600"/>
            <a:ext cx="6862762" cy="641350"/>
          </a:xfrm>
          <a:prstGeom prst="rect">
            <a:avLst/>
          </a:prstGeom>
          <a:noFill/>
          <a:ln w="9525">
            <a:noFill/>
            <a:miter lim="800000"/>
            <a:headEnd/>
            <a:tailEnd/>
          </a:ln>
        </p:spPr>
        <p:txBody>
          <a:bodyPr>
            <a:spAutoFit/>
          </a:bodyPr>
          <a:lstStyle/>
          <a:p>
            <a:pPr algn="ctr" eaLnBrk="1" hangingPunct="1"/>
            <a:r>
              <a:rPr lang="en-US" sz="3600" b="0">
                <a:solidFill>
                  <a:schemeClr val="accent2"/>
                </a:solidFill>
                <a:latin typeface="Arial" charset="0"/>
              </a:rPr>
              <a:t>I/ Nhà Hậu Lê được thành lập</a:t>
            </a:r>
          </a:p>
        </p:txBody>
      </p:sp>
      <p:sp>
        <p:nvSpPr>
          <p:cNvPr id="8197" name="Text Box 5"/>
          <p:cNvSpPr txBox="1">
            <a:spLocks noChangeArrowheads="1"/>
          </p:cNvSpPr>
          <p:nvPr/>
        </p:nvSpPr>
        <p:spPr bwMode="auto">
          <a:xfrm>
            <a:off x="609600" y="1600200"/>
            <a:ext cx="7924800" cy="2124075"/>
          </a:xfrm>
          <a:prstGeom prst="rect">
            <a:avLst/>
          </a:prstGeom>
          <a:noFill/>
          <a:ln w="9525">
            <a:noFill/>
            <a:miter lim="800000"/>
            <a:headEnd/>
            <a:tailEnd/>
          </a:ln>
        </p:spPr>
        <p:txBody>
          <a:bodyPr>
            <a:spAutoFit/>
          </a:bodyPr>
          <a:lstStyle/>
          <a:p>
            <a:pPr eaLnBrk="1" hangingPunct="1">
              <a:spcBef>
                <a:spcPct val="50000"/>
              </a:spcBef>
            </a:pPr>
            <a:r>
              <a:rPr lang="en-US" b="0">
                <a:solidFill>
                  <a:srgbClr val="FF3300"/>
                </a:solidFill>
                <a:latin typeface="Arial" charset="0"/>
              </a:rPr>
              <a:t>+ Sau khi lên ngôi Lê Lợi lấy tên nước là gì và đóng đô ở đâu ? </a:t>
            </a:r>
          </a:p>
        </p:txBody>
      </p:sp>
      <p:sp>
        <p:nvSpPr>
          <p:cNvPr id="8198" name="Text Box 6"/>
          <p:cNvSpPr txBox="1">
            <a:spLocks noChangeArrowheads="1"/>
          </p:cNvSpPr>
          <p:nvPr/>
        </p:nvSpPr>
        <p:spPr bwMode="auto">
          <a:xfrm>
            <a:off x="609600" y="3352800"/>
            <a:ext cx="7696200" cy="2124075"/>
          </a:xfrm>
          <a:prstGeom prst="rect">
            <a:avLst/>
          </a:prstGeom>
          <a:noFill/>
          <a:ln w="9525">
            <a:noFill/>
            <a:miter lim="800000"/>
            <a:headEnd/>
            <a:tailEnd/>
          </a:ln>
        </p:spPr>
        <p:txBody>
          <a:bodyPr>
            <a:spAutoFit/>
          </a:bodyPr>
          <a:lstStyle/>
          <a:p>
            <a:pPr eaLnBrk="1" hangingPunct="1">
              <a:spcBef>
                <a:spcPct val="50000"/>
              </a:spcBef>
            </a:pPr>
            <a:r>
              <a:rPr lang="en-US" b="0">
                <a:solidFill>
                  <a:schemeClr val="accent2"/>
                </a:solidFill>
                <a:latin typeface="Arial" charset="0"/>
              </a:rPr>
              <a:t>- Sau khi lên ngôi Lê Lợi lấy tên nước là Đại Việt và đóng đô ở Thăng Long.</a:t>
            </a:r>
          </a:p>
        </p:txBody>
      </p:sp>
      <p:sp>
        <p:nvSpPr>
          <p:cNvPr id="2" name="Line 9"/>
          <p:cNvSpPr>
            <a:spLocks noChangeShapeType="1"/>
          </p:cNvSpPr>
          <p:nvPr/>
        </p:nvSpPr>
        <p:spPr bwMode="auto">
          <a:xfrm>
            <a:off x="0" y="9144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wedge">
                                      <p:cBhvr>
                                        <p:cTn id="7" dur="10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wheel(4)">
                                      <p:cBhvr>
                                        <p:cTn id="12" dur="1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a:xfrm>
            <a:off x="381000" y="1447800"/>
            <a:ext cx="8305800" cy="1752600"/>
          </a:xfrm>
        </p:spPr>
        <p:txBody>
          <a:bodyPr/>
          <a:lstStyle/>
          <a:p>
            <a:pPr eaLnBrk="1" hangingPunct="1"/>
            <a:r>
              <a:rPr lang="en-US" smtClean="0">
                <a:solidFill>
                  <a:srgbClr val="FF3300"/>
                </a:solidFill>
              </a:rPr>
              <a:t>+ Hãy kể tên một số ông vua đầu tiên của nhà Hậu Lê ?</a:t>
            </a:r>
          </a:p>
        </p:txBody>
      </p:sp>
      <p:sp>
        <p:nvSpPr>
          <p:cNvPr id="10245" name="Rectangle 5"/>
          <p:cNvSpPr>
            <a:spLocks noGrp="1" noChangeArrowheads="1"/>
          </p:cNvSpPr>
          <p:nvPr>
            <p:ph type="subTitle" idx="1"/>
          </p:nvPr>
        </p:nvSpPr>
        <p:spPr>
          <a:xfrm>
            <a:off x="228600" y="3810000"/>
            <a:ext cx="8915400" cy="2133600"/>
          </a:xfrm>
        </p:spPr>
        <p:txBody>
          <a:bodyPr/>
          <a:lstStyle/>
          <a:p>
            <a:pPr eaLnBrk="1" hangingPunct="1">
              <a:lnSpc>
                <a:spcPct val="90000"/>
              </a:lnSpc>
            </a:pPr>
            <a:r>
              <a:rPr lang="en-US" sz="4400" smtClean="0">
                <a:solidFill>
                  <a:schemeClr val="accent2"/>
                </a:solidFill>
              </a:rPr>
              <a:t>- Tên các ông vua đầu tiên của nhà Hậu Lê là Lê Thái Tổ, Lê Thái Tông, Lê Nhân Tông, Lê Thánh Tông…..</a:t>
            </a:r>
          </a:p>
        </p:txBody>
      </p:sp>
      <p:sp>
        <p:nvSpPr>
          <p:cNvPr id="9220" name="Rectangle 6"/>
          <p:cNvSpPr>
            <a:spLocks noChangeArrowheads="1"/>
          </p:cNvSpPr>
          <p:nvPr/>
        </p:nvSpPr>
        <p:spPr bwMode="auto">
          <a:xfrm>
            <a:off x="1141413" y="304800"/>
            <a:ext cx="6862762" cy="641350"/>
          </a:xfrm>
          <a:prstGeom prst="rect">
            <a:avLst/>
          </a:prstGeom>
          <a:noFill/>
          <a:ln w="9525">
            <a:noFill/>
            <a:miter lim="800000"/>
            <a:headEnd/>
            <a:tailEnd/>
          </a:ln>
        </p:spPr>
        <p:txBody>
          <a:bodyPr>
            <a:spAutoFit/>
          </a:bodyPr>
          <a:lstStyle/>
          <a:p>
            <a:pPr algn="ctr" eaLnBrk="1" hangingPunct="1"/>
            <a:r>
              <a:rPr lang="en-US" sz="3600" b="0">
                <a:solidFill>
                  <a:schemeClr val="accent2"/>
                </a:solidFill>
                <a:latin typeface="Arial" charset="0"/>
              </a:rPr>
              <a:t>I/ Nhà Hậu Lê được thành lập</a:t>
            </a:r>
          </a:p>
        </p:txBody>
      </p:sp>
      <p:sp>
        <p:nvSpPr>
          <p:cNvPr id="9221" name="Line 7"/>
          <p:cNvSpPr>
            <a:spLocks noChangeShapeType="1"/>
          </p:cNvSpPr>
          <p:nvPr/>
        </p:nvSpPr>
        <p:spPr bwMode="auto">
          <a:xfrm>
            <a:off x="0" y="1143000"/>
            <a:ext cx="91440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heel(4)">
                                      <p:cBhvr>
                                        <p:cTn id="7" dur="1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0245">
                                            <p:txEl>
                                              <p:pRg st="0" end="0"/>
                                            </p:txEl>
                                          </p:spTgt>
                                        </p:tgtEl>
                                        <p:attrNameLst>
                                          <p:attrName>style.visibility</p:attrName>
                                        </p:attrNameLst>
                                      </p:cBhvr>
                                      <p:to>
                                        <p:strVal val="visible"/>
                                      </p:to>
                                    </p:set>
                                    <p:animEffect transition="in" filter="fade">
                                      <p:cBhvr>
                                        <p:cTn id="12" dur="800" decel="100000"/>
                                        <p:tgtEl>
                                          <p:spTgt spid="10245">
                                            <p:txEl>
                                              <p:pRg st="0" end="0"/>
                                            </p:txEl>
                                          </p:spTgt>
                                        </p:tgtEl>
                                      </p:cBhvr>
                                    </p:animEffect>
                                    <p:anim calcmode="lin" valueType="num">
                                      <p:cBhvr>
                                        <p:cTn id="13" dur="800" decel="100000" fill="hold"/>
                                        <p:tgtEl>
                                          <p:spTgt spid="10245">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0245">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0245">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0245">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0245">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vua Lê Thánh Tông"/>
          <p:cNvPicPr>
            <a:picLocks noChangeAspect="1" noChangeArrowheads="1"/>
          </p:cNvPicPr>
          <p:nvPr/>
        </p:nvPicPr>
        <p:blipFill>
          <a:blip r:embed="rId2"/>
          <a:srcRect/>
          <a:stretch>
            <a:fillRect/>
          </a:stretch>
        </p:blipFill>
        <p:spPr bwMode="auto">
          <a:xfrm>
            <a:off x="2362200" y="0"/>
            <a:ext cx="4724400" cy="5943600"/>
          </a:xfrm>
          <a:prstGeom prst="rect">
            <a:avLst/>
          </a:prstGeom>
          <a:noFill/>
          <a:ln w="9525">
            <a:noFill/>
            <a:miter lim="800000"/>
            <a:headEnd/>
            <a:tailEnd/>
          </a:ln>
        </p:spPr>
      </p:pic>
      <p:sp>
        <p:nvSpPr>
          <p:cNvPr id="10243" name="Text Box 5"/>
          <p:cNvSpPr txBox="1">
            <a:spLocks noChangeArrowheads="1"/>
          </p:cNvSpPr>
          <p:nvPr/>
        </p:nvSpPr>
        <p:spPr bwMode="auto">
          <a:xfrm>
            <a:off x="2590800" y="5867400"/>
            <a:ext cx="4343400" cy="579438"/>
          </a:xfrm>
          <a:prstGeom prst="rect">
            <a:avLst/>
          </a:prstGeom>
          <a:noFill/>
          <a:ln w="9525">
            <a:noFill/>
            <a:miter lim="800000"/>
            <a:headEnd/>
            <a:tailEnd/>
          </a:ln>
        </p:spPr>
        <p:txBody>
          <a:bodyPr>
            <a:spAutoFit/>
          </a:bodyPr>
          <a:lstStyle/>
          <a:p>
            <a:pPr algn="ctr" eaLnBrk="1" hangingPunct="1">
              <a:spcBef>
                <a:spcPct val="50000"/>
              </a:spcBef>
            </a:pPr>
            <a:r>
              <a:rPr lang="en-US" sz="3200" b="0">
                <a:latin typeface="Arial" charset="0"/>
              </a:rPr>
              <a:t>Vua Lê Thánh Tông</a:t>
            </a:r>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1" i="0" u="none" strike="noStrike" cap="none" normalizeH="0" baseline="0" smtClean="0">
            <a:ln>
              <a:noFill/>
            </a:ln>
            <a:solidFill>
              <a:schemeClr val="tx2"/>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1046</TotalTime>
  <Words>924</Words>
  <Application>Microsoft Office PowerPoint</Application>
  <PresentationFormat>On-screen Show (4:3)</PresentationFormat>
  <Paragraphs>69</Paragraphs>
  <Slides>34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34</vt:i4>
      </vt:variant>
      <vt:variant>
        <vt:lpstr>Custom Shows</vt:lpstr>
      </vt:variant>
      <vt:variant>
        <vt:i4>3</vt:i4>
      </vt:variant>
    </vt:vector>
  </HeadingPairs>
  <TitlesOfParts>
    <vt:vector size="42" baseType="lpstr">
      <vt:lpstr>.VnTime</vt:lpstr>
      <vt:lpstr>Arial</vt:lpstr>
      <vt:lpstr>Calibri</vt:lpstr>
      <vt:lpstr>Times New Roman</vt:lpstr>
      <vt:lpstr>Default Design</vt:lpstr>
      <vt:lpstr>Slide 1</vt:lpstr>
      <vt:lpstr>Slide 2</vt:lpstr>
      <vt:lpstr>Slide 3</vt:lpstr>
      <vt:lpstr>Slide 4</vt:lpstr>
      <vt:lpstr>I/ NHÀ HẬU LÊ ĐƯỢC THÀNH LẬP</vt:lpstr>
      <vt:lpstr>I/ Nhà Hậu Lê được thành lập</vt:lpstr>
      <vt:lpstr>Slide 7</vt:lpstr>
      <vt:lpstr>+ Hãy kể tên một số ông vua đầu tiên của nhà Hậu Lê ?</vt:lpstr>
      <vt:lpstr>Slide 9</vt:lpstr>
      <vt:lpstr>+ Đất nước ta phát triển và đạt đến đỉnh cao vào đời ông vua nào ?</vt:lpstr>
      <vt:lpstr>II / TỔ CHỨC BỘ MÁY NHÀ NƯỚC</vt:lpstr>
      <vt:lpstr>Slide 12</vt:lpstr>
      <vt:lpstr>II/ Tổ chức bộ máy nhà nước</vt:lpstr>
      <vt:lpstr>Slide 14</vt:lpstr>
      <vt:lpstr>+ Qua tranh và nội dung sách giáo khoa em thấy các vua nhà Hậu Lê có uy quyền như thế nào ?  </vt:lpstr>
      <vt:lpstr>Slide 16</vt:lpstr>
      <vt:lpstr>Thảo luận nhóm 4  Hãy trình bày tổ chức bộ máy nhà nước thời Hậu Lê?</vt:lpstr>
      <vt:lpstr>Slide 18</vt:lpstr>
      <vt:lpstr>+ Qua các nội dung vừa tìm hiểu em thấy tổ chức bộ máy nhà nước của nhà Hậu Lê như thế nào ?</vt:lpstr>
      <vt:lpstr>III / NÉT NỔI BẬT CỦA  THỜI HẬU LÊ</vt:lpstr>
      <vt:lpstr>III/ Nét nổi bật của thời Hậu Lê</vt:lpstr>
      <vt:lpstr>Slide 22</vt:lpstr>
      <vt:lpstr>Slide 23</vt:lpstr>
      <vt:lpstr>Slide 24</vt:lpstr>
      <vt:lpstr>Slide 25</vt:lpstr>
      <vt:lpstr>Slide 26</vt:lpstr>
      <vt:lpstr>Slide 27</vt:lpstr>
      <vt:lpstr>Ngày nay để tỏ lòng nhớ ơn vua nhân dân ta đã làm những việc gì ?</vt:lpstr>
      <vt:lpstr>Slide 29</vt:lpstr>
      <vt:lpstr>Slide 30</vt:lpstr>
      <vt:lpstr>Slide 31</vt:lpstr>
      <vt:lpstr>Slide 32</vt:lpstr>
      <vt:lpstr>Slide 33</vt:lpstr>
      <vt:lpstr>Slide 34</vt:lpstr>
      <vt:lpstr>Custom Show 1</vt:lpstr>
      <vt:lpstr>Custom Show 2</vt:lpstr>
      <vt:lpstr>Custom Show 3</vt:lpstr>
    </vt:vector>
  </TitlesOfParts>
  <Company>164A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NHÀ HẬU LÊ ĐƯỢC THÀNH LẬP</dc:title>
  <dc:creator>Windows xp sp2 Full</dc:creator>
  <cp:lastModifiedBy>CSTeam</cp:lastModifiedBy>
  <cp:revision>77</cp:revision>
  <dcterms:created xsi:type="dcterms:W3CDTF">2007-12-10T15:29:17Z</dcterms:created>
  <dcterms:modified xsi:type="dcterms:W3CDTF">2016-06-30T01:16:31Z</dcterms:modified>
</cp:coreProperties>
</file>