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3957" r:id="rId5"/>
    <p:sldMasterId id="2147484024" r:id="rId6"/>
  </p:sldMasterIdLst>
  <p:notesMasterIdLst>
    <p:notesMasterId r:id="rId27"/>
  </p:notesMasterIdLst>
  <p:sldIdLst>
    <p:sldId id="872" r:id="rId7"/>
    <p:sldId id="736" r:id="rId8"/>
    <p:sldId id="866" r:id="rId9"/>
    <p:sldId id="918" r:id="rId10"/>
    <p:sldId id="948" r:id="rId11"/>
    <p:sldId id="950" r:id="rId12"/>
    <p:sldId id="951" r:id="rId13"/>
    <p:sldId id="952" r:id="rId14"/>
    <p:sldId id="953" r:id="rId15"/>
    <p:sldId id="955" r:id="rId16"/>
    <p:sldId id="956" r:id="rId17"/>
    <p:sldId id="964" r:id="rId18"/>
    <p:sldId id="960" r:id="rId19"/>
    <p:sldId id="961" r:id="rId20"/>
    <p:sldId id="962" r:id="rId21"/>
    <p:sldId id="966" r:id="rId22"/>
    <p:sldId id="958" r:id="rId23"/>
    <p:sldId id="963" r:id="rId24"/>
    <p:sldId id="765" r:id="rId25"/>
    <p:sldId id="439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736"/>
            <p14:sldId id="866"/>
            <p14:sldId id="918"/>
            <p14:sldId id="948"/>
            <p14:sldId id="950"/>
            <p14:sldId id="951"/>
            <p14:sldId id="952"/>
            <p14:sldId id="953"/>
            <p14:sldId id="955"/>
            <p14:sldId id="956"/>
            <p14:sldId id="964"/>
            <p14:sldId id="960"/>
            <p14:sldId id="961"/>
            <p14:sldId id="962"/>
            <p14:sldId id="966"/>
            <p14:sldId id="958"/>
            <p14:sldId id="963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BDFFDB"/>
    <a:srgbClr val="FFFFCC"/>
    <a:srgbClr val="FCFDCF"/>
    <a:srgbClr val="226668"/>
    <a:srgbClr val="FF0000"/>
    <a:srgbClr val="66FFFF"/>
    <a:srgbClr val="FF9797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79407" autoAdjust="0"/>
  </p:normalViewPr>
  <p:slideViewPr>
    <p:cSldViewPr>
      <p:cViewPr>
        <p:scale>
          <a:sx n="66" d="100"/>
          <a:sy n="66" d="100"/>
        </p:scale>
        <p:origin x="-1272" y="-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e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jpeg"/><Relationship Id="rId5" Type="http://schemas.openxmlformats.org/officeDocument/2006/relationships/image" Target="../media/image23.jpe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jpe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audio" Target="../media/audio3.wav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png"/><Relationship Id="rId4" Type="http://schemas.openxmlformats.org/officeDocument/2006/relationships/image" Target="../media/image4.emf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1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1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" y="4065925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4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79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67" y="2633702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699792" y="2789525"/>
            <a:ext cx="4681248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Lớp học viết thư</a:t>
            </a:r>
            <a:endParaRPr lang="en-US" sz="36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0839" y="1951330"/>
            <a:ext cx="3193528" cy="147731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Sau </a:t>
            </a:r>
            <a:r>
              <a:rPr lang="vi-VN" b="1">
                <a:cs typeface="Arial" pitchFamily="34" charset="0"/>
              </a:rPr>
              <a:t>đó, </a:t>
            </a: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hướng dẫn các con vật cách nhờ gió gửi thư. Các con vật cảm ơn sẻ và trở về nhà.</a:t>
            </a:r>
            <a:endParaRPr lang="en-US" b="1">
              <a:cs typeface="Arial" pitchFamily="34" charset="0"/>
            </a:endParaRPr>
          </a:p>
        </p:txBody>
      </p: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8" y="1272133"/>
            <a:ext cx="36576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69" y="1424605"/>
            <a:ext cx="20097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2"/>
          <a:stretch/>
        </p:blipFill>
        <p:spPr bwMode="auto">
          <a:xfrm>
            <a:off x="5450904" y="2500743"/>
            <a:ext cx="771525" cy="53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3" b="49467"/>
          <a:stretch/>
        </p:blipFill>
        <p:spPr bwMode="auto">
          <a:xfrm>
            <a:off x="5543475" y="2858045"/>
            <a:ext cx="771525" cy="5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19911"/>
          <a:stretch/>
        </p:blipFill>
        <p:spPr bwMode="auto">
          <a:xfrm>
            <a:off x="6438453" y="2986613"/>
            <a:ext cx="771525" cy="61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4"/>
          <a:stretch/>
        </p:blipFill>
        <p:spPr bwMode="auto">
          <a:xfrm>
            <a:off x="6963072" y="3195162"/>
            <a:ext cx="771525" cy="48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206687" y="1352875"/>
            <a:ext cx="488433" cy="646331"/>
            <a:chOff x="417444" y="2357467"/>
            <a:chExt cx="488433" cy="646331"/>
          </a:xfrm>
        </p:grpSpPr>
        <p:sp>
          <p:nvSpPr>
            <p:cNvPr id="42" name="Oval 4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9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4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5340656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724128" y="1275606"/>
            <a:ext cx="3010115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488813" y="131741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49104" y="1455366"/>
            <a:ext cx="5114984" cy="7848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vừa về tới nhà thì các lá thư mà học trò gửi tới cho mình được gió chuyển đến. 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724128" y="1277347"/>
            <a:ext cx="488433" cy="646331"/>
            <a:chOff x="417444" y="2357467"/>
            <a:chExt cx="488433" cy="646331"/>
          </a:xfrm>
        </p:grpSpPr>
        <p:sp>
          <p:nvSpPr>
            <p:cNvPr id="22" name="Oval 21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97678" y="2643758"/>
            <a:ext cx="5210426" cy="182356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Sẻ </a:t>
            </a:r>
            <a:r>
              <a:rPr lang="vi-VN" b="1">
                <a:cs typeface="Arial" pitchFamily="34" charset="0"/>
              </a:rPr>
              <a:t>cảm động lắm, gửi lại thư cho từng </a:t>
            </a:r>
            <a:r>
              <a:rPr lang="vi-VN" b="1" smtClean="0">
                <a:cs typeface="Arial" pitchFamily="34" charset="0"/>
              </a:rPr>
              <a:t>trò, trên </a:t>
            </a:r>
            <a:r>
              <a:rPr lang="vi-VN" b="1">
                <a:cs typeface="Arial" pitchFamily="34" charset="0"/>
              </a:rPr>
              <a:t>đó viết những chữ to tướng:</a:t>
            </a:r>
          </a:p>
          <a:p>
            <a:pPr algn="just">
              <a:lnSpc>
                <a:spcPct val="125000"/>
              </a:lnSpc>
            </a:pPr>
            <a:r>
              <a:rPr lang="vi-VN" b="1">
                <a:solidFill>
                  <a:srgbClr val="C00000"/>
                </a:solidFill>
                <a:cs typeface="Arial" pitchFamily="34" charset="0"/>
              </a:rPr>
              <a:t>“Các trò thân mến!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Cảm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ơn các trò rất nhiều!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                                           Thầy </a:t>
            </a:r>
            <a:r>
              <a:rPr lang="vi-VN" b="1">
                <a:solidFill>
                  <a:srgbClr val="C00000"/>
                </a:solidFill>
                <a:cs typeface="Arial" pitchFamily="34" charset="0"/>
              </a:rPr>
              <a:t>giáo sẻ”.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686096" y="1352875"/>
            <a:ext cx="488433" cy="646331"/>
            <a:chOff x="417444" y="2357467"/>
            <a:chExt cx="488433" cy="646331"/>
          </a:xfrm>
        </p:grpSpPr>
        <p:sp>
          <p:nvSpPr>
            <p:cNvPr id="37" name="Oval 36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500197">
            <a:off x="7128328" y="3238661"/>
            <a:ext cx="1600418" cy="38086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1500" b="1" smtClean="0">
                <a:solidFill>
                  <a:srgbClr val="002060"/>
                </a:solidFill>
                <a:cs typeface="Arial" pitchFamily="34" charset="0"/>
              </a:rPr>
              <a:t>Cảm ơn các trò</a:t>
            </a:r>
            <a:endParaRPr lang="en-US" sz="1500" b="1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0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  <p:bldP spid="33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80106" y="1307614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solidFill>
                  <a:srgbClr val="C00000"/>
                </a:solidFill>
                <a:cs typeface="Arial" pitchFamily="34" charset="0"/>
              </a:rPr>
              <a:t>Từ ngữ:</a:t>
            </a:r>
            <a:endParaRPr lang="en-US" b="1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853421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b="1" smtClean="0">
                <a:cs typeface="Arial" pitchFamily="34" charset="0"/>
              </a:rPr>
              <a:t>- tỉ mẩn : </a:t>
            </a:r>
            <a:r>
              <a:rPr lang="vi-VN" smtClean="0">
                <a:cs typeface="Arial" pitchFamily="34" charset="0"/>
              </a:rPr>
              <a:t>cẩn thận, nắn nót, làm một cách cẩn thận.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7504" y="2645509"/>
            <a:ext cx="4672144" cy="64632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- </a:t>
            </a:r>
            <a:r>
              <a:rPr lang="vi-VN" b="1" smtClean="0">
                <a:cs typeface="Arial" pitchFamily="34" charset="0"/>
              </a:rPr>
              <a:t>Sốt sắng: </a:t>
            </a:r>
            <a:r>
              <a:rPr lang="vi-VN" smtClean="0">
                <a:cs typeface="Arial" pitchFamily="34" charset="0"/>
              </a:rPr>
              <a:t>có ý vội vã, muốn nói, muốn trình bày ngay.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323528" y="1256984"/>
            <a:ext cx="4757784" cy="1386774"/>
          </a:xfrm>
          <a:prstGeom prst="wedgeRectCallout">
            <a:avLst>
              <a:gd name="adj1" fmla="val -39696"/>
              <a:gd name="adj2" fmla="val 65446"/>
            </a:avLst>
          </a:prstGeom>
          <a:solidFill>
            <a:srgbClr val="FFFFD9"/>
          </a:solidFill>
          <a:ln>
            <a:solidFill>
              <a:srgbClr val="FFD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97818" y="1203598"/>
            <a:ext cx="4534222" cy="147732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Nhớ lại nội dung câu chuyện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000">
                <a:latin typeface="UTM Avo" pitchFamily="18" charset="0"/>
              </a:rPr>
              <a:t>Dựa vào gợi ý dưới mỗi tranh</a:t>
            </a:r>
          </a:p>
          <a:p>
            <a:pPr algn="just">
              <a:lnSpc>
                <a:spcPct val="150000"/>
              </a:lnSpc>
            </a:pPr>
            <a:r>
              <a:rPr lang="vi-VN" sz="2000">
                <a:latin typeface="UTM Avo" pitchFamily="18" charset="0"/>
              </a:rPr>
              <a:t>- Chọn 1- 2 tranh để kể lại đoạn đó</a:t>
            </a:r>
            <a:endParaRPr lang="en-US" sz="2000">
              <a:latin typeface="UTM Avo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38125">
            <a:off x="1389598" y="4085970"/>
            <a:ext cx="518386" cy="48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67302"/>
            <a:ext cx="38576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7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9" grpId="0" animBg="1"/>
      <p:bldP spid="1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270144" y="608856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07704" y="627534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059232" y="555526"/>
            <a:ext cx="488433" cy="646331"/>
            <a:chOff x="417444" y="2357467"/>
            <a:chExt cx="488433" cy="646331"/>
          </a:xfrm>
        </p:grpSpPr>
        <p:sp>
          <p:nvSpPr>
            <p:cNvPr id="21" name="Oval 20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2051720" y="987574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822748" y="987574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516216" y="987574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303449" y="1142764"/>
            <a:ext cx="3670802" cy="1512168"/>
            <a:chOff x="7194454" y="1728417"/>
            <a:chExt cx="3670802" cy="1168192"/>
          </a:xfrm>
        </p:grpSpPr>
        <p:pic>
          <p:nvPicPr>
            <p:cNvPr id="2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870717" y="1895302"/>
              <a:ext cx="2527584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Em tập kể đoạn với gợi ý dưới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pic>
        <p:nvPicPr>
          <p:cNvPr id="30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0"/>
          <a:stretch/>
        </p:blipFill>
        <p:spPr bwMode="auto">
          <a:xfrm>
            <a:off x="107504" y="1283526"/>
            <a:ext cx="2428875" cy="33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403648" y="2139702"/>
            <a:ext cx="5685346" cy="2520280"/>
            <a:chOff x="467543" y="1523763"/>
            <a:chExt cx="6111046" cy="3016825"/>
          </a:xfrm>
        </p:grpSpPr>
        <p:pic>
          <p:nvPicPr>
            <p:cNvPr id="28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73757" y="1228058"/>
            <a:ext cx="2171554" cy="898904"/>
            <a:chOff x="-499893" y="-818671"/>
            <a:chExt cx="2171554" cy="939009"/>
          </a:xfrm>
        </p:grpSpPr>
        <p:sp>
          <p:nvSpPr>
            <p:cNvPr id="37" name="Oval Callout 36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Mình </a:t>
              </a:r>
              <a:r>
                <a:rPr lang="vi-VN" sz="2200" smtClean="0">
                  <a:latin typeface="UTM Avo" pitchFamily="18" charset="0"/>
                </a:rPr>
                <a:t>kể tranh cuối</a:t>
              </a:r>
              <a:r>
                <a:rPr lang="en-US" sz="2200" smtClean="0">
                  <a:latin typeface="UTM Avo" pitchFamily="18" charset="0"/>
                </a:rPr>
                <a:t> 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" y="915566"/>
            <a:ext cx="3670802" cy="1512168"/>
            <a:chOff x="7194454" y="1728417"/>
            <a:chExt cx="3670802" cy="1168192"/>
          </a:xfrm>
        </p:grpSpPr>
        <p:pic>
          <p:nvPicPr>
            <p:cNvPr id="40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7413044" y="1895302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Chúng ta</a:t>
              </a:r>
              <a:r>
                <a:rPr lang="vi-VN" sz="2200" smtClean="0">
                  <a:latin typeface="UTM Avo" pitchFamily="18" charset="0"/>
                </a:rPr>
                <a:t> kể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nối </a:t>
              </a:r>
              <a:r>
                <a:rPr lang="en-US" sz="2200" smtClean="0">
                  <a:latin typeface="UTM Avo" pitchFamily="18" charset="0"/>
                </a:rPr>
                <a:t>  tiếp </a:t>
              </a:r>
              <a:r>
                <a:rPr lang="vi-VN" sz="2200" smtClean="0">
                  <a:latin typeface="UTM Avo" pitchFamily="18" charset="0"/>
                </a:rPr>
                <a:t>câu chuyện theo tranh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779913" y="1249516"/>
            <a:ext cx="2016224" cy="1194744"/>
            <a:chOff x="-499893" y="-818671"/>
            <a:chExt cx="2171554" cy="1278569"/>
          </a:xfrm>
        </p:grpSpPr>
        <p:sp>
          <p:nvSpPr>
            <p:cNvPr id="43" name="Oval Callout 42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394457" y="-725836"/>
              <a:ext cx="1960681" cy="1185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Tớ </a:t>
              </a:r>
              <a:r>
                <a:rPr lang="vi-VN" sz="2200" smtClean="0">
                  <a:latin typeface="UTM Avo" pitchFamily="18" charset="0"/>
                </a:rPr>
                <a:t>kể tranh 2 và 3</a:t>
              </a:r>
              <a:endParaRPr lang="en-US" sz="2200" smtClean="0">
                <a:latin typeface="UTM Avo" pitchFamily="18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822472" y="536848"/>
            <a:ext cx="7622337" cy="484645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0032" y="555526"/>
            <a:ext cx="6727790" cy="4001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</a:t>
            </a:r>
            <a:r>
              <a:rPr lang="vi-VN" sz="2000" b="1">
                <a:latin typeface="UTM Avo" pitchFamily="18" charset="0"/>
              </a:rPr>
              <a:t>lại từng đoạn của câu chuyện theo tranh</a:t>
            </a:r>
            <a:endParaRPr lang="en-US" sz="2000" b="1">
              <a:latin typeface="UTM Avo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611560" y="483518"/>
            <a:ext cx="488433" cy="646331"/>
            <a:chOff x="417444" y="2357467"/>
            <a:chExt cx="488433" cy="646331"/>
          </a:xfrm>
        </p:grpSpPr>
        <p:sp>
          <p:nvSpPr>
            <p:cNvPr id="48" name="Oval 47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604048" y="915566"/>
            <a:ext cx="2880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375076" y="915566"/>
            <a:ext cx="1368732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068544" y="915566"/>
            <a:ext cx="126014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69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601079"/>
            <a:ext cx="6813550" cy="3338823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38970" y="673087"/>
            <a:ext cx="6597526" cy="263148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</a:t>
            </a:r>
            <a:r>
              <a:rPr lang="vi-VN" sz="2200" b="1" u="sng" smtClean="0">
                <a:solidFill>
                  <a:srgbClr val="FFFFD9"/>
                </a:solidFill>
                <a:latin typeface="UTM Avo" pitchFamily="18" charset="0"/>
              </a:rPr>
              <a:t>kể</a:t>
            </a: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 - nghe:</a:t>
            </a: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Em kể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cho bạn đủ nghe, rõ ràng, kể về những điều em đã biết theo điều gợi ý hay tranh vẽ</a:t>
            </a:r>
            <a:r>
              <a:rPr lang="vi-VN" sz="2200" smtClean="0">
                <a:solidFill>
                  <a:srgbClr val="FFFFD9"/>
                </a:solidFill>
                <a:latin typeface="UTM Avo" pitchFamily="18" charset="0"/>
              </a:rPr>
              <a:t>.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>
                <a:solidFill>
                  <a:srgbClr val="FFFFD9"/>
                </a:solidFill>
                <a:latin typeface="UTM Avo" pitchFamily="18" charset="0"/>
              </a:rPr>
              <a:t>Em chăm chú nghe bạn nói, có thể hỏi bạn về điều bạn vừa kể. </a:t>
            </a:r>
            <a:endParaRPr lang="en-US" sz="2200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1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232" y="710938"/>
            <a:ext cx="2607304" cy="121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68" y="1181532"/>
            <a:ext cx="7056784" cy="366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9110" y="483518"/>
            <a:ext cx="3670802" cy="1512168"/>
            <a:chOff x="7194454" y="1728417"/>
            <a:chExt cx="3670802" cy="1168192"/>
          </a:xfrm>
        </p:grpSpPr>
        <p:pic>
          <p:nvPicPr>
            <p:cNvPr id="15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4454" y="1728417"/>
              <a:ext cx="3670802" cy="116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7413044" y="1839673"/>
              <a:ext cx="3168352" cy="855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smtClean="0">
                  <a:latin typeface="UTM Avo" pitchFamily="18" charset="0"/>
                </a:rPr>
                <a:t>Nội dung </a:t>
              </a:r>
            </a:p>
            <a:p>
              <a:pPr algn="ctr"/>
              <a:r>
                <a:rPr lang="vi-VN" sz="2200" smtClean="0">
                  <a:latin typeface="UTM Avo" pitchFamily="18" charset="0"/>
                </a:rPr>
                <a:t>câu chuyện muốn kể cho em điều gì ?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sp>
        <p:nvSpPr>
          <p:cNvPr id="17" name="Rounded Rectangle 1"/>
          <p:cNvSpPr/>
          <p:nvPr/>
        </p:nvSpPr>
        <p:spPr>
          <a:xfrm rot="10800000">
            <a:off x="6506536" y="1131590"/>
            <a:ext cx="2541522" cy="1690771"/>
          </a:xfrm>
          <a:custGeom>
            <a:avLst/>
            <a:gdLst/>
            <a:ahLst/>
            <a:cxnLst/>
            <a:rect l="l" t="t" r="r" b="b"/>
            <a:pathLst>
              <a:path w="5609586" h="2232249">
                <a:moveTo>
                  <a:pt x="2649298" y="0"/>
                </a:moveTo>
                <a:cubicBezTo>
                  <a:pt x="3078718" y="0"/>
                  <a:pt x="3445462" y="109706"/>
                  <a:pt x="3590371" y="264890"/>
                </a:cubicBezTo>
                <a:cubicBezTo>
                  <a:pt x="3659278" y="256178"/>
                  <a:pt x="3731911" y="252281"/>
                  <a:pt x="3806870" y="252281"/>
                </a:cubicBezTo>
                <a:cubicBezTo>
                  <a:pt x="4211935" y="252281"/>
                  <a:pt x="4549071" y="366086"/>
                  <a:pt x="4620350" y="516682"/>
                </a:cubicBezTo>
                <a:lnTo>
                  <a:pt x="5609586" y="500899"/>
                </a:lnTo>
                <a:lnTo>
                  <a:pt x="4887182" y="944954"/>
                </a:lnTo>
                <a:cubicBezTo>
                  <a:pt x="4959578" y="1002162"/>
                  <a:pt x="5004556" y="1091303"/>
                  <a:pt x="5004556" y="1190949"/>
                </a:cubicBezTo>
                <a:cubicBezTo>
                  <a:pt x="5004556" y="1346604"/>
                  <a:pt x="4894805" y="1476625"/>
                  <a:pt x="4748413" y="1507599"/>
                </a:cubicBezTo>
                <a:cubicBezTo>
                  <a:pt x="4751654" y="1520838"/>
                  <a:pt x="4752528" y="1534530"/>
                  <a:pt x="4752528" y="1548425"/>
                </a:cubicBezTo>
                <a:cubicBezTo>
                  <a:pt x="4752528" y="1727385"/>
                  <a:pt x="4607452" y="1872461"/>
                  <a:pt x="4428492" y="1872461"/>
                </a:cubicBezTo>
                <a:lnTo>
                  <a:pt x="4400492" y="1868915"/>
                </a:lnTo>
                <a:cubicBezTo>
                  <a:pt x="4253009" y="1957988"/>
                  <a:pt x="3997637" y="2016420"/>
                  <a:pt x="3707388" y="2016420"/>
                </a:cubicBezTo>
                <a:cubicBezTo>
                  <a:pt x="3619871" y="2016420"/>
                  <a:pt x="3535524" y="2011108"/>
                  <a:pt x="3456542" y="1999639"/>
                </a:cubicBezTo>
                <a:cubicBezTo>
                  <a:pt x="3293392" y="2137622"/>
                  <a:pt x="2948635" y="2232249"/>
                  <a:pt x="2549816" y="2232249"/>
                </a:cubicBezTo>
                <a:cubicBezTo>
                  <a:pt x="2120723" y="2232249"/>
                  <a:pt x="1754210" y="2122710"/>
                  <a:pt x="1609066" y="1967719"/>
                </a:cubicBezTo>
                <a:cubicBezTo>
                  <a:pt x="1524968" y="1976256"/>
                  <a:pt x="1436390" y="1980163"/>
                  <a:pt x="1344972" y="1980163"/>
                </a:cubicBezTo>
                <a:cubicBezTo>
                  <a:pt x="787896" y="1980163"/>
                  <a:pt x="336297" y="1835087"/>
                  <a:pt x="336297" y="1656127"/>
                </a:cubicBezTo>
                <a:cubicBezTo>
                  <a:pt x="336297" y="1639306"/>
                  <a:pt x="340287" y="1622783"/>
                  <a:pt x="349031" y="1607154"/>
                </a:cubicBezTo>
                <a:cubicBezTo>
                  <a:pt x="332156" y="1579406"/>
                  <a:pt x="324036" y="1546734"/>
                  <a:pt x="324036" y="1512164"/>
                </a:cubicBezTo>
                <a:lnTo>
                  <a:pt x="324036" y="1437596"/>
                </a:lnTo>
                <a:lnTo>
                  <a:pt x="324036" y="1404156"/>
                </a:lnTo>
                <a:cubicBezTo>
                  <a:pt x="145076" y="1404156"/>
                  <a:pt x="0" y="1259080"/>
                  <a:pt x="0" y="1080120"/>
                </a:cubicBezTo>
                <a:cubicBezTo>
                  <a:pt x="0" y="951438"/>
                  <a:pt x="75010" y="840276"/>
                  <a:pt x="184184" y="788997"/>
                </a:cubicBezTo>
                <a:cubicBezTo>
                  <a:pt x="180588" y="778345"/>
                  <a:pt x="180020" y="767281"/>
                  <a:pt x="180020" y="756084"/>
                </a:cubicBezTo>
                <a:cubicBezTo>
                  <a:pt x="180020" y="580783"/>
                  <a:pt x="319224" y="437995"/>
                  <a:pt x="493152" y="433147"/>
                </a:cubicBezTo>
                <a:cubicBezTo>
                  <a:pt x="630634" y="306437"/>
                  <a:pt x="1004677" y="216024"/>
                  <a:pt x="1444454" y="216024"/>
                </a:cubicBezTo>
                <a:cubicBezTo>
                  <a:pt x="1548964" y="216024"/>
                  <a:pt x="1649762" y="221130"/>
                  <a:pt x="1744521" y="230957"/>
                </a:cubicBezTo>
                <a:cubicBezTo>
                  <a:pt x="1908470" y="93875"/>
                  <a:pt x="2252069" y="0"/>
                  <a:pt x="2649298" y="0"/>
                </a:cubicBezTo>
                <a:close/>
              </a:path>
            </a:pathLst>
          </a:custGeom>
          <a:solidFill>
            <a:srgbClr val="FDFEDA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984374" y="932808"/>
            <a:ext cx="23158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Bạn thích chi tiết nào?</a:t>
            </a:r>
            <a:endParaRPr lang="en-US" sz="2000" smtClean="0"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1435151"/>
            <a:ext cx="2315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smtClean="0">
                <a:latin typeface="UTM Avo" pitchFamily="18" charset="0"/>
              </a:rPr>
              <a:t>Lớp học của thầy giáo sẻ như thế nào?</a:t>
            </a:r>
            <a:endParaRPr lang="en-US" sz="2000" smtClean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42595" y="550705"/>
            <a:ext cx="7753254" cy="1128514"/>
            <a:chOff x="539552" y="1299220"/>
            <a:chExt cx="7753254" cy="1128514"/>
          </a:xfrm>
        </p:grpSpPr>
        <p:grpSp>
          <p:nvGrpSpPr>
            <p:cNvPr id="16" name="Group 15"/>
            <p:cNvGrpSpPr/>
            <p:nvPr/>
          </p:nvGrpSpPr>
          <p:grpSpPr>
            <a:xfrm>
              <a:off x="875982" y="1434718"/>
              <a:ext cx="7416824" cy="993016"/>
              <a:chOff x="971600" y="1563638"/>
              <a:chExt cx="7416824" cy="993016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971600" y="1563638"/>
                <a:ext cx="7416824" cy="993016"/>
              </a:xfrm>
              <a:prstGeom prst="roundRect">
                <a:avLst/>
              </a:prstGeom>
              <a:solidFill>
                <a:srgbClr val="FCE0ED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127064" y="170765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27064" y="1971683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27064" y="2235712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299220"/>
              <a:ext cx="809625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1460032" y="843558"/>
            <a:ext cx="672779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Kể cho người thân về thầy giáo sẻ trong câu chuyện trên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717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" y="2832671"/>
            <a:ext cx="914823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46212"/>
            <a:ext cx="3588458" cy="36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187220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1872207" cy="2359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Biết được các chi tiết trong chuyện  qua tranh minh hoạ.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5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Kể lại được từng đoạn của câu chuyện dựa vào tranh.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Hiểu được tình cảm thân thiện của thầy giáo sẻ, biết sơ giản cách viết một bức thư.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1127742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en-US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17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2157710"/>
            <a:ext cx="4643670" cy="2864054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57" y="939817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6"/>
            <a:ext cx="4608512" cy="110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latin typeface="Arial" pitchFamily="34" charset="0"/>
                <a:cs typeface="Arial" pitchFamily="34" charset="0"/>
              </a:rPr>
              <a:t>Bài </a:t>
            </a:r>
            <a:r>
              <a:rPr lang="nl-NL" sz="2200" b="1" smtClean="0">
                <a:latin typeface="Arial" pitchFamily="34" charset="0"/>
                <a:cs typeface="Arial" pitchFamily="34" charset="0"/>
              </a:rPr>
              <a:t>17: Nói và nghe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Lớp học viết thư  - </a:t>
            </a:r>
            <a:r>
              <a:rPr lang="en-US" sz="2200">
                <a:latin typeface="Arial" pitchFamily="34" charset="0"/>
                <a:cs typeface="Arial" pitchFamily="34" charset="0"/>
              </a:rPr>
              <a:t>Tiết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4 (trang  79 sgk 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2162646"/>
            <a:ext cx="4464496" cy="27853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Biết được các chi tiết trong </a:t>
            </a:r>
            <a:r>
              <a:rPr lang="vi-VN" sz="2000" b="1" smtClean="0">
                <a:latin typeface="Arial (Body)"/>
              </a:rPr>
              <a:t>chuyện  qua </a:t>
            </a:r>
            <a:r>
              <a:rPr lang="vi-VN" sz="2000" b="1">
                <a:latin typeface="Arial (Body)"/>
              </a:rPr>
              <a:t>tranh minh hoạ.</a:t>
            </a: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Kể lại được từng đoạn của câu chuyện dựa vào </a:t>
            </a:r>
            <a:r>
              <a:rPr lang="vi-VN" sz="2000" b="1" smtClean="0">
                <a:latin typeface="Arial (Body)"/>
              </a:rPr>
              <a:t>tranh.</a:t>
            </a:r>
            <a:endParaRPr lang="vi-VN" sz="2000" b="1">
              <a:latin typeface="Arial (Body)"/>
            </a:endParaRP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Hiểu được tình cảm thân thiện của thầy giáo sẻ, biết sơ giản cách viết một bức thư.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=""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875488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 ( ti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ế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t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1 + 2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)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- Đọc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Thư viện biết đi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vi-VN" altLang="en-US" sz="2400" smtClean="0">
                <a:cs typeface="Arial" pitchFamily="34" charset="0"/>
              </a:rPr>
              <a:t>80</a:t>
            </a:r>
            <a:r>
              <a:rPr lang="en-US" altLang="en-US" sz="2400" smtClean="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 và múa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Lớp chúng mình đoàn kết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9552" y="411510"/>
            <a:ext cx="8028384" cy="4424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9269"/>
            <a:ext cx="8352928" cy="449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loud Callout 54"/>
          <p:cNvSpPr/>
          <p:nvPr/>
        </p:nvSpPr>
        <p:spPr>
          <a:xfrm>
            <a:off x="2862619" y="2110554"/>
            <a:ext cx="2985257" cy="1360237"/>
          </a:xfrm>
          <a:prstGeom prst="cloudCallout">
            <a:avLst>
              <a:gd name="adj1" fmla="val -56928"/>
              <a:gd name="adj2" fmla="val -27892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3" name="Cloud Callout 52"/>
          <p:cNvSpPr/>
          <p:nvPr/>
        </p:nvSpPr>
        <p:spPr>
          <a:xfrm>
            <a:off x="107505" y="1347614"/>
            <a:ext cx="2448272" cy="1129410"/>
          </a:xfrm>
          <a:prstGeom prst="cloudCallout">
            <a:avLst>
              <a:gd name="adj1" fmla="val -41370"/>
              <a:gd name="adj2" fmla="val 51069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17: </a:t>
            </a:r>
            <a:r>
              <a:rPr lang="vi-VN" sz="2200" b="1" smtClean="0">
                <a:solidFill>
                  <a:srgbClr val="FFFF00"/>
                </a:solidFill>
              </a:rPr>
              <a:t>LỚP HỌC VIẾT THƯ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555526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55248" y="843558"/>
            <a:ext cx="4681248" cy="40009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sz="2000" smtClean="0">
                <a:latin typeface="UTM Avo" pitchFamily="18" charset="0"/>
                <a:cs typeface="Arial" pitchFamily="34" charset="0"/>
              </a:rPr>
              <a:t>( Theo Tun Te-le-gơn)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12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33" y="1199621"/>
            <a:ext cx="3232255" cy="340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315332" y="1491630"/>
            <a:ext cx="1847475" cy="707876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Tranh </a:t>
            </a:r>
            <a:r>
              <a:rPr lang="vi-VN" sz="2000">
                <a:cs typeface="Arial" pitchFamily="34" charset="0"/>
              </a:rPr>
              <a:t>vẽ cảnh ở đâu? 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52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/>
          <a:stretch/>
        </p:blipFill>
        <p:spPr bwMode="auto">
          <a:xfrm>
            <a:off x="2568" y="2316804"/>
            <a:ext cx="3677786" cy="24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275856" y="2183844"/>
            <a:ext cx="2304256" cy="1015653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z="2000" smtClean="0">
                <a:cs typeface="Arial" pitchFamily="34" charset="0"/>
              </a:rPr>
              <a:t>- Trong </a:t>
            </a:r>
            <a:r>
              <a:rPr lang="vi-VN" sz="2000">
                <a:cs typeface="Arial" pitchFamily="34" charset="0"/>
              </a:rPr>
              <a:t>tranh có những ai? Họ đang làm gì?</a:t>
            </a:r>
            <a:endParaRPr lang="en-US" sz="2000">
              <a:latin typeface="UTM Avo" pitchFamily="18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915816" y="555526"/>
            <a:ext cx="4681248" cy="43087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2200" b="1" smtClean="0">
                <a:solidFill>
                  <a:srgbClr val="C00000"/>
                </a:solidFill>
              </a:rPr>
              <a:t>LỚP </a:t>
            </a:r>
            <a:r>
              <a:rPr lang="vi-VN" sz="2200" b="1">
                <a:solidFill>
                  <a:srgbClr val="C00000"/>
                </a:solidFill>
              </a:rPr>
              <a:t>HỌC VIẾT THƯ</a:t>
            </a:r>
          </a:p>
        </p:txBody>
      </p:sp>
    </p:spTree>
    <p:extLst>
      <p:ext uri="{BB962C8B-B14F-4D97-AF65-F5344CB8AC3E}">
        <p14:creationId xmlns:p14="http://schemas.microsoft.com/office/powerpoint/2010/main" val="34663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119" grpId="0" animBg="1"/>
      <p:bldP spid="26" grpId="0"/>
      <p:bldP spid="26" grpId="1"/>
      <p:bldP spid="28" grpId="0"/>
      <p:bldP spid="51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6919003" y="1413598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4614747" y="1416376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2339752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07504" y="1448183"/>
            <a:ext cx="2117493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508" y="1419622"/>
            <a:ext cx="2191228" cy="188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2398037" y="1553542"/>
            <a:ext cx="2101955" cy="18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4675778" y="1491630"/>
            <a:ext cx="1978674" cy="191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6962297" y="1599583"/>
            <a:ext cx="1930183" cy="174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9744" y="3435846"/>
            <a:ext cx="1817960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dạy học trò làm gì?</a:t>
            </a:r>
            <a:endParaRPr lang="en-US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39752" y="3363838"/>
            <a:ext cx="1926781" cy="120031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hướng dẫn học trò làm cách nào để gửi thư?</a:t>
            </a:r>
            <a:endParaRPr lang="en-US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566220" y="3376622"/>
            <a:ext cx="1975308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nhận được điều gì bất ngờ?</a:t>
            </a:r>
            <a:endParaRPr lang="en-US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76143" y="3435846"/>
            <a:ext cx="1949265" cy="9233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smtClean="0">
                <a:cs typeface="Arial" pitchFamily="34" charset="0"/>
              </a:rPr>
              <a:t>Thầy giáo sẻ đã cảm ơn học trò bằng cách nào?</a:t>
            </a:r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6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49" grpId="0" animBg="1"/>
      <p:bldP spid="48" grpId="0" animBg="1"/>
      <p:bldP spid="43" grpId="0" animBg="1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9"/>
          <a:stretch/>
        </p:blipFill>
        <p:spPr bwMode="auto">
          <a:xfrm>
            <a:off x="5263221" y="1301548"/>
            <a:ext cx="3773275" cy="337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 t="5485" r="7948" b="17740"/>
          <a:stretch/>
        </p:blipFill>
        <p:spPr bwMode="auto">
          <a:xfrm>
            <a:off x="5481973" y="1352875"/>
            <a:ext cx="3266491" cy="315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8" r="15362" b="22007"/>
          <a:stretch/>
        </p:blipFill>
        <p:spPr bwMode="auto">
          <a:xfrm>
            <a:off x="5124379" y="1381578"/>
            <a:ext cx="3624085" cy="327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318697" y="1626364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dạy học trò ...</a:t>
            </a:r>
            <a:endParaRPr lang="en-US" b="1"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3528" y="2141453"/>
            <a:ext cx="4269296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hướng dẫn học trò...</a:t>
            </a:r>
            <a:endParaRPr lang="en-US" b="1"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1520" y="2931790"/>
            <a:ext cx="3788012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nhận được ...</a:t>
            </a:r>
            <a:endParaRPr lang="en-US" b="1"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654131"/>
            <a:ext cx="3955148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just"/>
            <a:r>
              <a:rPr lang="vi-VN" b="1" smtClean="0">
                <a:cs typeface="Arial" pitchFamily="34" charset="0"/>
              </a:rPr>
              <a:t>- Thầy giáo sẻ đã cảm ơn học trò...</a:t>
            </a:r>
            <a:endParaRPr lang="en-US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17-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311" y="1131590"/>
            <a:ext cx="4822986" cy="349184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7448" y="-21872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5111" y="1352875"/>
            <a:ext cx="4037279" cy="36932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vi-VN" b="1" smtClean="0">
                <a:cs typeface="Arial" pitchFamily="34" charset="0"/>
              </a:rPr>
              <a:t>LỚP HỌC VIẾT THƯ</a:t>
            </a:r>
            <a:endParaRPr lang="en-US" b="1"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9104" y="1635646"/>
            <a:ext cx="4672144" cy="286231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65138" algn="just"/>
            <a:r>
              <a:rPr lang="vi-VN" smtClean="0">
                <a:cs typeface="Arial" pitchFamily="34" charset="0"/>
              </a:rPr>
              <a:t> Một </a:t>
            </a:r>
            <a:r>
              <a:rPr lang="vi-VN">
                <a:cs typeface="Arial" pitchFamily="34" charset="0"/>
              </a:rPr>
              <a:t>ngày đẹp trời, sẻ mời các con vật muốn tập viết thư qua học lớp thầy sẻ.</a:t>
            </a:r>
          </a:p>
          <a:p>
            <a:pPr indent="465138" algn="just"/>
            <a:r>
              <a:rPr lang="vi-VN">
                <a:cs typeface="Arial" pitchFamily="34" charset="0"/>
              </a:rPr>
              <a:t>Mỗi con vật được phát một cái bút và một miếng vỏ cây sồi. Thầy sẻ nói: “Nào ta bắt đầu.”. Học trò nắm chặt bút và chăm chú lắng </a:t>
            </a:r>
            <a:r>
              <a:rPr lang="vi-VN" smtClean="0">
                <a:cs typeface="Arial" pitchFamily="34" charset="0"/>
              </a:rPr>
              <a:t>nghe</a:t>
            </a:r>
            <a:r>
              <a:rPr lang="vi-VN">
                <a:cs typeface="Arial" pitchFamily="34" charset="0"/>
              </a:rPr>
              <a:t>.</a:t>
            </a:r>
          </a:p>
          <a:p>
            <a:pPr indent="465138" algn="just"/>
            <a:r>
              <a:rPr lang="vi-VN">
                <a:cs typeface="Arial" pitchFamily="34" charset="0"/>
              </a:rPr>
              <a:t>- Các bạn nhớ, khi bắt đầu viết thư, cho bạn bè chẳng hạn, thì phải có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mến!</a:t>
            </a:r>
            <a:r>
              <a:rPr lang="vi-VN">
                <a:cs typeface="Arial" pitchFamily="34" charset="0"/>
              </a:rPr>
              <a:t> - sẻ bắt đầu. Tất cả các con vật tỉ mẩn </a:t>
            </a:r>
            <a:r>
              <a:rPr lang="vi-VN" smtClean="0">
                <a:cs typeface="Arial" pitchFamily="34" charset="0"/>
              </a:rPr>
              <a:t>viết</a:t>
            </a:r>
            <a:r>
              <a:rPr lang="vi-VN">
                <a:cs typeface="Arial" pitchFamily="34" charset="0"/>
              </a:rPr>
              <a:t>: </a:t>
            </a:r>
            <a:r>
              <a:rPr lang="vi-VN" i="1">
                <a:solidFill>
                  <a:srgbClr val="C00000"/>
                </a:solidFill>
                <a:cs typeface="Arial" pitchFamily="34" charset="0"/>
              </a:rPr>
              <a:t>Cậu thân mến</a:t>
            </a:r>
            <a:r>
              <a:rPr lang="vi-VN" i="1" smtClean="0">
                <a:solidFill>
                  <a:srgbClr val="C00000"/>
                </a:solidFill>
                <a:cs typeface="Arial" pitchFamily="34" charset="0"/>
              </a:rPr>
              <a:t>!.</a:t>
            </a:r>
            <a:endParaRPr lang="vi-VN" i="1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64088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00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35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167448" y="1360417"/>
            <a:ext cx="4753800" cy="3139791"/>
          </a:xfrm>
          <a:prstGeom prst="roundRect">
            <a:avLst/>
          </a:prstGeom>
          <a:solidFill>
            <a:srgbClr val="FCFDCF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</a:t>
            </a:r>
            <a:r>
              <a:rPr lang="vi-VN" sz="2200" b="1">
                <a:solidFill>
                  <a:srgbClr val="FFFF00"/>
                </a:solidFill>
              </a:rPr>
              <a:t>LỚP HỌC VIẾT THƯ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6583" y="529912"/>
            <a:ext cx="8659856" cy="699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5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" y="411510"/>
            <a:ext cx="2228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267744" y="669935"/>
            <a:ext cx="4681248" cy="46165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1.</a:t>
            </a:r>
            <a:r>
              <a:rPr lang="vi-VN" sz="2400" b="1" smtClean="0">
                <a:solidFill>
                  <a:srgbClr val="C00000"/>
                </a:solidFill>
                <a:latin typeface="UTM Avo" pitchFamily="18" charset="0"/>
                <a:cs typeface="Arial" pitchFamily="34" charset="0"/>
              </a:rPr>
              <a:t> </a:t>
            </a:r>
            <a:r>
              <a:rPr lang="vi-VN" sz="2400" b="1" smtClean="0">
                <a:latin typeface="UTM Avo" pitchFamily="18" charset="0"/>
                <a:cs typeface="Arial" pitchFamily="34" charset="0"/>
              </a:rPr>
              <a:t>Nghe kể chuyện</a:t>
            </a:r>
            <a:endParaRPr lang="en-US" sz="2400" b="1">
              <a:latin typeface="UTM Avo" pitchFamily="18" charset="0"/>
              <a:cs typeface="Arial" pitchFamily="34" charset="0"/>
            </a:endParaRP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8"/>
          <a:stretch/>
        </p:blipFill>
        <p:spPr bwMode="auto">
          <a:xfrm>
            <a:off x="4921248" y="1259235"/>
            <a:ext cx="3773275" cy="32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08276" y="1347614"/>
            <a:ext cx="4672144" cy="320856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ngẫm nghĩ rồi </a:t>
            </a:r>
            <a:r>
              <a:rPr lang="vi-VN" b="1" smtClean="0">
                <a:cs typeface="Arial" pitchFamily="34" charset="0"/>
              </a:rPr>
              <a:t>nói:</a:t>
            </a: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- Rồi </a:t>
            </a:r>
            <a:r>
              <a:rPr lang="vi-VN" b="1">
                <a:cs typeface="Arial" pitchFamily="34" charset="0"/>
              </a:rPr>
              <a:t>hỏi thăm, </a:t>
            </a:r>
            <a:r>
              <a:rPr lang="vi-VN" b="1" smtClean="0">
                <a:cs typeface="Arial" pitchFamily="34" charset="0"/>
              </a:rPr>
              <a:t>ví dụ </a:t>
            </a:r>
            <a:r>
              <a:rPr lang="vi-VN" b="1">
                <a:cs typeface="Arial" pitchFamily="34" charset="0"/>
              </a:rPr>
              <a:t>như </a:t>
            </a:r>
            <a:r>
              <a:rPr lang="vi-VN" b="1" i="1">
                <a:solidFill>
                  <a:srgbClr val="C00000"/>
                </a:solidFill>
                <a:cs typeface="Arial" pitchFamily="34" charset="0"/>
              </a:rPr>
              <a:t>Cậu khoẻ chứ?</a:t>
            </a:r>
            <a:r>
              <a:rPr lang="vi-VN" b="1">
                <a:cs typeface="Arial" pitchFamily="34" charset="0"/>
              </a:rPr>
              <a:t> </a:t>
            </a:r>
            <a:endParaRPr lang="vi-VN" b="1" smtClean="0">
              <a:cs typeface="Arial" pitchFamily="34" charset="0"/>
            </a:endParaRPr>
          </a:p>
          <a:p>
            <a:pPr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       Các </a:t>
            </a:r>
            <a:r>
              <a:rPr lang="vi-VN" b="1">
                <a:cs typeface="Arial" pitchFamily="34" charset="0"/>
              </a:rPr>
              <a:t>con vật lại cắm cúi viết.</a:t>
            </a:r>
          </a:p>
          <a:p>
            <a:pPr indent="406400" algn="just">
              <a:lnSpc>
                <a:spcPct val="125000"/>
              </a:lnSpc>
            </a:pPr>
            <a:r>
              <a:rPr lang="vi-VN" b="1" smtClean="0">
                <a:cs typeface="Arial" pitchFamily="34" charset="0"/>
              </a:rPr>
              <a:t>Sẻ </a:t>
            </a:r>
            <a:r>
              <a:rPr lang="vi-VN" b="1">
                <a:cs typeface="Arial" pitchFamily="34" charset="0"/>
              </a:rPr>
              <a:t>hài lòng: </a:t>
            </a:r>
            <a:endParaRPr lang="vi-VN" b="1" smtClean="0">
              <a:cs typeface="Arial" pitchFamily="34" charset="0"/>
            </a:endParaRPr>
          </a:p>
          <a:p>
            <a:pPr indent="406400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- </a:t>
            </a:r>
            <a:r>
              <a:rPr lang="vi-VN" b="1">
                <a:cs typeface="Arial" pitchFamily="34" charset="0"/>
              </a:rPr>
              <a:t>Hãy viết bất cứ điều gì các bạn muốn, rồi đề tên các bạn ở cuối thư nhé! </a:t>
            </a:r>
            <a:endParaRPr lang="vi-VN" b="1" smtClean="0">
              <a:cs typeface="Arial" pitchFamily="34" charset="0"/>
            </a:endParaRPr>
          </a:p>
          <a:p>
            <a:pPr indent="465138" algn="just">
              <a:lnSpc>
                <a:spcPct val="125000"/>
              </a:lnSpc>
            </a:pPr>
            <a:r>
              <a:rPr lang="vi-VN" b="1">
                <a:cs typeface="Arial" pitchFamily="34" charset="0"/>
              </a:rPr>
              <a:t> </a:t>
            </a:r>
            <a:r>
              <a:rPr lang="vi-VN" b="1" smtClean="0">
                <a:cs typeface="Arial" pitchFamily="34" charset="0"/>
              </a:rPr>
              <a:t>Các </a:t>
            </a:r>
            <a:r>
              <a:rPr lang="vi-VN" b="1">
                <a:cs typeface="Arial" pitchFamily="34" charset="0"/>
              </a:rPr>
              <a:t>con vật sốt sắng gật gù, cố gắng khắc </a:t>
            </a:r>
            <a:r>
              <a:rPr lang="vi-VN" b="1" smtClean="0">
                <a:cs typeface="Arial" pitchFamily="34" charset="0"/>
              </a:rPr>
              <a:t>ghi </a:t>
            </a:r>
            <a:r>
              <a:rPr lang="vi-VN" b="1">
                <a:cs typeface="Arial" pitchFamily="34" charset="0"/>
              </a:rPr>
              <a:t>từng lời</a:t>
            </a:r>
            <a:r>
              <a:rPr lang="vi-VN" b="1" smtClean="0">
                <a:cs typeface="Arial" pitchFamily="34" charset="0"/>
              </a:rPr>
              <a:t>. </a:t>
            </a:r>
            <a:endParaRPr lang="en-US" b="1"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148064" y="1399031"/>
            <a:ext cx="488433" cy="646331"/>
            <a:chOff x="417444" y="2357467"/>
            <a:chExt cx="488433" cy="646331"/>
          </a:xfrm>
        </p:grpSpPr>
        <p:sp>
          <p:nvSpPr>
            <p:cNvPr id="33" name="Oval 32"/>
            <p:cNvSpPr/>
            <p:nvPr/>
          </p:nvSpPr>
          <p:spPr>
            <a:xfrm>
              <a:off x="417444" y="2407009"/>
              <a:ext cx="488433" cy="488433"/>
            </a:xfrm>
            <a:prstGeom prst="ellipse">
              <a:avLst/>
            </a:prstGeom>
            <a:solidFill>
              <a:srgbClr val="16643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1088" y="2357467"/>
              <a:ext cx="4411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600" b="1" cap="none" spc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3600"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8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42876</TotalTime>
  <Words>1000</Words>
  <Application>Microsoft Office PowerPoint</Application>
  <PresentationFormat>On-screen Show (16:9)</PresentationFormat>
  <Paragraphs>143</Paragraphs>
  <Slides>20</Slides>
  <Notes>19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自定义设计方案</vt:lpstr>
      <vt:lpstr>1_自定义设计方案</vt:lpstr>
      <vt:lpstr>2_自定义设计方案</vt:lpstr>
      <vt:lpstr>1_Default Design</vt:lpstr>
      <vt:lpstr>4_自定义设计方案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Tieuhocvn</cp:lastModifiedBy>
  <cp:revision>966</cp:revision>
  <dcterms:created xsi:type="dcterms:W3CDTF">2015-04-15T03:07:00Z</dcterms:created>
  <dcterms:modified xsi:type="dcterms:W3CDTF">2021-07-21T14:59:54Z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