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1" r:id="rId7"/>
    <p:sldId id="265" r:id="rId8"/>
    <p:sldId id="267" r:id="rId9"/>
    <p:sldId id="268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CC"/>
    <a:srgbClr val="660033"/>
    <a:srgbClr val="008000"/>
    <a:srgbClr val="CC3300"/>
    <a:srgbClr val="006666"/>
    <a:srgbClr val="00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8C643-FE96-475B-A210-400690311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E12D2-95B2-412F-A615-5E907FBA0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4FD1-5264-4B09-9CF3-8C25D85AF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CF91C-AC57-4727-AB0A-14E687539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0A6B2-6B83-4670-A1CD-B83D552E5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A9155-85B6-4276-8A63-81966A1C6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E92EA-9761-483D-9E95-EECEB37EE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96DFF-2B55-4B69-938D-E3BB8DB78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85A5C-681A-4981-AE76-3C8D1F54F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75EE5-C628-4B95-BB20-2D49F61E0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0EE3D-8FC3-4DD9-81D6-56C1B2235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24522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3FDA0393-E44E-46E2-9419-256DF51458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5334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u="sng">
                <a:latin typeface="Arial" charset="0"/>
              </a:rPr>
              <a:t>Khoa học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743200" y="9144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i="1" u="sng">
                <a:latin typeface="Arial" charset="0"/>
              </a:rPr>
              <a:t>Bài cũ: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38200" y="17526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Arial" charset="0"/>
              </a:rPr>
              <a:t>Nước có những tính chất gì?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85800" y="22098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NZ" sz="360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Nước là một chất lỏng trong suốt không màu, không mùi, không 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NZ" sz="3600">
                <a:solidFill>
                  <a:srgbClr val="D60093"/>
                </a:solidFill>
                <a:latin typeface="Arial" charset="0"/>
                <a:cs typeface="Times New Roman" pitchFamily="18" charset="0"/>
              </a:rPr>
              <a:t>vị, không có hình dạng nhất định, chảy lan ra mọi phía, thấm qua một số vật và hoà tan một số chất.</a:t>
            </a:r>
            <a:endParaRPr lang="en-US" sz="3600">
              <a:solidFill>
                <a:srgbClr val="D60093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 build="allAtOnce"/>
      <p:bldP spid="205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u="sng">
                <a:latin typeface="Arial" charset="0"/>
              </a:rPr>
              <a:t>Khoa học: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i="1">
                <a:latin typeface="Arial" charset="0"/>
              </a:rPr>
              <a:t>Ba thể của nước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962400" y="1295400"/>
            <a:ext cx="5181600" cy="2895600"/>
          </a:xfrm>
          <a:prstGeom prst="cloudCallout">
            <a:avLst>
              <a:gd name="adj1" fmla="val -21324"/>
              <a:gd name="adj2" fmla="val 76644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 ở thể lỏng, thể khí có tính chất gì khác với nước ở thể rắn?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419600" y="49530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8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0" y="1752600"/>
            <a:ext cx="4572000" cy="5105400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Nước ở thể lỏng, </a:t>
            </a:r>
          </a:p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thể khí không có</a:t>
            </a:r>
          </a:p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hình dạng nhất </a:t>
            </a:r>
          </a:p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định. Nước ở </a:t>
            </a:r>
          </a:p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thể rắn có hình </a:t>
            </a:r>
          </a:p>
          <a:p>
            <a:pPr algn="just" eaLnBrk="1" hangingPunct="1"/>
            <a:r>
              <a:rPr lang="en-US" sz="2800" b="1">
                <a:solidFill>
                  <a:srgbClr val="0033CC"/>
                </a:solidFill>
                <a:latin typeface="Arial" charset="0"/>
              </a:rPr>
              <a:t>dạng nhất định.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/>
      <p:bldP spid="51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u="sng">
                <a:latin typeface="Arial" charset="0"/>
              </a:rPr>
              <a:t>Khoa học: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latin typeface="Arial" charset="0"/>
              </a:rPr>
              <a:t>Ba thể của nước</a:t>
            </a:r>
          </a:p>
        </p:txBody>
      </p:sp>
      <p:pic>
        <p:nvPicPr>
          <p:cNvPr id="12292" name="Picture 13" descr="bd049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3558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438400" y="1905000"/>
            <a:ext cx="6553200" cy="43719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300" b="1" i="1" u="sng">
                <a:solidFill>
                  <a:srgbClr val="FF0000"/>
                </a:solidFill>
                <a:latin typeface="Arial" charset="0"/>
              </a:rPr>
              <a:t>Kết luận: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>
                <a:solidFill>
                  <a:srgbClr val="0033CC"/>
                </a:solidFill>
                <a:latin typeface="Arial" charset="0"/>
              </a:rPr>
              <a:t>- Nước có thể tồn tại ở thể lỏng, thể khí và thể rắn.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>
                <a:solidFill>
                  <a:srgbClr val="0033CC"/>
                </a:solidFill>
                <a:latin typeface="Arial" charset="0"/>
              </a:rPr>
              <a:t>- Nước ở thể lỏng và thể khí không có hình dạng nhất định.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>
                <a:solidFill>
                  <a:srgbClr val="0033CC"/>
                </a:solidFill>
                <a:latin typeface="Arial" charset="0"/>
              </a:rPr>
              <a:t>- Nước ở thể rắn có hình dạng nhất định.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0" y="-76200"/>
            <a:ext cx="9144000" cy="6948488"/>
            <a:chOff x="0" y="-19"/>
            <a:chExt cx="5760" cy="4377"/>
          </a:xfrm>
        </p:grpSpPr>
        <p:pic>
          <p:nvPicPr>
            <p:cNvPr id="1331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533400" y="19812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u="sng">
                <a:latin typeface="Arial" charset="0"/>
              </a:rPr>
              <a:t>Khoa học: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429000" y="1905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b="1" i="1">
                <a:solidFill>
                  <a:srgbClr val="FF0000"/>
                </a:solidFill>
                <a:latin typeface="Arial" charset="0"/>
              </a:rPr>
              <a:t>Ba thể của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NZ" sz="280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       </a:t>
            </a:r>
            <a:r>
              <a:rPr lang="en-NZ" sz="3200" u="sng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Khởi động:</a:t>
            </a:r>
            <a:r>
              <a:rPr lang="en-NZ" sz="320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NZ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Quan sát và mô tả những gì em thấy ở hai hình sau:</a:t>
            </a:r>
            <a:endParaRPr lang="en-US" sz="320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      </a:t>
            </a:r>
          </a:p>
        </p:txBody>
      </p:sp>
      <p:pic>
        <p:nvPicPr>
          <p:cNvPr id="4101" name="Picture 5" descr="Thac n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G014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954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5626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2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nào?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lỏng.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5" grpId="1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u="sng">
                <a:latin typeface="Arial" charset="0"/>
              </a:rPr>
              <a:t>Khoa học: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i="1">
                <a:latin typeface="Arial" charset="0"/>
              </a:rPr>
              <a:t>Ba thể của nước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6200" y="1524000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u="sng">
                <a:solidFill>
                  <a:srgbClr val="FF0000"/>
                </a:solidFill>
                <a:latin typeface="Arial" charset="0"/>
              </a:rPr>
              <a:t>   1. Nước từ thể lỏng chuyển thành thể khí và ngược lại.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90500" y="29718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>
                <a:solidFill>
                  <a:schemeClr val="accent2"/>
                </a:solidFill>
                <a:latin typeface="Arial" charset="0"/>
              </a:rPr>
              <a:t>- Nước ở thể lỏng thường xuyên </a:t>
            </a:r>
            <a:r>
              <a:rPr lang="en-US" sz="3200" b="1" i="1">
                <a:solidFill>
                  <a:srgbClr val="0033CC"/>
                </a:solidFill>
                <a:latin typeface="Arial" charset="0"/>
              </a:rPr>
              <a:t>bay hơi</a:t>
            </a:r>
            <a:r>
              <a:rPr lang="en-US" sz="3200">
                <a:solidFill>
                  <a:schemeClr val="accent2"/>
                </a:solidFill>
                <a:latin typeface="Arial" charset="0"/>
              </a:rPr>
              <a:t> chuyển </a:t>
            </a:r>
          </a:p>
          <a:p>
            <a:pPr algn="just" eaLnBrk="1" hangingPunct="1"/>
            <a:r>
              <a:rPr lang="en-US" sz="3200">
                <a:solidFill>
                  <a:schemeClr val="accent2"/>
                </a:solidFill>
                <a:latin typeface="Arial" charset="0"/>
              </a:rPr>
              <a:t>thành thể khí. Nước ở nhiệt độ cao biến thành</a:t>
            </a:r>
          </a:p>
          <a:p>
            <a:pPr algn="just" eaLnBrk="1" hangingPunct="1"/>
            <a:r>
              <a:rPr lang="en-US" sz="3200">
                <a:solidFill>
                  <a:schemeClr val="accent2"/>
                </a:solidFill>
                <a:latin typeface="Arial" charset="0"/>
              </a:rPr>
              <a:t>hơi nước nhanh hơn nước ở nhiệt độ thấp</a:t>
            </a:r>
          </a:p>
          <a:p>
            <a:pPr algn="just" eaLnBrk="1" hangingPunct="1"/>
            <a:endParaRPr lang="en-US" sz="3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90500" y="45720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>
                <a:solidFill>
                  <a:schemeClr val="accent2"/>
                </a:solidFill>
                <a:latin typeface="Arial" charset="0"/>
              </a:rPr>
              <a:t>- Hơi nước là nước ở thể khí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90500" y="5638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 Hơi nước gặp lạnh </a:t>
            </a:r>
            <a:r>
              <a:rPr lang="en-US" sz="3200" b="1" i="1">
                <a:solidFill>
                  <a:srgbClr val="0033CC"/>
                </a:solidFill>
                <a:latin typeface="Arial" charset="0"/>
              </a:rPr>
              <a:t>ngưng tụ</a:t>
            </a:r>
            <a:r>
              <a:rPr lang="en-US" sz="3200">
                <a:solidFill>
                  <a:schemeClr val="accent2"/>
                </a:solidFill>
                <a:latin typeface="Arial" charset="0"/>
              </a:rPr>
              <a:t> thành nước ở </a:t>
            </a:r>
          </a:p>
          <a:p>
            <a:pPr algn="just" eaLnBrk="1" hangingPunct="1"/>
            <a:r>
              <a:rPr lang="en-US" sz="3200">
                <a:solidFill>
                  <a:schemeClr val="accent2"/>
                </a:solidFill>
                <a:latin typeface="Arial" charset="0"/>
              </a:rPr>
              <a:t>thể lỏng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4" grpId="0"/>
      <p:bldP spid="6165" grpId="0"/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uONGM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u="sng">
                <a:latin typeface="Arial" charset="0"/>
              </a:rPr>
              <a:t>Khoa học: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latin typeface="Arial" charset="0"/>
              </a:rPr>
              <a:t>Ba thể của nước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76200" y="15240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u="sng">
                <a:solidFill>
                  <a:srgbClr val="FF0000"/>
                </a:solidFill>
                <a:latin typeface="Arial" charset="0"/>
              </a:rPr>
              <a:t>   2. Nước từ thể lỏng chuyển thành thể rắn và ngược lại.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28600" y="30480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>
                <a:solidFill>
                  <a:schemeClr val="accent2"/>
                </a:solidFill>
                <a:latin typeface="Arial" charset="0"/>
              </a:rPr>
              <a:t> Hiện tượng nước từ thể lỏng biến thành thể </a:t>
            </a:r>
          </a:p>
          <a:p>
            <a:pPr algn="just" eaLnBrk="1" hangingPunct="1"/>
            <a:r>
              <a:rPr lang="en-US" sz="3400">
                <a:solidFill>
                  <a:schemeClr val="accent2"/>
                </a:solidFill>
                <a:latin typeface="Arial" charset="0"/>
              </a:rPr>
              <a:t>rắn được gọi là </a:t>
            </a:r>
            <a:r>
              <a:rPr lang="en-US" sz="3400" b="1" i="1">
                <a:solidFill>
                  <a:srgbClr val="0033CC"/>
                </a:solidFill>
                <a:latin typeface="Arial" charset="0"/>
              </a:rPr>
              <a:t>sự đông đặc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. Nước ở thể rắn </a:t>
            </a:r>
          </a:p>
          <a:p>
            <a:pPr algn="just" eaLnBrk="1" hangingPunct="1"/>
            <a:r>
              <a:rPr lang="en-US" sz="3400">
                <a:solidFill>
                  <a:schemeClr val="accent2"/>
                </a:solidFill>
                <a:latin typeface="Arial" charset="0"/>
              </a:rPr>
              <a:t>có hình dạng nhất định.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8600" y="48768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>
                <a:solidFill>
                  <a:schemeClr val="accent2"/>
                </a:solidFill>
                <a:latin typeface="Arial" charset="0"/>
              </a:rPr>
              <a:t> Hiện tượng nước từ thể rắn biến thành thể </a:t>
            </a:r>
          </a:p>
          <a:p>
            <a:pPr algn="just" eaLnBrk="1" hangingPunct="1"/>
            <a:r>
              <a:rPr lang="en-US" sz="3400">
                <a:solidFill>
                  <a:schemeClr val="accent2"/>
                </a:solidFill>
                <a:latin typeface="Arial" charset="0"/>
              </a:rPr>
              <a:t>lỏng được gọi là </a:t>
            </a:r>
            <a:r>
              <a:rPr lang="en-US" sz="3400" b="1" i="1">
                <a:solidFill>
                  <a:srgbClr val="0033CC"/>
                </a:solidFill>
                <a:latin typeface="Arial" charset="0"/>
              </a:rPr>
              <a:t>sự nóng chảy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K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MARIN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USA_N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324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AMER03_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09600" y="18288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u="sng">
                <a:solidFill>
                  <a:srgbClr val="FF0000"/>
                </a:solidFill>
                <a:latin typeface="Arial" charset="0"/>
              </a:rPr>
              <a:t>   3. Sơ đồ chuyển hóa của nước.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0" y="9906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u="sng">
                <a:latin typeface="Arial" charset="0"/>
              </a:rPr>
              <a:t>Khoa học: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200400" y="9144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latin typeface="Arial" charset="0"/>
              </a:rPr>
              <a:t>Ba thể của nước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 rot="-936174">
            <a:off x="1671638" y="3221038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Bay hơi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1447800" y="3505200"/>
            <a:ext cx="2362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352800" y="2870200"/>
            <a:ext cx="19050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 khí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 rot="1109321">
            <a:off x="5270500" y="3373438"/>
            <a:ext cx="203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Ngưng tụ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953000" y="3505200"/>
            <a:ext cx="2209800" cy="809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72200" y="4419600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 lỏng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 rot="-1096453">
            <a:off x="5257800" y="5334000"/>
            <a:ext cx="204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Đông đặc</a:t>
            </a: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447800" y="4953000"/>
            <a:ext cx="2514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581400" y="5897563"/>
            <a:ext cx="1676400" cy="1138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 rắn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 rot="1078770">
            <a:off x="1438275" y="5267325"/>
            <a:ext cx="1974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Arial" charset="0"/>
              </a:rPr>
              <a:t>Nóng chảy</a:t>
            </a: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4953000" y="5029200"/>
            <a:ext cx="2209800" cy="71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228600" y="4221163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33CC"/>
                </a:solidFill>
                <a:latin typeface="Arial" charset="0"/>
              </a:rPr>
              <a:t>Thể lỏng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5" grpId="0"/>
      <p:bldP spid="49166" grpId="0" animBg="1"/>
      <p:bldP spid="49167" grpId="0"/>
      <p:bldP spid="49168" grpId="0"/>
      <p:bldP spid="49169" grpId="0" animBg="1"/>
      <p:bldP spid="49170" grpId="0"/>
      <p:bldP spid="49171" grpId="0"/>
      <p:bldP spid="49172" grpId="0" animBg="1"/>
      <p:bldP spid="49174" grpId="0"/>
      <p:bldP spid="49175" grpId="0" animBg="1"/>
      <p:bldP spid="49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u="sng">
                <a:latin typeface="Arial" charset="0"/>
              </a:rPr>
              <a:t>Khoa học: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i="1">
                <a:latin typeface="Arial" charset="0"/>
              </a:rPr>
              <a:t>Ba thể của nước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0" y="1447800"/>
            <a:ext cx="4038600" cy="2438400"/>
          </a:xfrm>
          <a:prstGeom prst="cloudCallout">
            <a:avLst>
              <a:gd name="adj1" fmla="val 22644"/>
              <a:gd name="adj2" fmla="val 9231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Nước tồn tại ở những thể nào nhỉ?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962400" y="3276600"/>
            <a:ext cx="5181600" cy="35814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1">
                <a:solidFill>
                  <a:srgbClr val="0033CC"/>
                </a:solidFill>
                <a:latin typeface="Arial" charset="0"/>
              </a:rPr>
              <a:t>Nước tồn tại ở ba thể: 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lỏng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khí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rắn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362200" y="44958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3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 animBg="1"/>
      <p:bldP spid="501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410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CSTeam</cp:lastModifiedBy>
  <cp:revision>47</cp:revision>
  <dcterms:created xsi:type="dcterms:W3CDTF">2009-11-14T07:38:19Z</dcterms:created>
  <dcterms:modified xsi:type="dcterms:W3CDTF">2016-06-30T01:08:33Z</dcterms:modified>
</cp:coreProperties>
</file>