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29" r:id="rId3"/>
    <p:sldId id="316" r:id="rId4"/>
    <p:sldId id="326" r:id="rId5"/>
    <p:sldId id="327" r:id="rId6"/>
    <p:sldId id="296" r:id="rId7"/>
    <p:sldId id="317" r:id="rId8"/>
    <p:sldId id="262" r:id="rId9"/>
    <p:sldId id="261" r:id="rId10"/>
    <p:sldId id="263" r:id="rId11"/>
    <p:sldId id="264" r:id="rId12"/>
    <p:sldId id="320" r:id="rId13"/>
    <p:sldId id="319" r:id="rId14"/>
    <p:sldId id="321" r:id="rId15"/>
    <p:sldId id="322" r:id="rId16"/>
    <p:sldId id="323" r:id="rId17"/>
    <p:sldId id="324" r:id="rId18"/>
    <p:sldId id="331" r:id="rId19"/>
    <p:sldId id="332" r:id="rId20"/>
    <p:sldId id="330" r:id="rId21"/>
    <p:sldId id="290" r:id="rId22"/>
    <p:sldId id="315" r:id="rId23"/>
    <p:sldId id="289" r:id="rId24"/>
    <p:sldId id="280" r:id="rId25"/>
    <p:sldId id="299" r:id="rId26"/>
    <p:sldId id="300" r:id="rId27"/>
    <p:sldId id="304" r:id="rId28"/>
    <p:sldId id="277" r:id="rId29"/>
    <p:sldId id="271" r:id="rId30"/>
    <p:sldId id="276" r:id="rId31"/>
    <p:sldId id="308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800000"/>
    <a:srgbClr val="FFFFCC"/>
    <a:srgbClr val="6600FF"/>
    <a:srgbClr val="FFFF00"/>
    <a:srgbClr val="99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3" autoAdjust="0"/>
    <p:restoredTop sz="98353" autoAdjust="0"/>
  </p:normalViewPr>
  <p:slideViewPr>
    <p:cSldViewPr>
      <p:cViewPr varScale="1">
        <p:scale>
          <a:sx n="43" d="100"/>
          <a:sy n="4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09E75073-70F9-410D-81D2-50FDC68116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250BF-8AB6-4A67-A38F-EDF3CFF11F3A}" type="slidenum">
              <a:rPr lang="en-US"/>
              <a:pPr/>
              <a:t>25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Copyright © 2005 Doan Van Hung - Khoa Lich Su - Dai hoc Quy Nhon 12/2005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9844F-B1CB-422C-9976-A40D2D59C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201D1-7D8A-4239-9246-44EC75CBA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59E0A-8BB5-400C-84A6-C74E9948A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EF613-4B82-4286-895C-ACD21A782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4B35A-9EC2-430C-897C-15234DCAC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08358-0740-4797-A59F-14210562C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CC85D-F52E-462D-8365-59AAD8164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86A26-A886-44ED-ACD8-E7ACA4E54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AB710-BB00-44C0-95FE-7A75F8808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067A8-001A-42E1-BCC3-476DE7CA8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32C94-4E31-4263-B058-631A65121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2AD7F-F8BD-45FD-BA41-29E02F01A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4BD33F0B-C26A-495E-A542-5041A75A45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&#225;o%20an%20h&#7897;i%20gi&#7843;ng\Track03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8.xml"/><Relationship Id="rId3" Type="http://schemas.openxmlformats.org/officeDocument/2006/relationships/notesSlide" Target="../notesSlides/notesSlide1.xml"/><Relationship Id="rId7" Type="http://schemas.openxmlformats.org/officeDocument/2006/relationships/slide" Target="slide18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11" Type="http://schemas.openxmlformats.org/officeDocument/2006/relationships/slide" Target="slide29.xml"/><Relationship Id="rId5" Type="http://schemas.openxmlformats.org/officeDocument/2006/relationships/image" Target="../media/image15.png"/><Relationship Id="rId10" Type="http://schemas.openxmlformats.org/officeDocument/2006/relationships/slide" Target="slide14.xml"/><Relationship Id="rId4" Type="http://schemas.openxmlformats.org/officeDocument/2006/relationships/image" Target="../media/image14.jpeg"/><Relationship Id="rId9" Type="http://schemas.openxmlformats.org/officeDocument/2006/relationships/slide" Target="slide9.xml"/><Relationship Id="rId1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&#225;o%20an%20h&#7897;i%20gi&#7843;ng\Track04.MP3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slide" Target="slide25.xml"/><Relationship Id="rId4" Type="http://schemas.openxmlformats.org/officeDocument/2006/relationships/image" Target="../media/image2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3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>
            <a:off x="3090863" y="2286000"/>
            <a:ext cx="3386137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Môn:Lịch sử 4</a:t>
            </a:r>
          </a:p>
        </p:txBody>
      </p:sp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63722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Bài: Cuộc khẩn hoang ở Đàng Trong</a:t>
            </a:r>
          </a:p>
        </p:txBody>
      </p:sp>
      <p:pic>
        <p:nvPicPr>
          <p:cNvPr id="3097" name="Track0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29" fill="hold"/>
                                        <p:tgtEl>
                                          <p:spTgt spid="3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7"/>
                </p:tgtEl>
              </p:cMediaNode>
            </p:audio>
          </p:childTnLst>
        </p:cTn>
      </p:par>
    </p:tnLst>
    <p:bldLst>
      <p:bldP spid="3092" grpId="0" animBg="1"/>
      <p:bldP spid="30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           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057400" y="563563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524000" y="11430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 :</a:t>
            </a:r>
          </a:p>
        </p:txBody>
      </p:sp>
      <p:grpSp>
        <p:nvGrpSpPr>
          <p:cNvPr id="12293" name="Group 18"/>
          <p:cNvGrpSpPr>
            <a:grpSpLocks/>
          </p:cNvGrpSpPr>
          <p:nvPr/>
        </p:nvGrpSpPr>
        <p:grpSpPr bwMode="auto">
          <a:xfrm>
            <a:off x="228600" y="3095625"/>
            <a:ext cx="8915400" cy="1419225"/>
            <a:chOff x="144" y="1584"/>
            <a:chExt cx="5616" cy="894"/>
          </a:xfrm>
        </p:grpSpPr>
        <p:sp>
          <p:nvSpPr>
            <p:cNvPr id="12299" name="Text Box 19"/>
            <p:cNvSpPr txBox="1">
              <a:spLocks noChangeArrowheads="1"/>
            </p:cNvSpPr>
            <p:nvPr/>
          </p:nvSpPr>
          <p:spPr bwMode="auto">
            <a:xfrm>
              <a:off x="768" y="1782"/>
              <a:ext cx="1344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a.    Nông dân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2300" name="Text Box 20"/>
            <p:cNvSpPr txBox="1">
              <a:spLocks noChangeArrowheads="1"/>
            </p:cNvSpPr>
            <p:nvPr/>
          </p:nvSpPr>
          <p:spPr bwMode="auto">
            <a:xfrm>
              <a:off x="144" y="1584"/>
              <a:ext cx="56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1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Ai là lực lượng chủ yếu trong cuộc khẩn hoang ở Đàng Trong?</a:t>
              </a:r>
            </a:p>
          </p:txBody>
        </p:sp>
        <p:sp>
          <p:nvSpPr>
            <p:cNvPr id="12301" name="Text Box 21"/>
            <p:cNvSpPr txBox="1">
              <a:spLocks noChangeArrowheads="1"/>
            </p:cNvSpPr>
            <p:nvPr/>
          </p:nvSpPr>
          <p:spPr bwMode="auto">
            <a:xfrm>
              <a:off x="750" y="1998"/>
              <a:ext cx="1344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b.   Quân lính</a:t>
              </a: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2302" name="Text Box 22"/>
            <p:cNvSpPr txBox="1">
              <a:spLocks noChangeArrowheads="1"/>
            </p:cNvSpPr>
            <p:nvPr/>
          </p:nvSpPr>
          <p:spPr bwMode="auto">
            <a:xfrm>
              <a:off x="852" y="2226"/>
              <a:ext cx="2271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c.    </a:t>
              </a: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Nông dân, quân lính  </a:t>
              </a:r>
            </a:p>
          </p:txBody>
        </p:sp>
      </p:grpSp>
      <p:sp>
        <p:nvSpPr>
          <p:cNvPr id="12294" name="AutoShape 23"/>
          <p:cNvSpPr>
            <a:spLocks noChangeArrowheads="1"/>
          </p:cNvSpPr>
          <p:nvPr/>
        </p:nvSpPr>
        <p:spPr bwMode="auto">
          <a:xfrm>
            <a:off x="2057400" y="1752600"/>
            <a:ext cx="3276600" cy="685800"/>
          </a:xfrm>
          <a:prstGeom prst="cloudCallout">
            <a:avLst>
              <a:gd name="adj1" fmla="val -50681"/>
              <a:gd name="adj2" fmla="val 66898"/>
            </a:avLst>
          </a:prstGeom>
          <a:gradFill rotWithShape="1"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  <p:sp>
        <p:nvSpPr>
          <p:cNvPr id="12295" name="Text Box 24"/>
          <p:cNvSpPr txBox="1">
            <a:spLocks noChangeArrowheads="1"/>
          </p:cNvSpPr>
          <p:nvPr/>
        </p:nvSpPr>
        <p:spPr bwMode="auto">
          <a:xfrm>
            <a:off x="228600" y="25146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đây: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143000" y="4114800"/>
            <a:ext cx="685800" cy="504825"/>
            <a:chOff x="3621" y="2082"/>
            <a:chExt cx="432" cy="318"/>
          </a:xfrm>
        </p:grpSpPr>
        <p:sp>
          <p:nvSpPr>
            <p:cNvPr id="12297" name="Oval 26"/>
            <p:cNvSpPr>
              <a:spLocks noChangeArrowheads="1"/>
            </p:cNvSpPr>
            <p:nvPr/>
          </p:nvSpPr>
          <p:spPr bwMode="auto">
            <a:xfrm>
              <a:off x="3696" y="2112"/>
              <a:ext cx="288" cy="288"/>
            </a:xfrm>
            <a:prstGeom prst="ellipse">
              <a:avLst/>
            </a:prstGeom>
            <a:solidFill>
              <a:srgbClr val="CCFF66"/>
            </a:solidFill>
            <a:ln w="19050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2298" name="Text Box 27"/>
            <p:cNvSpPr txBox="1">
              <a:spLocks noChangeArrowheads="1"/>
            </p:cNvSpPr>
            <p:nvPr/>
          </p:nvSpPr>
          <p:spPr bwMode="auto">
            <a:xfrm>
              <a:off x="3621" y="2082"/>
              <a:ext cx="43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685800" y="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        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2438400" y="487363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752600" y="11430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</a:t>
            </a:r>
          </a:p>
        </p:txBody>
      </p:sp>
      <p:grpSp>
        <p:nvGrpSpPr>
          <p:cNvPr id="13317" name="Group 18"/>
          <p:cNvGrpSpPr>
            <a:grpSpLocks/>
          </p:cNvGrpSpPr>
          <p:nvPr/>
        </p:nvGrpSpPr>
        <p:grpSpPr bwMode="auto">
          <a:xfrm>
            <a:off x="228600" y="3200400"/>
            <a:ext cx="9144000" cy="2179638"/>
            <a:chOff x="99" y="2406"/>
            <a:chExt cx="5760" cy="1373"/>
          </a:xfrm>
        </p:grpSpPr>
        <p:sp>
          <p:nvSpPr>
            <p:cNvPr id="13323" name="Text Box 19"/>
            <p:cNvSpPr txBox="1">
              <a:spLocks noChangeArrowheads="1"/>
            </p:cNvSpPr>
            <p:nvPr/>
          </p:nvSpPr>
          <p:spPr bwMode="auto">
            <a:xfrm>
              <a:off x="816" y="2844"/>
              <a:ext cx="3489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a.    Dựng nhà cho dân khẩn hoang.  </a:t>
              </a:r>
            </a:p>
          </p:txBody>
        </p:sp>
        <p:sp>
          <p:nvSpPr>
            <p:cNvPr id="13324" name="Text Box 20"/>
            <p:cNvSpPr txBox="1">
              <a:spLocks noChangeArrowheads="1"/>
            </p:cNvSpPr>
            <p:nvPr/>
          </p:nvSpPr>
          <p:spPr bwMode="auto">
            <a:xfrm>
              <a:off x="831" y="3090"/>
              <a:ext cx="3489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b.    Cấp hạt giống cho dân gieo trồng.  </a:t>
              </a:r>
            </a:p>
          </p:txBody>
        </p:sp>
        <p:sp>
          <p:nvSpPr>
            <p:cNvPr id="13325" name="Text Box 21"/>
            <p:cNvSpPr txBox="1">
              <a:spLocks noChangeArrowheads="1"/>
            </p:cNvSpPr>
            <p:nvPr/>
          </p:nvSpPr>
          <p:spPr bwMode="auto">
            <a:xfrm>
              <a:off x="828" y="3333"/>
              <a:ext cx="3636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c.    Cấp lương thực trong nửa năm và một số nông cụ cho dân khẩn hoang..  </a:t>
              </a:r>
            </a:p>
          </p:txBody>
        </p:sp>
        <p:sp>
          <p:nvSpPr>
            <p:cNvPr id="13326" name="Text Box 22"/>
            <p:cNvSpPr txBox="1">
              <a:spLocks noChangeArrowheads="1"/>
            </p:cNvSpPr>
            <p:nvPr/>
          </p:nvSpPr>
          <p:spPr bwMode="auto">
            <a:xfrm>
              <a:off x="99" y="2406"/>
              <a:ext cx="57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2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Chính quyền chúa Nguyễn đã có những biện pháp gì giúp dân          khẩn hoang?</a:t>
              </a:r>
            </a:p>
          </p:txBody>
        </p:sp>
      </p:grpSp>
      <p:sp>
        <p:nvSpPr>
          <p:cNvPr id="13318" name="AutoShape 23"/>
          <p:cNvSpPr>
            <a:spLocks noChangeArrowheads="1"/>
          </p:cNvSpPr>
          <p:nvPr/>
        </p:nvSpPr>
        <p:spPr bwMode="auto">
          <a:xfrm>
            <a:off x="2057400" y="1752600"/>
            <a:ext cx="3276600" cy="685800"/>
          </a:xfrm>
          <a:prstGeom prst="cloudCallout">
            <a:avLst>
              <a:gd name="adj1" fmla="val -50681"/>
              <a:gd name="adj2" fmla="val 66898"/>
            </a:avLst>
          </a:prstGeom>
          <a:gradFill rotWithShape="1"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  <p:sp>
        <p:nvSpPr>
          <p:cNvPr id="13319" name="Text Box 24"/>
          <p:cNvSpPr txBox="1">
            <a:spLocks noChangeArrowheads="1"/>
          </p:cNvSpPr>
          <p:nvPr/>
        </p:nvSpPr>
        <p:spPr bwMode="auto">
          <a:xfrm>
            <a:off x="228600" y="26670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đây: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04913" y="4648200"/>
            <a:ext cx="685800" cy="504825"/>
            <a:chOff x="3621" y="2082"/>
            <a:chExt cx="432" cy="318"/>
          </a:xfrm>
        </p:grpSpPr>
        <p:sp>
          <p:nvSpPr>
            <p:cNvPr id="13321" name="Oval 26"/>
            <p:cNvSpPr>
              <a:spLocks noChangeArrowheads="1"/>
            </p:cNvSpPr>
            <p:nvPr/>
          </p:nvSpPr>
          <p:spPr bwMode="auto">
            <a:xfrm>
              <a:off x="3696" y="2112"/>
              <a:ext cx="288" cy="288"/>
            </a:xfrm>
            <a:prstGeom prst="ellipse">
              <a:avLst/>
            </a:prstGeom>
            <a:solidFill>
              <a:srgbClr val="CCFF66"/>
            </a:solidFill>
            <a:ln w="19050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322" name="Text Box 27"/>
            <p:cNvSpPr txBox="1">
              <a:spLocks noChangeArrowheads="1"/>
            </p:cNvSpPr>
            <p:nvPr/>
          </p:nvSpPr>
          <p:spPr bwMode="auto">
            <a:xfrm>
              <a:off x="3621" y="2082"/>
              <a:ext cx="43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        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38400" y="487363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057400" y="1752600"/>
            <a:ext cx="3276600" cy="685800"/>
          </a:xfrm>
          <a:prstGeom prst="cloudCallout">
            <a:avLst>
              <a:gd name="adj1" fmla="val -50681"/>
              <a:gd name="adj2" fmla="val 66898"/>
            </a:avLst>
          </a:prstGeom>
          <a:gradFill rotWithShape="1"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đây: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81000" y="3225800"/>
            <a:ext cx="8915400" cy="2070100"/>
            <a:chOff x="240" y="1515"/>
            <a:chExt cx="5616" cy="1304"/>
          </a:xfrm>
        </p:grpSpPr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864" y="1722"/>
              <a:ext cx="3024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a.   Họ đến Phú Yên, Khánh Hòa.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4348" name="Text Box 9"/>
            <p:cNvSpPr txBox="1">
              <a:spLocks noChangeArrowheads="1"/>
            </p:cNvSpPr>
            <p:nvPr/>
          </p:nvSpPr>
          <p:spPr bwMode="auto">
            <a:xfrm>
              <a:off x="240" y="1515"/>
              <a:ext cx="56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3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Đoàn người khẩn hoang đi đến những đâu ?</a:t>
              </a: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765" y="1938"/>
              <a:ext cx="379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b.   Họ đến Nam Trung Bộ, Tây Nguyên.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4350" name="Text Box 11"/>
            <p:cNvSpPr txBox="1">
              <a:spLocks noChangeArrowheads="1"/>
            </p:cNvSpPr>
            <p:nvPr/>
          </p:nvSpPr>
          <p:spPr bwMode="auto">
            <a:xfrm>
              <a:off x="1029" y="2166"/>
              <a:ext cx="3516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c.   Họ đến đồng bằng sông Cửu Long.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4351" name="Text Box 12"/>
            <p:cNvSpPr txBox="1">
              <a:spLocks noChangeArrowheads="1"/>
            </p:cNvSpPr>
            <p:nvPr/>
          </p:nvSpPr>
          <p:spPr bwMode="auto">
            <a:xfrm>
              <a:off x="1011" y="2373"/>
              <a:ext cx="4194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d.   Họ đến Phú Yên, Khánh Hòa, Nam Trung Bộ, Tây Nguyên, đồng bằng sông Cửu Long.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47800" y="4572000"/>
            <a:ext cx="685800" cy="504825"/>
            <a:chOff x="3621" y="2082"/>
            <a:chExt cx="432" cy="318"/>
          </a:xfrm>
        </p:grpSpPr>
        <p:sp>
          <p:nvSpPr>
            <p:cNvPr id="14345" name="Oval 14"/>
            <p:cNvSpPr>
              <a:spLocks noChangeArrowheads="1"/>
            </p:cNvSpPr>
            <p:nvPr/>
          </p:nvSpPr>
          <p:spPr bwMode="auto">
            <a:xfrm>
              <a:off x="3696" y="2112"/>
              <a:ext cx="288" cy="288"/>
            </a:xfrm>
            <a:prstGeom prst="ellipse">
              <a:avLst/>
            </a:prstGeom>
            <a:solidFill>
              <a:srgbClr val="CCFF66"/>
            </a:solidFill>
            <a:ln w="19050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4346" name="Text Box 15"/>
            <p:cNvSpPr txBox="1">
              <a:spLocks noChangeArrowheads="1"/>
            </p:cNvSpPr>
            <p:nvPr/>
          </p:nvSpPr>
          <p:spPr bwMode="auto">
            <a:xfrm>
              <a:off x="3621" y="2082"/>
              <a:ext cx="43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        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438400" y="487363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52600" y="11430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6813" y="1676400"/>
            <a:ext cx="4268787" cy="5105400"/>
            <a:chOff x="1728" y="1056"/>
            <a:chExt cx="2689" cy="3216"/>
          </a:xfrm>
        </p:grpSpPr>
        <p:pic>
          <p:nvPicPr>
            <p:cNvPr id="15366" name="Picture 10" descr="trang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8" y="1056"/>
              <a:ext cx="2689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7" name="Group 11"/>
            <p:cNvGrpSpPr>
              <a:grpSpLocks/>
            </p:cNvGrpSpPr>
            <p:nvPr/>
          </p:nvGrpSpPr>
          <p:grpSpPr bwMode="auto">
            <a:xfrm>
              <a:off x="2479" y="2505"/>
              <a:ext cx="1248" cy="1680"/>
              <a:chOff x="1092" y="96"/>
              <a:chExt cx="3630" cy="4698"/>
            </a:xfrm>
          </p:grpSpPr>
          <p:pic>
            <p:nvPicPr>
              <p:cNvPr id="15368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4" y="96"/>
                <a:ext cx="3618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92" y="2640"/>
                <a:ext cx="3625" cy="2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95263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0000FF"/>
                </a:solidFill>
                <a:latin typeface="Arial" charset="0"/>
              </a:rPr>
              <a:t>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57400" y="563563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4313" y="2033588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 :</a:t>
            </a: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685800" y="1528763"/>
            <a:ext cx="2743200" cy="528637"/>
          </a:xfrm>
          <a:prstGeom prst="foldedCorner">
            <a:avLst>
              <a:gd name="adj" fmla="val 31713"/>
            </a:avLst>
          </a:prstGeom>
          <a:gradFill rotWithShape="1">
            <a:gsLst>
              <a:gs pos="0">
                <a:srgbClr val="669900"/>
              </a:gs>
              <a:gs pos="50000">
                <a:schemeClr val="bg1"/>
              </a:gs>
              <a:gs pos="100000">
                <a:srgbClr val="669900"/>
              </a:gs>
            </a:gsLst>
            <a:lin ang="5400000" scaled="1"/>
          </a:gradFill>
          <a:ln w="25400">
            <a:solidFill>
              <a:srgbClr val="66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000" b="0">
                <a:solidFill>
                  <a:srgbClr val="FF3300"/>
                </a:solidFill>
                <a:latin typeface="Arial"/>
              </a:rPr>
              <a:t>Thảo luận nhóm</a:t>
            </a:r>
            <a:r>
              <a:rPr lang="en-US" sz="1600">
                <a:solidFill>
                  <a:srgbClr val="FF3300"/>
                </a:solidFill>
                <a:latin typeface="Arial"/>
              </a:rPr>
              <a:t> 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357188" y="4564063"/>
            <a:ext cx="9144000" cy="1893887"/>
            <a:chOff x="144" y="2875"/>
            <a:chExt cx="5760" cy="1193"/>
          </a:xfrm>
        </p:grpSpPr>
        <p:sp>
          <p:nvSpPr>
            <p:cNvPr id="16404" name="Text Box 7"/>
            <p:cNvSpPr txBox="1">
              <a:spLocks noChangeArrowheads="1"/>
            </p:cNvSpPr>
            <p:nvPr/>
          </p:nvSpPr>
          <p:spPr bwMode="auto">
            <a:xfrm>
              <a:off x="1050" y="3151"/>
              <a:ext cx="3489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a.    Lập làng, lập ấp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6405" name="Text Box 8"/>
            <p:cNvSpPr txBox="1">
              <a:spLocks noChangeArrowheads="1"/>
            </p:cNvSpPr>
            <p:nvPr/>
          </p:nvSpPr>
          <p:spPr bwMode="auto">
            <a:xfrm>
              <a:off x="1047" y="3388"/>
              <a:ext cx="3828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b.    Vỡ đất để trồng trọt chăn nuôi, buôn bán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6406" name="Text Box 9"/>
            <p:cNvSpPr txBox="1">
              <a:spLocks noChangeArrowheads="1"/>
            </p:cNvSpPr>
            <p:nvPr/>
          </p:nvSpPr>
          <p:spPr bwMode="auto">
            <a:xfrm>
              <a:off x="1044" y="3622"/>
              <a:ext cx="3774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c.    Lập làng, lập ấp, vỡ đất để trồng trọt, chăn nuôi, buôn bán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6407" name="Text Box 10"/>
            <p:cNvSpPr txBox="1">
              <a:spLocks noChangeArrowheads="1"/>
            </p:cNvSpPr>
            <p:nvPr/>
          </p:nvSpPr>
          <p:spPr bwMode="auto">
            <a:xfrm>
              <a:off x="144" y="2875"/>
              <a:ext cx="57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4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Người đi khẩn hoang đã làm gì ở những nơi họ đến?</a:t>
              </a:r>
            </a:p>
          </p:txBody>
        </p:sp>
      </p:grp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143000" y="990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  <p:grpSp>
        <p:nvGrpSpPr>
          <p:cNvPr id="16392" name="Group 12"/>
          <p:cNvGrpSpPr>
            <a:grpSpLocks/>
          </p:cNvGrpSpPr>
          <p:nvPr/>
        </p:nvGrpSpPr>
        <p:grpSpPr bwMode="auto">
          <a:xfrm>
            <a:off x="381000" y="2405063"/>
            <a:ext cx="8915400" cy="2070100"/>
            <a:chOff x="240" y="1515"/>
            <a:chExt cx="5616" cy="1304"/>
          </a:xfrm>
        </p:grpSpPr>
        <p:sp>
          <p:nvSpPr>
            <p:cNvPr id="16399" name="Text Box 13"/>
            <p:cNvSpPr txBox="1">
              <a:spLocks noChangeArrowheads="1"/>
            </p:cNvSpPr>
            <p:nvPr/>
          </p:nvSpPr>
          <p:spPr bwMode="auto">
            <a:xfrm>
              <a:off x="864" y="1722"/>
              <a:ext cx="3024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a.   Họ đến Phú Yên, Khánh Hòa.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240" y="1515"/>
              <a:ext cx="56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3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Đoàn người khẩn hoang đi đến những đâu ?</a:t>
              </a: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765" y="1938"/>
              <a:ext cx="379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b.   Họ đến Nam Trung Bộ, Tây Nguyên.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1029" y="2166"/>
              <a:ext cx="3516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c.   Họ đến đồng bằng sông Cửu Long.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16403" name="Text Box 17"/>
            <p:cNvSpPr txBox="1">
              <a:spLocks noChangeArrowheads="1"/>
            </p:cNvSpPr>
            <p:nvPr/>
          </p:nvSpPr>
          <p:spPr bwMode="auto">
            <a:xfrm>
              <a:off x="1011" y="2373"/>
              <a:ext cx="4194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d.   Họ đến Phú Yên, Khánh Hòa, Nam Trung Bộ, Tây Nguyên, đồng bằng sông Cửu Long.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</p:grpSp>
      <p:grpSp>
        <p:nvGrpSpPr>
          <p:cNvPr id="16393" name="Group 18"/>
          <p:cNvGrpSpPr>
            <a:grpSpLocks/>
          </p:cNvGrpSpPr>
          <p:nvPr/>
        </p:nvGrpSpPr>
        <p:grpSpPr bwMode="auto">
          <a:xfrm>
            <a:off x="1447800" y="3748088"/>
            <a:ext cx="685800" cy="504825"/>
            <a:chOff x="3621" y="2082"/>
            <a:chExt cx="432" cy="318"/>
          </a:xfrm>
        </p:grpSpPr>
        <p:sp>
          <p:nvSpPr>
            <p:cNvPr id="16397" name="Oval 19"/>
            <p:cNvSpPr>
              <a:spLocks noChangeArrowheads="1"/>
            </p:cNvSpPr>
            <p:nvPr/>
          </p:nvSpPr>
          <p:spPr bwMode="auto">
            <a:xfrm>
              <a:off x="3696" y="2112"/>
              <a:ext cx="288" cy="288"/>
            </a:xfrm>
            <a:prstGeom prst="ellipse">
              <a:avLst/>
            </a:prstGeom>
            <a:solidFill>
              <a:srgbClr val="CCFF66"/>
            </a:solidFill>
            <a:ln w="19050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3621" y="2082"/>
              <a:ext cx="43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600200" y="5715000"/>
            <a:ext cx="685800" cy="504825"/>
            <a:chOff x="3621" y="2082"/>
            <a:chExt cx="432" cy="318"/>
          </a:xfrm>
        </p:grpSpPr>
        <p:sp>
          <p:nvSpPr>
            <p:cNvPr id="16395" name="Oval 22"/>
            <p:cNvSpPr>
              <a:spLocks noChangeArrowheads="1"/>
            </p:cNvSpPr>
            <p:nvPr/>
          </p:nvSpPr>
          <p:spPr bwMode="auto">
            <a:xfrm>
              <a:off x="3696" y="2112"/>
              <a:ext cx="288" cy="288"/>
            </a:xfrm>
            <a:prstGeom prst="ellipse">
              <a:avLst/>
            </a:prstGeom>
            <a:solidFill>
              <a:srgbClr val="CCFF66"/>
            </a:solidFill>
            <a:ln w="19050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6396" name="Text Box 23"/>
            <p:cNvSpPr txBox="1">
              <a:spLocks noChangeArrowheads="1"/>
            </p:cNvSpPr>
            <p:nvPr/>
          </p:nvSpPr>
          <p:spPr bwMode="auto">
            <a:xfrm>
              <a:off x="3621" y="2082"/>
              <a:ext cx="43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195263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0000FF"/>
                </a:solidFill>
                <a:latin typeface="Arial" charset="0"/>
              </a:rPr>
              <a:t>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57400" y="563563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  <p:pic>
        <p:nvPicPr>
          <p:cNvPr id="126981" name="Picture 5" descr="cuối t t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781800" cy="4876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95263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0000FF"/>
                </a:solidFill>
                <a:latin typeface="Arial" charset="0"/>
              </a:rPr>
              <a:t>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57400" y="563563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848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0">
                <a:solidFill>
                  <a:srgbClr val="FF0000"/>
                </a:solidFill>
                <a:latin typeface="Arial" charset="0"/>
              </a:rPr>
              <a:t>* Lực lượng là nông dân và quân lính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Arial" charset="0"/>
              </a:rPr>
              <a:t>* Chính quyền chúa Nguyễn cấp lương thực trong nửa năm và một số nông cụ cho dân khẩn hoang.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Arial" charset="0"/>
              </a:rPr>
              <a:t>* Đoàn người khẩn hoang đã tiến vào vùng đất Nam Trung Bộ và đồng bằng sông Cửu Long.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Arial" charset="0"/>
              </a:rPr>
              <a:t>* Người đi khẩn hoang đã lập làng, lập ấp mới 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19460" name="Picture 4" descr="lú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066800" y="6096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0000FF"/>
                </a:solidFill>
                <a:latin typeface="Arial" charset="0"/>
              </a:rPr>
              <a:t>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38400" y="9906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1371600"/>
          </a:xfrm>
          <a:prstGeom prst="cloudCallout">
            <a:avLst>
              <a:gd name="adj1" fmla="val -27852"/>
              <a:gd name="adj2" fmla="val 61806"/>
            </a:avLst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latin typeface="Arial" charset="0"/>
              </a:rPr>
              <a:t>Chúa Nguyễn khai khẩn đất hoang từ thời gian nào? Ở đâu?</a:t>
            </a:r>
          </a:p>
          <a:p>
            <a:pPr algn="ctr" eaLnBrk="1" hangingPunct="1"/>
            <a:endParaRPr lang="en-US" sz="28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28600" y="3733800"/>
            <a:ext cx="8763000" cy="178435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50000">
                <a:schemeClr val="bg1"/>
              </a:gs>
              <a:gs pos="100000">
                <a:srgbClr val="669900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000" b="0">
              <a:latin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b="0">
                <a:solidFill>
                  <a:srgbClr val="FF0000"/>
                </a:solidFill>
                <a:latin typeface="Arial"/>
              </a:rPr>
              <a:t>- Từ thế kỉ XVI, các chúa Nguyễn tổ chức khai hoang  ở Đàng Trong.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b="0">
              <a:solidFill>
                <a:srgbClr val="FF0000"/>
              </a:solidFill>
              <a:latin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000" b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00200" y="5105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 u="sng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981200" y="25908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 </a:t>
            </a:r>
            <a:r>
              <a:rPr lang="en-US" sz="2000" b="0">
                <a:solidFill>
                  <a:srgbClr val="0000FF"/>
                </a:solidFill>
                <a:latin typeface="Arial" charset="0"/>
              </a:rPr>
              <a:t>Đoàn người khẩn hoang đã đi đến đâu?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23838" y="4940300"/>
            <a:ext cx="8510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0">
                <a:solidFill>
                  <a:srgbClr val="FF0000"/>
                </a:solidFill>
                <a:latin typeface="Arial" charset="0"/>
              </a:rPr>
              <a:t> Những đoàn người khẩn hoang đã tiến vào vùng đất ven biển Nam Trung Bộ và đồng bằng sông Cửu Long.</a:t>
            </a:r>
          </a:p>
          <a:p>
            <a:pPr eaLnBrk="1" hangingPunct="1">
              <a:spcBef>
                <a:spcPct val="50000"/>
              </a:spcBef>
            </a:pPr>
            <a:endParaRPr lang="en-US" sz="2000" b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0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066800" y="16764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FF3300"/>
                </a:solidFill>
                <a:latin typeface="Arial" charset="0"/>
              </a:rPr>
              <a:t>1/ </a:t>
            </a:r>
            <a:r>
              <a:rPr lang="en-US" sz="2000" b="0" u="sng">
                <a:solidFill>
                  <a:srgbClr val="FF3300"/>
                </a:solidFill>
                <a:latin typeface="Arial" charset="0"/>
              </a:rPr>
              <a:t>Các chúa Nguyễn tổ chức khẩn hoang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6.93642E-7 L 0.00105 -0.209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-1.6763E-6 L 0.00017 -0.237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 build="allAtOnce" animBg="1"/>
      <p:bldP spid="129031" grpId="1" build="allAtOnce" animBg="1"/>
      <p:bldP spid="129032" grpId="0" animBg="1"/>
      <p:bldP spid="129032" grpId="1" animBg="1"/>
      <p:bldP spid="129034" grpId="0" build="allAtOnce"/>
      <p:bldP spid="12903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97100" y="685800"/>
            <a:ext cx="565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762000" y="153828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FF0000"/>
                </a:solidFill>
                <a:latin typeface="Arial" charset="0"/>
              </a:rPr>
              <a:t>2/ </a:t>
            </a:r>
            <a:r>
              <a:rPr lang="en-US" sz="2000" b="0" u="sng">
                <a:solidFill>
                  <a:srgbClr val="FF0000"/>
                </a:solidFill>
                <a:latin typeface="Arial" charset="0"/>
              </a:rPr>
              <a:t>Kết quả của cuộc khẩn hoang:</a:t>
            </a:r>
            <a:r>
              <a:rPr lang="en-US" sz="2400" u="sng">
                <a:latin typeface="Arial" charset="0"/>
              </a:rPr>
              <a:t>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81000" y="2071688"/>
            <a:ext cx="8458200" cy="4000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latin typeface="Arial" charset="0"/>
              </a:rPr>
              <a:t>- So sánh tình hình đất đai ở Đàng Trong </a:t>
            </a:r>
            <a:r>
              <a:rPr lang="en-US" sz="2000" b="0">
                <a:solidFill>
                  <a:srgbClr val="FF0000"/>
                </a:solidFill>
                <a:latin typeface="Arial" charset="0"/>
              </a:rPr>
              <a:t>trước và sau</a:t>
            </a:r>
            <a:r>
              <a:rPr lang="en-US" sz="2000" b="0">
                <a:solidFill>
                  <a:srgbClr val="0000FF"/>
                </a:solidFill>
                <a:latin typeface="Arial" charset="0"/>
              </a:rPr>
              <a:t> khi khẩn hoang</a:t>
            </a:r>
          </a:p>
        </p:txBody>
      </p:sp>
      <p:graphicFrame>
        <p:nvGraphicFramePr>
          <p:cNvPr id="137222" name="Group 6"/>
          <p:cNvGraphicFramePr>
            <a:graphicFrameLocks noGrp="1"/>
          </p:cNvGraphicFramePr>
          <p:nvPr/>
        </p:nvGraphicFramePr>
        <p:xfrm>
          <a:off x="381000" y="2843213"/>
          <a:ext cx="8534400" cy="3786187"/>
        </p:xfrm>
        <a:graphic>
          <a:graphicData uri="http://schemas.openxmlformats.org/drawingml/2006/table">
            <a:tbl>
              <a:tblPr/>
              <a:tblGrid>
                <a:gridCol w="2438400"/>
                <a:gridCol w="3138488"/>
                <a:gridCol w="2957512"/>
              </a:tblGrid>
              <a:tr h="592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1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-990600" y="6400800"/>
            <a:ext cx="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95338" y="11430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FF3300"/>
                </a:solidFill>
                <a:latin typeface="Arial" charset="0"/>
              </a:rPr>
              <a:t>1/ </a:t>
            </a:r>
            <a:r>
              <a:rPr lang="en-US" sz="2000" b="0" u="sng">
                <a:solidFill>
                  <a:srgbClr val="FF3300"/>
                </a:solidFill>
                <a:latin typeface="Arial" charset="0"/>
              </a:rPr>
              <a:t>Các chúa Nguyễn tổ chức khẩn hoang :</a:t>
            </a:r>
          </a:p>
        </p:txBody>
      </p:sp>
      <p:sp>
        <p:nvSpPr>
          <p:cNvPr id="137248" name="Text Box 32"/>
          <p:cNvSpPr txBox="1">
            <a:spLocks noChangeArrowheads="1"/>
          </p:cNvSpPr>
          <p:nvPr/>
        </p:nvSpPr>
        <p:spPr bwMode="auto">
          <a:xfrm>
            <a:off x="3429000" y="2833688"/>
            <a:ext cx="426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0">
                <a:solidFill>
                  <a:srgbClr val="030305"/>
                </a:solidFill>
                <a:latin typeface="Arial" charset="0"/>
              </a:rPr>
              <a:t>Tình hình Đàng Trong</a:t>
            </a:r>
            <a:r>
              <a:rPr lang="en-US" sz="2000">
                <a:latin typeface="Arial" charset="0"/>
              </a:rPr>
              <a:t> 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7249" name="Text Box 33"/>
          <p:cNvSpPr txBox="1">
            <a:spLocks noChangeArrowheads="1"/>
          </p:cNvSpPr>
          <p:nvPr/>
        </p:nvSpPr>
        <p:spPr bwMode="auto">
          <a:xfrm>
            <a:off x="2743200" y="3519488"/>
            <a:ext cx="32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30305"/>
                </a:solidFill>
                <a:latin typeface="Arial" charset="0"/>
              </a:rPr>
              <a:t>Trước khi khẩn hoang</a:t>
            </a:r>
            <a:r>
              <a:rPr lang="en-US" sz="2400" b="0">
                <a:solidFill>
                  <a:srgbClr val="030305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7250" name="Text Box 34"/>
          <p:cNvSpPr txBox="1">
            <a:spLocks noChangeArrowheads="1"/>
          </p:cNvSpPr>
          <p:nvPr/>
        </p:nvSpPr>
        <p:spPr bwMode="auto">
          <a:xfrm>
            <a:off x="5943600" y="3519488"/>
            <a:ext cx="32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30305"/>
                </a:solidFill>
                <a:latin typeface="Arial" charset="0"/>
              </a:rPr>
              <a:t>Sau khi khẩn hoang</a:t>
            </a:r>
            <a:r>
              <a:rPr lang="en-US" sz="2400" b="0">
                <a:solidFill>
                  <a:srgbClr val="030305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7251" name="Text Box 35"/>
          <p:cNvSpPr txBox="1">
            <a:spLocks noChangeArrowheads="1"/>
          </p:cNvSpPr>
          <p:nvPr/>
        </p:nvSpPr>
        <p:spPr bwMode="auto">
          <a:xfrm>
            <a:off x="457200" y="28956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0">
                <a:solidFill>
                  <a:srgbClr val="030305"/>
                </a:solidFill>
                <a:latin typeface="Arial" charset="0"/>
              </a:rPr>
              <a:t>Tiêu chí </a:t>
            </a:r>
          </a:p>
          <a:p>
            <a:pPr algn="ctr" eaLnBrk="1" hangingPunct="1"/>
            <a:r>
              <a:rPr lang="en-US" sz="2400" b="0">
                <a:solidFill>
                  <a:srgbClr val="030305"/>
                </a:solidFill>
                <a:latin typeface="Arial" charset="0"/>
              </a:rPr>
              <a:t>so sánh </a:t>
            </a:r>
            <a:r>
              <a:rPr lang="en-US" sz="2000">
                <a:latin typeface="Arial" charset="0"/>
              </a:rPr>
              <a:t> 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7252" name="Text Box 36"/>
          <p:cNvSpPr txBox="1">
            <a:spLocks noChangeArrowheads="1"/>
          </p:cNvSpPr>
          <p:nvPr/>
        </p:nvSpPr>
        <p:spPr bwMode="auto">
          <a:xfrm>
            <a:off x="219075" y="4357688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30305"/>
                </a:solidFill>
                <a:latin typeface="Arial" charset="0"/>
              </a:rPr>
              <a:t>Diện tích đất</a:t>
            </a:r>
            <a:r>
              <a:rPr lang="en-US" sz="2400" b="0">
                <a:solidFill>
                  <a:srgbClr val="030305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285750" y="5119688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030305"/>
                </a:solidFill>
                <a:latin typeface="Arial" charset="0"/>
              </a:rPr>
              <a:t>Tình trạng đất</a:t>
            </a:r>
            <a:r>
              <a:rPr lang="en-US" sz="2400" b="0">
                <a:solidFill>
                  <a:srgbClr val="030305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7254" name="Text Box 38"/>
          <p:cNvSpPr txBox="1">
            <a:spLocks noChangeArrowheads="1"/>
          </p:cNvSpPr>
          <p:nvPr/>
        </p:nvSpPr>
        <p:spPr bwMode="auto">
          <a:xfrm>
            <a:off x="457200" y="588168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0">
                <a:solidFill>
                  <a:srgbClr val="030305"/>
                </a:solidFill>
                <a:latin typeface="Arial" charset="0"/>
              </a:rPr>
              <a:t>Làng xóm, dân cư</a:t>
            </a:r>
            <a:r>
              <a:rPr lang="en-US" sz="2400" b="0">
                <a:solidFill>
                  <a:srgbClr val="030305"/>
                </a:solidFill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 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/>
      <p:bldP spid="137248" grpId="0" autoUpdateAnimBg="0"/>
      <p:bldP spid="137249" grpId="0" autoUpdateAnimBg="0"/>
      <p:bldP spid="137250" grpId="0" autoUpdateAnimBg="0"/>
      <p:bldP spid="137251" grpId="0" autoUpdateAnimBg="0"/>
      <p:bldP spid="137252" grpId="0" autoUpdateAnimBg="0"/>
      <p:bldP spid="137253" grpId="0" autoUpdateAnimBg="0"/>
      <p:bldP spid="1372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             </a:t>
            </a:r>
            <a:r>
              <a:rPr lang="en-US" sz="2800" i="1">
                <a:solidFill>
                  <a:srgbClr val="0000FF"/>
                </a:solidFill>
                <a:latin typeface="Arial" charset="0"/>
              </a:rPr>
              <a:t>           </a:t>
            </a:r>
            <a:r>
              <a:rPr lang="en-US" sz="28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81200" y="457200"/>
            <a:ext cx="6415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12334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  <a:latin typeface="Arial" charset="0"/>
              </a:rPr>
              <a:t>2/ </a:t>
            </a:r>
            <a:r>
              <a:rPr lang="en-US" sz="2400" b="0" u="sng">
                <a:solidFill>
                  <a:schemeClr val="hlink"/>
                </a:solidFill>
                <a:latin typeface="Arial" charset="0"/>
              </a:rPr>
              <a:t>Kết quả của cuộc khẩn hoang: 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33543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6781800" y="4602163"/>
            <a:ext cx="1143000" cy="2746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>
                <a:latin typeface="Arial" charset="0"/>
              </a:rPr>
              <a:t>Quảng Nam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-990600" y="6400800"/>
            <a:ext cx="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3810000" cy="35972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124200" y="4648200"/>
            <a:ext cx="1066800" cy="27463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>
                <a:latin typeface="Arial" charset="0"/>
              </a:rPr>
              <a:t>Quảng Nam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chemeClr val="hlink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chemeClr val="hlink"/>
                </a:solidFill>
                <a:latin typeface="Arial" charset="0"/>
              </a:rPr>
              <a:t>Các chúa Nguyễn tổ chức khẩn hoang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90600" y="762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i="1">
                <a:solidFill>
                  <a:srgbClr val="0000FF"/>
                </a:solidFill>
                <a:latin typeface="Arial" charset="0"/>
              </a:rPr>
              <a:t>           </a:t>
            </a:r>
          </a:p>
          <a:p>
            <a:pPr eaLnBrk="1" hangingPunct="1"/>
            <a:r>
              <a:rPr lang="en-US" sz="2800" b="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90800" y="3192463"/>
            <a:ext cx="495300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286000" y="1219200"/>
            <a:ext cx="3124200" cy="579438"/>
          </a:xfrm>
          <a:prstGeom prst="rect">
            <a:avLst/>
          </a:prstGeom>
          <a:solidFill>
            <a:srgbClr val="F3F1AD"/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66"/>
                </a:solidFill>
                <a:latin typeface="Arial" charset="0"/>
              </a:rPr>
              <a:t>Kiểm tra bài cũ</a:t>
            </a:r>
            <a:r>
              <a:rPr lang="en-US" sz="3200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1295400" y="2286000"/>
            <a:ext cx="6705600" cy="2362200"/>
          </a:xfrm>
          <a:prstGeom prst="cloudCallout">
            <a:avLst>
              <a:gd name="adj1" fmla="val -34139"/>
              <a:gd name="adj2" fmla="val 64921"/>
            </a:avLst>
          </a:prstGeom>
          <a:gradFill rotWithShape="1">
            <a:gsLst>
              <a:gs pos="0">
                <a:schemeClr val="bg1"/>
              </a:gs>
              <a:gs pos="100000">
                <a:srgbClr val="81E59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0">
                <a:solidFill>
                  <a:srgbClr val="FF3300"/>
                </a:solidFill>
                <a:latin typeface="Arial" charset="0"/>
              </a:rPr>
              <a:t>Do đâu mà vào thế kỉ XVI, nước ta lâm vào thời kì bị chia cắt? </a:t>
            </a:r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auto">
          <a:xfrm>
            <a:off x="1219200" y="2514600"/>
            <a:ext cx="6629400" cy="1905000"/>
          </a:xfrm>
          <a:prstGeom prst="cloudCallout">
            <a:avLst>
              <a:gd name="adj1" fmla="val -43176"/>
              <a:gd name="adj2" fmla="val 75083"/>
            </a:avLst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0">
                <a:solidFill>
                  <a:srgbClr val="FF0000"/>
                </a:solidFill>
                <a:latin typeface="Arial" charset="0"/>
              </a:rPr>
              <a:t>Cuộc xung đột giữa các tập đoàn phong kiến gây ra những hậu quả gì?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3" grpId="0" animBg="1"/>
      <p:bldP spid="135173" grpId="1" animBg="1"/>
      <p:bldP spid="1351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451350" y="3246438"/>
            <a:ext cx="24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451350" y="3246438"/>
            <a:ext cx="24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057400" y="546100"/>
            <a:ext cx="4860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" y="889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0000FF"/>
                </a:solidFill>
                <a:latin typeface="Arial" charset="0"/>
              </a:rPr>
              <a:t>       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00" y="1028700"/>
            <a:ext cx="507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6600FF"/>
                </a:solidFill>
                <a:latin typeface="Arial" charset="0"/>
              </a:rPr>
              <a:t>2/ </a:t>
            </a:r>
            <a:r>
              <a:rPr lang="en-US" sz="2400" u="sng">
                <a:solidFill>
                  <a:srgbClr val="6600FF"/>
                </a:solidFill>
                <a:latin typeface="Arial" charset="0"/>
              </a:rPr>
              <a:t>Kết quả của cuộc khẩn hoang: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95400" y="2362200"/>
            <a:ext cx="701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57200" y="1498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 - So sánh tình hình đất đai của Đàng Trong trước và sau cuộc khẩn hoang?</a:t>
            </a:r>
          </a:p>
        </p:txBody>
      </p:sp>
      <p:graphicFrame>
        <p:nvGraphicFramePr>
          <p:cNvPr id="47187" name="Group 83"/>
          <p:cNvGraphicFramePr>
            <a:graphicFrameLocks noGrp="1"/>
          </p:cNvGraphicFramePr>
          <p:nvPr/>
        </p:nvGraphicFramePr>
        <p:xfrm>
          <a:off x="76200" y="2438400"/>
          <a:ext cx="8991600" cy="4451350"/>
        </p:xfrm>
        <a:graphic>
          <a:graphicData uri="http://schemas.openxmlformats.org/drawingml/2006/table">
            <a:tbl>
              <a:tblPr/>
              <a:tblGrid>
                <a:gridCol w="2971800"/>
                <a:gridCol w="2590800"/>
                <a:gridCol w="3429000"/>
              </a:tblGrid>
              <a:tr h="518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TIÊU CHÍ SO SÁNH</a:t>
                      </a:r>
                    </a:p>
                  </a:txBody>
                  <a:tcPr marT="45712" marB="45712"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 HÌNH ĐÀNG TRONG</a:t>
                      </a:r>
                    </a:p>
                  </a:txBody>
                  <a:tcPr marT="45712" marB="45712"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3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Trước khi khẩn hoang</a:t>
                      </a:r>
                    </a:p>
                  </a:txBody>
                  <a:tcPr marT="45712" marB="45712"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Sau khi khẩn hoang</a:t>
                      </a:r>
                    </a:p>
                  </a:txBody>
                  <a:tcPr marT="45712" marB="45712"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Tình trạng đất </a:t>
                      </a:r>
                    </a:p>
                  </a:txBody>
                  <a:tcPr marT="45712" marB="45712"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Làng xóm, dân cư</a:t>
                      </a:r>
                    </a:p>
                  </a:txBody>
                  <a:tcPr marT="45712" marB="45712"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067800" y="2438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3124200" y="385445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Đến hết vùng Quảng Nam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5562600" y="385445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Mở rộng đến hết đồng bằng sông Cửu Long</a:t>
            </a:r>
            <a:endParaRPr lang="en-US" sz="2400">
              <a:latin typeface="Arial" charset="0"/>
            </a:endParaRP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2971800" y="4876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Hoang hoá nhiều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5715000" y="47688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Đất hoang giảm, đất được sử dụng tăng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3124200" y="57912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Làng xóm, dân cư thưa thớt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5715000" y="575945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Làng xóm trù phú, dân cư đông đúc</a:t>
            </a:r>
          </a:p>
        </p:txBody>
      </p:sp>
      <p:sp>
        <p:nvSpPr>
          <p:cNvPr id="22568" name="Text Box 66"/>
          <p:cNvSpPr txBox="1">
            <a:spLocks noChangeArrowheads="1"/>
          </p:cNvSpPr>
          <p:nvPr/>
        </p:nvSpPr>
        <p:spPr bwMode="auto">
          <a:xfrm>
            <a:off x="4648200" y="1905000"/>
            <a:ext cx="2971800" cy="33813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284163" y="4129088"/>
            <a:ext cx="2030412" cy="46196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Diện tích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utoUpdateAnimBg="0"/>
      <p:bldP spid="47139" grpId="0" autoUpdateAnimBg="0"/>
      <p:bldP spid="47140" grpId="0" autoUpdateAnimBg="0"/>
      <p:bldP spid="47141" grpId="0" autoUpdateAnimBg="0"/>
      <p:bldP spid="47142" grpId="0" autoUpdateAnimBg="0"/>
      <p:bldP spid="47143" grpId="0" autoUpdateAnimBg="0"/>
      <p:bldP spid="47144" grpId="0" autoUpdateAnimBg="0"/>
      <p:bldP spid="471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0000FF"/>
                </a:solidFill>
                <a:latin typeface="Arial" charset="0"/>
              </a:rPr>
              <a:t>           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33600" y="457200"/>
            <a:ext cx="4860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00200" y="990600"/>
            <a:ext cx="5049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6600FF"/>
                </a:solidFill>
                <a:latin typeface="Arial" charset="0"/>
              </a:rPr>
              <a:t>2/ </a:t>
            </a:r>
            <a:r>
              <a:rPr lang="en-US" sz="2400" u="sng">
                <a:solidFill>
                  <a:srgbClr val="6600FF"/>
                </a:solidFill>
                <a:latin typeface="Arial" charset="0"/>
              </a:rPr>
              <a:t>Kết quả của cuộc khẩn hoang: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752600" y="15240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- Cuộc khẩn hoang ở Đàng Trong mang lại kết quả gì?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2514600"/>
            <a:ext cx="7772400" cy="2290763"/>
            <a:chOff x="1104" y="1584"/>
            <a:chExt cx="4896" cy="1443"/>
          </a:xfrm>
        </p:grpSpPr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1104" y="1584"/>
              <a:ext cx="4656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+ Mở rộng diện tích canh tác ở những vùng     hoang hoá.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+ Ruộng đất được khai phá.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+ Xóm làng được hình thành và phát triển.</a:t>
              </a: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1104" y="2736"/>
              <a:ext cx="48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 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-0.1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438400" y="457200"/>
            <a:ext cx="565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0" y="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solidFill>
                  <a:srgbClr val="0000FF"/>
                </a:solidFill>
                <a:latin typeface="Arial" charset="0"/>
              </a:rPr>
              <a:t>                                </a:t>
            </a:r>
            <a:endParaRPr lang="en-US" sz="28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8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981200" y="990600"/>
            <a:ext cx="589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6600FF"/>
                </a:solidFill>
                <a:latin typeface="Arial" charset="0"/>
              </a:rPr>
              <a:t>2/ </a:t>
            </a:r>
            <a:r>
              <a:rPr lang="en-US" sz="2800" u="sng">
                <a:solidFill>
                  <a:srgbClr val="6600FF"/>
                </a:solidFill>
                <a:latin typeface="Arial" charset="0"/>
              </a:rPr>
              <a:t>Kết quả của cuộc khẩn hoang: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14400" y="225425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- Từ Phú Yên trở vào có những dân tộc nào sinh sống?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105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066800" y="3581400"/>
            <a:ext cx="723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charset="0"/>
                <a:hlinkClick r:id="rId2" action="ppaction://hlinksldjump"/>
              </a:rPr>
              <a:t>Người Chăm, </a:t>
            </a:r>
            <a:r>
              <a:rPr lang="en-US" sz="2800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người Khơ me </a:t>
            </a:r>
            <a:r>
              <a:rPr lang="en-US" sz="280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và các dân tộc ở Tây Nguyên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209800" y="609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752600" y="1066800"/>
            <a:ext cx="507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6600FF"/>
                </a:solidFill>
                <a:latin typeface="Arial" charset="0"/>
              </a:rPr>
              <a:t>2/ </a:t>
            </a:r>
            <a:r>
              <a:rPr lang="en-US" sz="2400" u="sng">
                <a:solidFill>
                  <a:srgbClr val="6600FF"/>
                </a:solidFill>
                <a:latin typeface="Arial" charset="0"/>
              </a:rPr>
              <a:t>Kết quả của cuộc khẩn hoang:</a:t>
            </a: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36874" name="Picture 10" descr="Copy of 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52600"/>
            <a:ext cx="4876800" cy="4953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533400" y="1524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0000FF"/>
                </a:solidFill>
                <a:latin typeface="Arial" charset="0"/>
              </a:rPr>
              <a:t>           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52400" y="20574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- Cuộc sống chung giữa các dân tộc phía Nam đã đem lại kết quả gì?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52400" y="3810000"/>
            <a:ext cx="403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Cuộc sống hoà hợp, nền  văn hoá của các dân tộc hoà vào nhau tạo nên nền</a:t>
            </a:r>
            <a:r>
              <a:rPr lang="en-US" sz="1600"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văn hoá chung của dân tộc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/>
      <p:bldP spid="368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1295400" y="685800"/>
            <a:ext cx="60198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</p:pic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2438400" y="2919413"/>
            <a:ext cx="40005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 SỐ MAY MẮN</a:t>
            </a:r>
          </a:p>
        </p:txBody>
      </p:sp>
      <p:pic>
        <p:nvPicPr>
          <p:cNvPr id="62468" name="INTR20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INTRO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1000"/>
            <a:ext cx="1058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"/>
            <a:ext cx="1058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question_pop_up_from_box_rotate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181600"/>
            <a:ext cx="1058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1957388" y="742950"/>
            <a:ext cx="5472112" cy="54578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26633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133600" y="1360488"/>
            <a:ext cx="698500" cy="6969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D832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600">
              <a:latin typeface="Arial" charset="0"/>
            </a:endParaRPr>
          </a:p>
        </p:txBody>
      </p:sp>
      <p:sp>
        <p:nvSpPr>
          <p:cNvPr id="26634" name="Oval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48338" y="4829175"/>
            <a:ext cx="698500" cy="696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600">
              <a:latin typeface="Arial" charset="0"/>
            </a:endParaRPr>
          </a:p>
        </p:txBody>
      </p:sp>
      <p:sp>
        <p:nvSpPr>
          <p:cNvPr id="26635" name="Oval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34050" y="1327150"/>
            <a:ext cx="698500" cy="696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35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600">
              <a:latin typeface="Arial" charset="0"/>
            </a:endParaRPr>
          </a:p>
        </p:txBody>
      </p:sp>
      <p:sp>
        <p:nvSpPr>
          <p:cNvPr id="26636" name="Oval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395538" y="4981575"/>
            <a:ext cx="698500" cy="698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600">
              <a:latin typeface="Arial" charset="0"/>
            </a:endParaRPr>
          </a:p>
        </p:txBody>
      </p:sp>
      <p:pic>
        <p:nvPicPr>
          <p:cNvPr id="26637" name="Picture 18" descr="question_pop_up_from_box_rotate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4138" y="5257800"/>
            <a:ext cx="10588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AutoShape 2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3257550"/>
            <a:ext cx="609600" cy="533400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2</a:t>
            </a:r>
          </a:p>
        </p:txBody>
      </p:sp>
      <p:sp>
        <p:nvSpPr>
          <p:cNvPr id="26639" name="AutoShape 2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5943600"/>
            <a:ext cx="609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26640" name="AutoShape 2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304800"/>
            <a:ext cx="609600" cy="5334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62492" name="AutoShape 28"/>
          <p:cNvSpPr>
            <a:spLocks noChangeArrowheads="1"/>
          </p:cNvSpPr>
          <p:nvPr/>
        </p:nvSpPr>
        <p:spPr bwMode="auto">
          <a:xfrm>
            <a:off x="2895600" y="838200"/>
            <a:ext cx="2819400" cy="1752600"/>
          </a:xfrm>
          <a:prstGeom prst="irregularSeal2">
            <a:avLst/>
          </a:prstGeom>
          <a:solidFill>
            <a:srgbClr val="99FFCC"/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0066"/>
                </a:solidFill>
                <a:latin typeface="Arial" charset="0"/>
              </a:rPr>
              <a:t>Trò chơi</a:t>
            </a:r>
          </a:p>
        </p:txBody>
      </p:sp>
      <p:sp>
        <p:nvSpPr>
          <p:cNvPr id="26642" name="AutoShape 30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3200400"/>
            <a:ext cx="609600" cy="533400"/>
          </a:xfrm>
          <a:prstGeom prst="actionButtonBlank">
            <a:avLst/>
          </a:prstGeom>
          <a:gradFill rotWithShape="1">
            <a:gsLst>
              <a:gs pos="0">
                <a:srgbClr val="66FF99"/>
              </a:gs>
              <a:gs pos="100000">
                <a:schemeClr val="bg1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8"/>
                </p:tgtEl>
              </p:cMediaNode>
            </p:audio>
          </p:childTnLst>
        </p:cTn>
      </p:par>
    </p:tnLst>
    <p:bldLst>
      <p:bldP spid="62467" grpId="0" animBg="1"/>
      <p:bldP spid="624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h dep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400" y="-381000"/>
            <a:ext cx="11963400" cy="75136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2438400" y="3886200"/>
            <a:ext cx="5029200" cy="33813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2801938" y="1338263"/>
            <a:ext cx="4862512" cy="46196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66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28677" name="Rectangle 14"/>
          <p:cNvSpPr>
            <a:spLocks noChangeArrowheads="1"/>
          </p:cNvSpPr>
          <p:nvPr/>
        </p:nvSpPr>
        <p:spPr bwMode="auto">
          <a:xfrm>
            <a:off x="762000" y="88265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rgbClr val="FF0066"/>
                </a:solidFill>
                <a:latin typeface="Arial" charset="0"/>
              </a:rPr>
              <a:t>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 :</a:t>
            </a:r>
          </a:p>
        </p:txBody>
      </p:sp>
      <p:sp>
        <p:nvSpPr>
          <p:cNvPr id="28678" name="AutoShape 15"/>
          <p:cNvSpPr>
            <a:spLocks noChangeArrowheads="1"/>
          </p:cNvSpPr>
          <p:nvPr/>
        </p:nvSpPr>
        <p:spPr bwMode="auto">
          <a:xfrm>
            <a:off x="2133600" y="1905000"/>
            <a:ext cx="2362200" cy="762000"/>
          </a:xfrm>
          <a:prstGeom prst="cloudCallout">
            <a:avLst>
              <a:gd name="adj1" fmla="val -43750"/>
              <a:gd name="adj2" fmla="val 53958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CC00FF"/>
                </a:solidFill>
                <a:latin typeface="Arial" charset="0"/>
              </a:rPr>
              <a:t>B</a:t>
            </a:r>
            <a:r>
              <a:rPr lang="en-US" sz="2400" u="sng">
                <a:solidFill>
                  <a:srgbClr val="CC00FF"/>
                </a:solidFill>
                <a:latin typeface="Arial" charset="0"/>
              </a:rPr>
              <a:t>ài học:</a:t>
            </a:r>
          </a:p>
        </p:txBody>
      </p:sp>
      <p:sp>
        <p:nvSpPr>
          <p:cNvPr id="28679" name="Rectangle 17"/>
          <p:cNvSpPr>
            <a:spLocks noChangeArrowheads="1"/>
          </p:cNvSpPr>
          <p:nvPr/>
        </p:nvSpPr>
        <p:spPr bwMode="auto">
          <a:xfrm>
            <a:off x="4476750" y="-123825"/>
            <a:ext cx="609600" cy="228600"/>
          </a:xfrm>
          <a:prstGeom prst="rect">
            <a:avLst/>
          </a:prstGeom>
          <a:solidFill>
            <a:srgbClr val="3399FF"/>
          </a:solidFill>
          <a:ln w="571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3438525" y="6553200"/>
            <a:ext cx="2667000" cy="457200"/>
          </a:xfrm>
          <a:prstGeom prst="rect">
            <a:avLst/>
          </a:prstGeom>
          <a:solidFill>
            <a:srgbClr val="3399FF"/>
          </a:solidFill>
          <a:ln w="571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pic>
        <p:nvPicPr>
          <p:cNvPr id="2868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477000"/>
            <a:ext cx="2819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-161925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1600200" y="2514600"/>
            <a:ext cx="6172200" cy="2514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189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u="sng">
                <a:solidFill>
                  <a:srgbClr val="0000FF"/>
                </a:solidFill>
                <a:latin typeface="Arial" charset="0"/>
              </a:rPr>
              <a:t>Chuẩn bị bài sau:</a:t>
            </a:r>
          </a:p>
          <a:p>
            <a:pPr algn="ctr" eaLnBrk="1" hangingPunct="1"/>
            <a:r>
              <a:rPr lang="en-US" sz="2400">
                <a:solidFill>
                  <a:srgbClr val="FF3300"/>
                </a:solidFill>
                <a:latin typeface="Arial" charset="0"/>
              </a:rPr>
              <a:t>Thành thị ở thế kỉ XVI - XVII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838200" y="3733800"/>
            <a:ext cx="7772400" cy="12001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     Ruộng đất được khai phá, xóm làng được hình thành và phát triển.Tình đoàn kết giữa các dân tộc ngày càng bền chặt.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152400" y="2743200"/>
            <a:ext cx="7696200" cy="8302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Từ thế kỉ XVI, công cuộc khẩn hoang ở                   Đàng Trong được xúc tiến mạnh mẽ.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animBg="1"/>
      <p:bldP spid="66587" grpId="0" build="allAtOnce"/>
      <p:bldP spid="6658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5300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3124200" y="1535113"/>
            <a:ext cx="3352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Hẹn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gặp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lại </a:t>
            </a:r>
          </a:p>
        </p:txBody>
      </p:sp>
      <p:pic>
        <p:nvPicPr>
          <p:cNvPr id="81926" name="Track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45" fill="hold"/>
                                        <p:tgtEl>
                                          <p:spTgt spid="8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6"/>
                </p:tgtEl>
              </p:cMediaNode>
            </p:audio>
          </p:childTnLst>
        </p:cTn>
      </p:par>
    </p:tnLst>
    <p:bldLst>
      <p:bldP spid="819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95400" y="1295400"/>
            <a:ext cx="678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 Chúa Nguyễn khai khẩn đất hoang từ thời gian nào ? Ở đâu?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752600" y="2571750"/>
            <a:ext cx="5334000" cy="2228850"/>
            <a:chOff x="1104" y="1620"/>
            <a:chExt cx="3360" cy="1404"/>
          </a:xfrm>
        </p:grpSpPr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296" y="1641"/>
              <a:ext cx="3168" cy="32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33CC"/>
                  </a:solidFill>
                  <a:latin typeface="Arial" charset="0"/>
                </a:rPr>
                <a:t> </a:t>
              </a: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- Thế kỉ XVI, Đàng Trong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392" y="2169"/>
              <a:ext cx="3024" cy="32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33CC"/>
                  </a:solidFill>
                  <a:latin typeface="Arial" charset="0"/>
                </a:rPr>
                <a:t> </a:t>
              </a: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- Thế kỉ XVII, Đàng Ngoài</a:t>
              </a: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440" y="2697"/>
              <a:ext cx="3024" cy="32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- Thế kỉ XVII, Đàng Trong</a:t>
              </a:r>
            </a:p>
          </p:txBody>
        </p:sp>
        <p:pic>
          <p:nvPicPr>
            <p:cNvPr id="30730" name="Picture 11" descr="a_md_wh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1620"/>
              <a:ext cx="3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12" descr="b_md_wh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2148"/>
              <a:ext cx="3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Picture 13" descr="c_md_wht"/>
            <p:cNvSpPr>
              <a:spLocks noChangeAspect="1" noChangeArrowheads="1"/>
            </p:cNvSpPr>
            <p:nvPr/>
          </p:nvSpPr>
          <p:spPr bwMode="auto">
            <a:xfrm>
              <a:off x="1116" y="2676"/>
              <a:ext cx="3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4343400" y="4876800"/>
            <a:ext cx="3886200" cy="1600200"/>
          </a:xfrm>
          <a:prstGeom prst="irregularSeal1">
            <a:avLst/>
          </a:prstGeom>
          <a:solidFill>
            <a:schemeClr val="accent1"/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ĐÁP ÁN : A</a:t>
            </a:r>
          </a:p>
        </p:txBody>
      </p:sp>
      <p:sp>
        <p:nvSpPr>
          <p:cNvPr id="30725" name="Rectangle 31"/>
          <p:cNvSpPr>
            <a:spLocks noChangeArrowheads="1"/>
          </p:cNvSpPr>
          <p:nvPr/>
        </p:nvSpPr>
        <p:spPr bwMode="auto">
          <a:xfrm>
            <a:off x="2760663" y="762000"/>
            <a:ext cx="5653087" cy="523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30726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BackPrevious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152400" y="1524000"/>
            <a:ext cx="975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         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2 - Đoàn người khẩn hoang đã đi đến những đâu 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6629400" cy="931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  </a:t>
            </a:r>
            <a:r>
              <a:rPr lang="en-US" sz="2800">
                <a:solidFill>
                  <a:srgbClr val="FF0066"/>
                </a:solidFill>
                <a:latin typeface="Arial" charset="0"/>
              </a:rPr>
              <a:t>- Phú Yên, Khánh Hoà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524000" y="3352800"/>
            <a:ext cx="54102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charset="0"/>
              </a:rPr>
              <a:t>  - Nam Trung Bộ, Tây Nguyên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00200" y="4235450"/>
            <a:ext cx="7467600" cy="9461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charset="0"/>
              </a:rPr>
              <a:t>- Phú Yên,Khánh Hoà, Nam Trung Bộ,Tây Nguyên, đồng bằng sông Cửu Long</a:t>
            </a:r>
          </a:p>
        </p:txBody>
      </p:sp>
      <p:pic>
        <p:nvPicPr>
          <p:cNvPr id="27660" name="Picture 12" descr="a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b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3375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Picture 14" descr="c_md_wht"/>
          <p:cNvSpPr>
            <a:spLocks noChangeAspect="1" noChangeArrowheads="1"/>
          </p:cNvSpPr>
          <p:nvPr/>
        </p:nvSpPr>
        <p:spPr bwMode="auto">
          <a:xfrm>
            <a:off x="1219200" y="424815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31753" name="Rectangle 20"/>
          <p:cNvSpPr>
            <a:spLocks noChangeArrowheads="1"/>
          </p:cNvSpPr>
          <p:nvPr/>
        </p:nvSpPr>
        <p:spPr bwMode="auto">
          <a:xfrm>
            <a:off x="1917700" y="457200"/>
            <a:ext cx="5751513" cy="523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 Cuộc khẩn hoang ở Đàng Trong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4343400" y="5181600"/>
            <a:ext cx="3886200" cy="1600200"/>
          </a:xfrm>
          <a:prstGeom prst="irregularSeal1">
            <a:avLst/>
          </a:prstGeom>
          <a:solidFill>
            <a:schemeClr val="accent1"/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ĐÁP ÁN :C</a:t>
            </a:r>
          </a:p>
        </p:txBody>
      </p:sp>
      <p:sp>
        <p:nvSpPr>
          <p:cNvPr id="31755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6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27659" grpId="0"/>
      <p:bldP spid="27662" grpId="0" animBg="1"/>
      <p:bldP spid="2766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90600" y="19685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i="1">
                <a:solidFill>
                  <a:srgbClr val="0000FF"/>
                </a:solidFill>
                <a:latin typeface="Arial" charset="0"/>
              </a:rPr>
              <a:t>           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800" b="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pic>
        <p:nvPicPr>
          <p:cNvPr id="120835" name="Picture 3" descr="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43000" y="1600200"/>
            <a:ext cx="7467600" cy="9461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3 - Cuộc khẩn hoang ở Đàng Trong mang lại kết qủa gì 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743200"/>
            <a:ext cx="7010400" cy="2668588"/>
            <a:chOff x="912" y="1728"/>
            <a:chExt cx="4416" cy="1681"/>
          </a:xfrm>
        </p:grpSpPr>
        <p:sp>
          <p:nvSpPr>
            <p:cNvPr id="32779" name="Rectangle 2"/>
            <p:cNvSpPr>
              <a:spLocks noChangeArrowheads="1"/>
            </p:cNvSpPr>
            <p:nvPr/>
          </p:nvSpPr>
          <p:spPr bwMode="auto">
            <a:xfrm>
              <a:off x="2804" y="2045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 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008" y="1728"/>
              <a:ext cx="3456" cy="32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- Diện tích đất mở rộng </a:t>
              </a:r>
            </a:p>
          </p:txBody>
        </p:sp>
        <p:sp>
          <p:nvSpPr>
            <p:cNvPr id="32781" name="Text Box 7"/>
            <p:cNvSpPr txBox="1">
              <a:spLocks noChangeArrowheads="1"/>
            </p:cNvSpPr>
            <p:nvPr/>
          </p:nvSpPr>
          <p:spPr bwMode="auto">
            <a:xfrm>
              <a:off x="912" y="2121"/>
              <a:ext cx="3408" cy="32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- Xóm làng phát triển</a:t>
              </a:r>
            </a:p>
          </p:txBody>
        </p:sp>
        <p:sp>
          <p:nvSpPr>
            <p:cNvPr id="32782" name="Text Box 8"/>
            <p:cNvSpPr txBox="1">
              <a:spLocks noChangeArrowheads="1"/>
            </p:cNvSpPr>
            <p:nvPr/>
          </p:nvSpPr>
          <p:spPr bwMode="auto">
            <a:xfrm>
              <a:off x="1488" y="2544"/>
              <a:ext cx="3840" cy="86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- Mở rộng diện tích canh tác,xóm làng được phát triển, nền văn hoá thống nhất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371600" y="2667000"/>
            <a:ext cx="590550" cy="1924050"/>
            <a:chOff x="864" y="1680"/>
            <a:chExt cx="372" cy="1212"/>
          </a:xfrm>
        </p:grpSpPr>
        <p:pic>
          <p:nvPicPr>
            <p:cNvPr id="32776" name="Picture 10" descr="a_md_wh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680"/>
              <a:ext cx="3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11" descr="b_md_wh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112"/>
              <a:ext cx="3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Picture 12" descr="c_md_wht"/>
            <p:cNvSpPr>
              <a:spLocks noChangeAspect="1" noChangeArrowheads="1"/>
            </p:cNvSpPr>
            <p:nvPr/>
          </p:nvSpPr>
          <p:spPr bwMode="auto">
            <a:xfrm>
              <a:off x="864" y="2544"/>
              <a:ext cx="3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4343400" y="5105400"/>
            <a:ext cx="3886200" cy="1600200"/>
          </a:xfrm>
          <a:prstGeom prst="irregularSeal1">
            <a:avLst/>
          </a:prstGeom>
          <a:solidFill>
            <a:schemeClr val="accent1"/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ĐÁP ÁN : C</a:t>
            </a:r>
          </a:p>
        </p:txBody>
      </p:sp>
      <p:sp>
        <p:nvSpPr>
          <p:cNvPr id="32774" name="Rectangle 16"/>
          <p:cNvSpPr>
            <a:spLocks noChangeArrowheads="1"/>
          </p:cNvSpPr>
          <p:nvPr/>
        </p:nvSpPr>
        <p:spPr bwMode="auto">
          <a:xfrm>
            <a:off x="2514600" y="852488"/>
            <a:ext cx="548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32775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BackPrevious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7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3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ONNE00003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91400" y="457200"/>
            <a:ext cx="1428750" cy="1238250"/>
          </a:xfrm>
          <a:noFill/>
        </p:spPr>
      </p:pic>
      <p:pic>
        <p:nvPicPr>
          <p:cNvPr id="87046" name="Picture 6" descr="140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1600200"/>
            <a:ext cx="2090738" cy="2187575"/>
          </a:xfrm>
          <a:noFill/>
        </p:spPr>
      </p:pic>
      <p:sp>
        <p:nvSpPr>
          <p:cNvPr id="87050" name="WordArt 10"/>
          <p:cNvSpPr>
            <a:spLocks noChangeArrowheads="1" noChangeShapeType="1" noTextEdit="1"/>
          </p:cNvSpPr>
          <p:nvPr/>
        </p:nvSpPr>
        <p:spPr bwMode="auto">
          <a:xfrm>
            <a:off x="3162300" y="1752600"/>
            <a:ext cx="3543300" cy="193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 số may mắn</a:t>
            </a:r>
          </a:p>
        </p:txBody>
      </p:sp>
      <p:sp>
        <p:nvSpPr>
          <p:cNvPr id="3379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BackPrevious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33798" name="Picture 12" descr="SONNE00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350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3" descr="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86200"/>
            <a:ext cx="2439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4" descr="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528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nhRy029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76600" y="5943600"/>
            <a:ext cx="2438400" cy="5238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Người Chăm</a:t>
            </a:r>
          </a:p>
        </p:txBody>
      </p:sp>
      <p:sp>
        <p:nvSpPr>
          <p:cNvPr id="34821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BackPrevious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35843" name="Picture 3" descr="10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0" y="5988050"/>
            <a:ext cx="3276600" cy="584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latin typeface="Arial" charset="0"/>
              </a:rPr>
              <a:t>Người Khơ-mer</a:t>
            </a:r>
          </a:p>
        </p:txBody>
      </p:sp>
      <p:sp>
        <p:nvSpPr>
          <p:cNvPr id="358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BackPrevious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371600" y="21971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 b="0">
              <a:latin typeface="Arial" charset="0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371600" y="22733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 b="0">
              <a:latin typeface="Arial" charset="0"/>
            </a:endParaRPr>
          </a:p>
        </p:txBody>
      </p:sp>
      <p:pic>
        <p:nvPicPr>
          <p:cNvPr id="36868" name="Picture 8" descr="Picture 076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0" y="584200"/>
            <a:ext cx="3048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" descr="Picture 07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6019800" y="609600"/>
            <a:ext cx="3124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actionButtonBackPrevious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3687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609600"/>
            <a:ext cx="3175000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9600" y="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0" i="1">
                <a:solidFill>
                  <a:srgbClr val="0000FF"/>
                </a:solidFill>
                <a:latin typeface="Arial" charset="0"/>
              </a:rPr>
              <a:t>                       </a:t>
            </a:r>
            <a:endParaRPr lang="en-US" sz="240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133600" y="411163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pic>
        <p:nvPicPr>
          <p:cNvPr id="132100" name="Picture 4" descr="Copy of 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696200" cy="51054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057400" y="9144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99"/>
                </a:solidFill>
                <a:latin typeface="Arial" charset="0"/>
              </a:rPr>
              <a:t>Khẩn hoang: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900488" y="900113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Arial" charset="0"/>
              </a:rPr>
              <a:t>Khai vỡ đất hoang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1" grpId="0"/>
      <p:bldP spid="132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0" i="1">
                <a:solidFill>
                  <a:srgbClr val="0000FF"/>
                </a:solidFill>
                <a:latin typeface="Arial" charset="0"/>
              </a:rPr>
              <a:t>                       </a:t>
            </a:r>
            <a:endParaRPr lang="en-US" sz="2400" b="0" i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0" u="sng">
                <a:solidFill>
                  <a:srgbClr val="0000FF"/>
                </a:solidFill>
                <a:latin typeface="Arial" charset="0"/>
              </a:rPr>
              <a:t>Lịch sử: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33600" y="411163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pic>
        <p:nvPicPr>
          <p:cNvPr id="133124" name="Picture 4" descr="Copy of 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162800" cy="4964113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         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400" b="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81200" y="487363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2057400" y="1828800"/>
            <a:ext cx="3276600" cy="685800"/>
          </a:xfrm>
          <a:prstGeom prst="cloudCallout">
            <a:avLst>
              <a:gd name="adj1" fmla="val -50681"/>
              <a:gd name="adj2" fmla="val 66898"/>
            </a:avLst>
          </a:prstGeom>
          <a:gradFill rotWithShape="1"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066800" y="1309688"/>
            <a:ext cx="670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228600" y="26670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đây: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8600" y="3200400"/>
            <a:ext cx="8915400" cy="1419225"/>
            <a:chOff x="144" y="1584"/>
            <a:chExt cx="5616" cy="894"/>
          </a:xfrm>
        </p:grpSpPr>
        <p:sp>
          <p:nvSpPr>
            <p:cNvPr id="8200" name="Text Box 21"/>
            <p:cNvSpPr txBox="1">
              <a:spLocks noChangeArrowheads="1"/>
            </p:cNvSpPr>
            <p:nvPr/>
          </p:nvSpPr>
          <p:spPr bwMode="auto">
            <a:xfrm>
              <a:off x="768" y="1782"/>
              <a:ext cx="1344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a.    Nông dân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8201" name="Text Box 22"/>
            <p:cNvSpPr txBox="1">
              <a:spLocks noChangeArrowheads="1"/>
            </p:cNvSpPr>
            <p:nvPr/>
          </p:nvSpPr>
          <p:spPr bwMode="auto">
            <a:xfrm>
              <a:off x="144" y="1584"/>
              <a:ext cx="56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1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Ai là lực lượng chủ yếu trong cuộc khẩn hoang ở Đàng Trong?</a:t>
              </a:r>
            </a:p>
          </p:txBody>
        </p:sp>
        <p:sp>
          <p:nvSpPr>
            <p:cNvPr id="8202" name="Text Box 23"/>
            <p:cNvSpPr txBox="1">
              <a:spLocks noChangeArrowheads="1"/>
            </p:cNvSpPr>
            <p:nvPr/>
          </p:nvSpPr>
          <p:spPr bwMode="auto">
            <a:xfrm>
              <a:off x="750" y="1998"/>
              <a:ext cx="1344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b.   Quân lính</a:t>
              </a: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8203" name="Text Box 24"/>
            <p:cNvSpPr txBox="1">
              <a:spLocks noChangeArrowheads="1"/>
            </p:cNvSpPr>
            <p:nvPr/>
          </p:nvSpPr>
          <p:spPr bwMode="auto">
            <a:xfrm>
              <a:off x="852" y="2226"/>
              <a:ext cx="2271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c.    Nông dân, quân lính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1000" y="762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         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981200" y="5334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066800" y="1157288"/>
            <a:ext cx="670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2057400" y="1905000"/>
            <a:ext cx="3276600" cy="685800"/>
          </a:xfrm>
          <a:prstGeom prst="cloudCallout">
            <a:avLst>
              <a:gd name="adj1" fmla="val -50681"/>
              <a:gd name="adj2" fmla="val 66898"/>
            </a:avLst>
          </a:prstGeom>
          <a:gradFill rotWithShape="1"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3352800"/>
            <a:ext cx="9144000" cy="2179638"/>
            <a:chOff x="99" y="2406"/>
            <a:chExt cx="5760" cy="1373"/>
          </a:xfrm>
        </p:grpSpPr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816" y="2844"/>
              <a:ext cx="3489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a.   Dựng nhà cho dân khẩn hoang.</a:t>
              </a: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831" y="3090"/>
              <a:ext cx="3489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b.  Cấp hạt giống cho dân gieo trồng.  </a:t>
              </a:r>
            </a:p>
          </p:txBody>
        </p:sp>
        <p:sp>
          <p:nvSpPr>
            <p:cNvPr id="9226" name="Text Box 11"/>
            <p:cNvSpPr txBox="1">
              <a:spLocks noChangeArrowheads="1"/>
            </p:cNvSpPr>
            <p:nvPr/>
          </p:nvSpPr>
          <p:spPr bwMode="auto">
            <a:xfrm>
              <a:off x="828" y="3333"/>
              <a:ext cx="3636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c.  Cấp lương thực trong nửa năm và một số    nông cụ cho dân khẩn hoang.  </a:t>
              </a:r>
            </a:p>
          </p:txBody>
        </p:sp>
        <p:sp>
          <p:nvSpPr>
            <p:cNvPr id="9227" name="Text Box 12"/>
            <p:cNvSpPr txBox="1">
              <a:spLocks noChangeArrowheads="1"/>
            </p:cNvSpPr>
            <p:nvPr/>
          </p:nvSpPr>
          <p:spPr bwMode="auto">
            <a:xfrm>
              <a:off x="99" y="2406"/>
              <a:ext cx="57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2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Chính quyền chúa Nguyễn đã có những biện pháp gì giúp dân          khẩn hoang?</a:t>
              </a:r>
            </a:p>
          </p:txBody>
        </p:sp>
      </p:grp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28600" y="27432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animBg="1"/>
      <p:bldP spid="1218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09600" y="76200"/>
            <a:ext cx="7696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                                 </a:t>
            </a:r>
            <a:endParaRPr lang="en-US" sz="2000" i="1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u="sng">
                <a:solidFill>
                  <a:srgbClr val="0000FF"/>
                </a:solidFill>
                <a:latin typeface="Arial" charset="0"/>
              </a:rPr>
              <a:t>Lịch sử :</a:t>
            </a:r>
          </a:p>
          <a:p>
            <a:pPr eaLnBrk="1" hangingPunct="1">
              <a:spcBef>
                <a:spcPct val="50000"/>
              </a:spcBef>
            </a:pPr>
            <a:endParaRPr lang="en-US" sz="2000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905000" y="5334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1295400" y="1081088"/>
            <a:ext cx="678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81000" y="3073400"/>
            <a:ext cx="8915400" cy="2070100"/>
            <a:chOff x="240" y="1936"/>
            <a:chExt cx="5616" cy="1304"/>
          </a:xfrm>
        </p:grpSpPr>
        <p:sp>
          <p:nvSpPr>
            <p:cNvPr id="10248" name="Text Box 38"/>
            <p:cNvSpPr txBox="1">
              <a:spLocks noChangeArrowheads="1"/>
            </p:cNvSpPr>
            <p:nvPr/>
          </p:nvSpPr>
          <p:spPr bwMode="auto">
            <a:xfrm>
              <a:off x="864" y="2143"/>
              <a:ext cx="3024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a.   Họ đến Phú Yên, Khánh Hòa. </a:t>
              </a:r>
            </a:p>
          </p:txBody>
        </p:sp>
        <p:sp>
          <p:nvSpPr>
            <p:cNvPr id="10249" name="Text Box 39"/>
            <p:cNvSpPr txBox="1">
              <a:spLocks noChangeArrowheads="1"/>
            </p:cNvSpPr>
            <p:nvPr/>
          </p:nvSpPr>
          <p:spPr bwMode="auto">
            <a:xfrm>
              <a:off x="240" y="1936"/>
              <a:ext cx="56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3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Đoàn người khẩn hoang đi đến những đâu ?</a:t>
              </a:r>
            </a:p>
          </p:txBody>
        </p:sp>
        <p:sp>
          <p:nvSpPr>
            <p:cNvPr id="10250" name="Text Box 40"/>
            <p:cNvSpPr txBox="1">
              <a:spLocks noChangeArrowheads="1"/>
            </p:cNvSpPr>
            <p:nvPr/>
          </p:nvSpPr>
          <p:spPr bwMode="auto">
            <a:xfrm>
              <a:off x="765" y="2359"/>
              <a:ext cx="3792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b.   Họ đến Nam Trung Bộ, Tây Nguyên.  </a:t>
              </a:r>
            </a:p>
          </p:txBody>
        </p:sp>
        <p:sp>
          <p:nvSpPr>
            <p:cNvPr id="10251" name="Text Box 41"/>
            <p:cNvSpPr txBox="1">
              <a:spLocks noChangeArrowheads="1"/>
            </p:cNvSpPr>
            <p:nvPr/>
          </p:nvSpPr>
          <p:spPr bwMode="auto">
            <a:xfrm>
              <a:off x="1029" y="2587"/>
              <a:ext cx="3516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c.   Họ đến đồng bằng sông Cửu Long.  </a:t>
              </a:r>
            </a:p>
          </p:txBody>
        </p:sp>
        <p:sp>
          <p:nvSpPr>
            <p:cNvPr id="10252" name="Text Box 42"/>
            <p:cNvSpPr txBox="1">
              <a:spLocks noChangeArrowheads="1"/>
            </p:cNvSpPr>
            <p:nvPr/>
          </p:nvSpPr>
          <p:spPr bwMode="auto">
            <a:xfrm>
              <a:off x="1011" y="2794"/>
              <a:ext cx="4194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d.   Họ đến Phú Yên, Khánh Hòa, Nam Trung Bộ, Tây Nguyên, đồng bằng sông Cửu Long.</a:t>
              </a:r>
              <a:r>
                <a:rPr lang="en-US" sz="2000" b="0">
                  <a:solidFill>
                    <a:srgbClr val="3333CC"/>
                  </a:solidFill>
                  <a:latin typeface="Arial" charset="0"/>
                </a:rPr>
                <a:t> </a:t>
              </a:r>
              <a:r>
                <a:rPr lang="en-US" sz="2000" b="0">
                  <a:latin typeface="Arial" charset="0"/>
                </a:rPr>
                <a:t> </a:t>
              </a:r>
            </a:p>
          </p:txBody>
        </p:sp>
      </p:grpSp>
      <p:sp>
        <p:nvSpPr>
          <p:cNvPr id="10246" name="AutoShape 43"/>
          <p:cNvSpPr>
            <a:spLocks noChangeArrowheads="1"/>
          </p:cNvSpPr>
          <p:nvPr/>
        </p:nvSpPr>
        <p:spPr bwMode="auto">
          <a:xfrm>
            <a:off x="2057400" y="1828800"/>
            <a:ext cx="3276600" cy="685800"/>
          </a:xfrm>
          <a:prstGeom prst="cloudCallout">
            <a:avLst>
              <a:gd name="adj1" fmla="val -50681"/>
              <a:gd name="adj2" fmla="val 66898"/>
            </a:avLst>
          </a:prstGeom>
          <a:gradFill rotWithShape="1"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  <p:sp>
        <p:nvSpPr>
          <p:cNvPr id="10247" name="Text Box 44"/>
          <p:cNvSpPr txBox="1">
            <a:spLocks noChangeArrowheads="1"/>
          </p:cNvSpPr>
          <p:nvPr/>
        </p:nvSpPr>
        <p:spPr bwMode="auto">
          <a:xfrm>
            <a:off x="228600" y="25908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                              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u="sng">
                <a:solidFill>
                  <a:srgbClr val="0000FF"/>
                </a:solidFill>
                <a:latin typeface="Arial" charset="0"/>
              </a:rPr>
              <a:t>Lịchsử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133600" y="715963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Cuộc khẩn hoang ở Đàng Trong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00FF"/>
                </a:solidFill>
                <a:latin typeface="Arial" charset="0"/>
              </a:rPr>
              <a:t>1/ </a:t>
            </a:r>
            <a:r>
              <a:rPr lang="en-US" sz="2400" b="0" u="sng">
                <a:solidFill>
                  <a:srgbClr val="6600FF"/>
                </a:solidFill>
                <a:latin typeface="Arial" charset="0"/>
              </a:rPr>
              <a:t>Các chúa Nguyễn tổ chức khẩn hoang:</a:t>
            </a:r>
          </a:p>
        </p:txBody>
      </p:sp>
      <p:sp>
        <p:nvSpPr>
          <p:cNvPr id="11269" name="AutoShape 20"/>
          <p:cNvSpPr>
            <a:spLocks noChangeArrowheads="1"/>
          </p:cNvSpPr>
          <p:nvPr/>
        </p:nvSpPr>
        <p:spPr bwMode="auto">
          <a:xfrm>
            <a:off x="2057400" y="1981200"/>
            <a:ext cx="3276600" cy="685800"/>
          </a:xfrm>
          <a:prstGeom prst="cloudCallout">
            <a:avLst>
              <a:gd name="adj1" fmla="val -50681"/>
              <a:gd name="adj2" fmla="val 66898"/>
            </a:avLst>
          </a:prstGeom>
          <a:gradFill rotWithShape="1"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228600" y="289560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  <a:latin typeface="Arial" charset="0"/>
              </a:rPr>
              <a:t>Khoanh vào chữ cái đặt trước ý trả lời đúng nhất cho câu hỏi dưới đây: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57188" y="3505200"/>
            <a:ext cx="9144000" cy="1893888"/>
            <a:chOff x="144" y="2875"/>
            <a:chExt cx="5760" cy="1193"/>
          </a:xfrm>
        </p:grpSpPr>
        <p:sp>
          <p:nvSpPr>
            <p:cNvPr id="11272" name="Text Box 23"/>
            <p:cNvSpPr txBox="1">
              <a:spLocks noChangeArrowheads="1"/>
            </p:cNvSpPr>
            <p:nvPr/>
          </p:nvSpPr>
          <p:spPr bwMode="auto">
            <a:xfrm>
              <a:off x="1050" y="3151"/>
              <a:ext cx="3489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a.    Lập làng, lập ấp  </a:t>
              </a:r>
            </a:p>
          </p:txBody>
        </p:sp>
        <p:sp>
          <p:nvSpPr>
            <p:cNvPr id="11273" name="Text Box 24"/>
            <p:cNvSpPr txBox="1">
              <a:spLocks noChangeArrowheads="1"/>
            </p:cNvSpPr>
            <p:nvPr/>
          </p:nvSpPr>
          <p:spPr bwMode="auto">
            <a:xfrm>
              <a:off x="1047" y="3388"/>
              <a:ext cx="3828" cy="25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b.    Vỡ đất để trồng trọt chăn nuôi, buôn bán  </a:t>
              </a:r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auto">
            <a:xfrm>
              <a:off x="1044" y="3622"/>
              <a:ext cx="3774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CC"/>
                  </a:solidFill>
                  <a:latin typeface="Arial" charset="0"/>
                </a:rPr>
                <a:t>c.    Lập làng, lập ấp, vỡ đất để trồng trọt, chăn nuôi, buôn bán  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144" y="2875"/>
              <a:ext cx="57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 u="sng">
                  <a:solidFill>
                    <a:srgbClr val="0000FF"/>
                  </a:solidFill>
                  <a:latin typeface="Arial" charset="0"/>
                </a:rPr>
                <a:t>Câu 4</a:t>
              </a:r>
              <a:r>
                <a:rPr lang="en-US" sz="2000" b="0">
                  <a:solidFill>
                    <a:srgbClr val="0000FF"/>
                  </a:solidFill>
                  <a:latin typeface="Arial" charset="0"/>
                </a:rPr>
                <a:t>: Người đi khẩn hoang đã làm gì ở những nơi họ đến?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1759</Words>
  <Application>Microsoft Office PowerPoint</Application>
  <PresentationFormat>On-screen Show (4:3)</PresentationFormat>
  <Paragraphs>499</Paragraphs>
  <Slides>34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 New Roman</vt:lpstr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198</cp:revision>
  <dcterms:created xsi:type="dcterms:W3CDTF">2010-02-08T15:25:33Z</dcterms:created>
  <dcterms:modified xsi:type="dcterms:W3CDTF">2016-06-30T01:16:44Z</dcterms:modified>
</cp:coreProperties>
</file>