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81" r:id="rId4"/>
    <p:sldId id="282" r:id="rId5"/>
    <p:sldId id="278" r:id="rId6"/>
    <p:sldId id="272" r:id="rId7"/>
    <p:sldId id="283" r:id="rId8"/>
    <p:sldId id="273" r:id="rId9"/>
    <p:sldId id="295" r:id="rId10"/>
    <p:sldId id="284" r:id="rId11"/>
    <p:sldId id="274" r:id="rId12"/>
    <p:sldId id="288" r:id="rId13"/>
    <p:sldId id="259" r:id="rId14"/>
    <p:sldId id="285" r:id="rId15"/>
    <p:sldId id="261" r:id="rId16"/>
    <p:sldId id="268" r:id="rId17"/>
    <p:sldId id="275" r:id="rId18"/>
    <p:sldId id="279" r:id="rId19"/>
    <p:sldId id="290" r:id="rId20"/>
    <p:sldId id="286" r:id="rId21"/>
    <p:sldId id="291" r:id="rId22"/>
    <p:sldId id="262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1308E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33486-4E6A-4723-A21D-E682CEF7AA3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E4AEEE-E270-4419-8821-45F7CC6E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08696E-2E78-4701-B081-837E367DE1DF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4FE20D-F66A-4275-AB96-19E699FC6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BC6951-5866-4E70-BE70-40D3C721E6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5723-52CF-4F86-85EC-4673A5C5E41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2FDE-C540-45D9-A7A8-474D103A4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7B9-B3FF-4C36-9C3F-F2C810C846F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146B-B67D-46EB-B503-2394D0FFF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D2E1-9177-43D2-9AD9-C92B7C1FEAB8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7AC7-5BDF-439D-ACB1-DF8E20E9F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7FDCA0-81D9-488D-9C62-329AA7597EE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B9C07C-9586-475E-9E5F-DEFD6B17C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EB0F-8555-42CE-A0EB-CDB0300C854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FDD5-5A62-4607-BC24-D85BC6A91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D9EB9C-4BE1-403D-87C8-3C4FC123F65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A2D17-1971-4249-ACC3-F9BB5F89D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8CD6-CC22-478C-93BA-D31DBB882B9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1D9E-B3F6-469F-80BD-05A393851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B319-EC82-4002-9F4E-22C0B881428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56AF-52E4-49D7-8B5F-4C31B816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AEA4-D040-46C5-8264-B549758CDFF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C341-0873-46BE-A09E-726F2951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07082-C45E-497F-B6B3-1E16D96C30F5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0BBBF5-5006-47DD-A793-FF11622F4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0E48-117E-458C-A167-8380871DFEF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C75E-9256-495B-9997-233E8DDFA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80F6-0024-4DC3-B8D7-DB2B5BA729A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D4C0-28A2-4981-97D4-200523B8A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33447-10BD-4E03-BE19-7634D22340C9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B2311-C32B-4816-858C-C9F987477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9C21-976C-4705-AA3C-D469C33A561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FFA7-6EF5-4B3A-AB65-635C38A44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A70A-033B-400D-9A5D-FC8F881BD439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B23B-3B47-4B4B-9C19-2BEC278DD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8299-0EDE-4910-8AA6-580D01F4CB9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EBFE-3639-4371-B222-AF3227731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9B4B-2689-4FD4-8502-7367A39E352F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E6F1-2CC3-4FF8-B70D-4A9982D0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F865-F6F2-4F29-959E-8BA5D3659F8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BD2C-D265-4FEC-8E77-F0F8E907D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AC71-FA1E-40E8-8E89-DB505D62F82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D27F-4E4B-41D1-A81C-C27DEBA58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5B78-5961-44D8-A88D-DAA6974569FC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975A-88B0-474A-899E-DD7741072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0356-7166-4081-8615-7D1081A3C33C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4836-90B7-44E9-A0BA-C63298DC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662C-C9B9-462E-B627-4170664FC4E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FEB4-85D4-490C-9FDF-C33C35581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D07FEF-376F-4A90-8C3E-01B022BC09F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39EF5-DF92-4BEE-82A0-88FB699E4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0709EF-D2C1-4C59-9C2C-59CE9C9278B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F25AE3A-500D-4700-8DFC-94FF409C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42" r:id="rId2"/>
    <p:sldLayoutId id="2147484150" r:id="rId3"/>
    <p:sldLayoutId id="2147484143" r:id="rId4"/>
    <p:sldLayoutId id="2147484144" r:id="rId5"/>
    <p:sldLayoutId id="2147484145" r:id="rId6"/>
    <p:sldLayoutId id="2147484151" r:id="rId7"/>
    <p:sldLayoutId id="2147484146" r:id="rId8"/>
    <p:sldLayoutId id="2147484152" r:id="rId9"/>
    <p:sldLayoutId id="2147484147" r:id="rId10"/>
    <p:sldLayoutId id="21474841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Dreamscap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11125"/>
            <a:ext cx="8859838" cy="6594475"/>
          </a:xfr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543800" cy="1828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99FF33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Times New Roman"/>
              </a:rPr>
              <a:t>Tự nhiên xã hội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KHUNG20.WM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401638" y="-12700"/>
            <a:ext cx="9906001" cy="687070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763000" cy="4191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smtClean="0">
                <a:solidFill>
                  <a:schemeClr val="accent6">
                    <a:lumMod val="75000"/>
                  </a:schemeClr>
                </a:solidFill>
                <a:latin typeface="VfFree41" pitchFamily="2" charset="0"/>
              </a:rPr>
              <a:t>   </a:t>
            </a:r>
            <a:r>
              <a:rPr lang="en-US" sz="5400" b="1" smtClean="0">
                <a:latin typeface="Arial"/>
              </a:rPr>
              <a:t>Hãy </a:t>
            </a:r>
            <a:r>
              <a:rPr lang="en-US" sz="5400" b="1" err="1" smtClean="0">
                <a:latin typeface="Arial"/>
              </a:rPr>
              <a:t>quan</a:t>
            </a:r>
            <a:r>
              <a:rPr lang="en-US" sz="5400" b="1" smtClean="0">
                <a:latin typeface="Arial"/>
              </a:rPr>
              <a:t> sát </a:t>
            </a:r>
            <a:r>
              <a:rPr lang="en-US" sz="5400" b="1" err="1" smtClean="0">
                <a:latin typeface="Arial"/>
              </a:rPr>
              <a:t>tranh</a:t>
            </a:r>
            <a:r>
              <a:rPr lang="en-US" sz="5400" b="1" smtClean="0">
                <a:latin typeface="Arial"/>
              </a:rPr>
              <a:t> và </a:t>
            </a:r>
            <a:r>
              <a:rPr lang="en-US" sz="5400" b="1" err="1" smtClean="0">
                <a:latin typeface="Arial"/>
              </a:rPr>
              <a:t>cho</a:t>
            </a:r>
            <a:r>
              <a:rPr lang="en-US" sz="5400" b="1" smtClean="0">
                <a:latin typeface="Arial"/>
              </a:rPr>
              <a:t> biết tên các c</a:t>
            </a:r>
            <a:r>
              <a:rPr lang="vi-VN" sz="5400" b="1" smtClean="0">
                <a:latin typeface="Arial"/>
              </a:rPr>
              <a:t>ơ</a:t>
            </a:r>
            <a:r>
              <a:rPr lang="en-US" sz="5400" b="1" smtClean="0">
                <a:latin typeface="Arial"/>
              </a:rPr>
              <a:t> </a:t>
            </a:r>
            <a:r>
              <a:rPr lang="en-US" sz="5400" b="1" err="1" smtClean="0">
                <a:latin typeface="Arial"/>
              </a:rPr>
              <a:t>quan</a:t>
            </a:r>
            <a:r>
              <a:rPr lang="en-US" sz="5400" b="1" smtClean="0">
                <a:latin typeface="Arial"/>
              </a:rPr>
              <a:t> có </a:t>
            </a:r>
            <a:r>
              <a:rPr lang="en-US" sz="5400" b="1" dirty="0" err="1" smtClean="0">
                <a:latin typeface="Arial"/>
              </a:rPr>
              <a:t>trong</a:t>
            </a:r>
            <a:r>
              <a:rPr lang="en-US" sz="5400" b="1" dirty="0" smtClean="0">
                <a:latin typeface="Arial"/>
              </a:rPr>
              <a:t> </a:t>
            </a:r>
            <a:r>
              <a:rPr lang="en-US" sz="5400" b="1" dirty="0" err="1" smtClean="0">
                <a:latin typeface="Arial"/>
              </a:rPr>
              <a:t>tranh</a:t>
            </a:r>
            <a:r>
              <a:rPr lang="en-US" sz="5400" b="1" dirty="0" smtClean="0">
                <a:latin typeface="Arial"/>
              </a:rPr>
              <a:t> ( SGK </a:t>
            </a:r>
            <a:r>
              <a:rPr lang="en-US" sz="5400" b="1" dirty="0" err="1" smtClean="0">
                <a:latin typeface="Arial"/>
              </a:rPr>
              <a:t>trang</a:t>
            </a:r>
            <a:r>
              <a:rPr lang="en-US" sz="5400" b="1" dirty="0" smtClean="0">
                <a:latin typeface="Arial"/>
              </a:rPr>
              <a:t> 53)</a:t>
            </a:r>
            <a:endParaRPr lang="en-US" sz="6000" b="1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17412" name="Picture 4" descr="TP noi ban dg s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7213" y="26988"/>
            <a:ext cx="10260013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UBND TPHCM_2749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525000" cy="8382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Uỷ ban nhân dân Thành phố 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-152400"/>
            <a:ext cx="4876800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smtClean="0">
                <a:solidFill>
                  <a:schemeClr val="accent2"/>
                </a:solidFill>
                <a:latin typeface="Arial"/>
              </a:rPr>
              <a:t>Viện bảo tàng </a:t>
            </a:r>
            <a:endParaRPr lang="en-US" sz="4400" dirty="0">
              <a:solidFill>
                <a:schemeClr val="accent2"/>
              </a:solidFill>
              <a:latin typeface="Arial"/>
            </a:endParaRPr>
          </a:p>
        </p:txBody>
      </p:sp>
      <p:pic>
        <p:nvPicPr>
          <p:cNvPr id="19459" name="Content Placeholder 3" descr="bao%20tang%20PC_resize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609600"/>
            <a:ext cx="821055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board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533400" y="-479425"/>
            <a:ext cx="10058400" cy="7772400"/>
          </a:xfrm>
        </p:spPr>
      </p:pic>
      <p:pic>
        <p:nvPicPr>
          <p:cNvPr id="20483" name="Picture 5" descr="NHA THIEU NH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84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Nhà thiếu </a:t>
            </a:r>
            <a:r>
              <a:rPr lang="en-US" sz="480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nhi</a:t>
            </a:r>
            <a:r>
              <a:rPr lang="en-US" sz="480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Củ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Chi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1507" name="Picture 2" descr="TPHCM_HopitalGr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3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4400" y="0"/>
            <a:ext cx="1089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1219200"/>
            <a:ext cx="8110537" cy="3886200"/>
          </a:xfrm>
        </p:spPr>
        <p:txBody>
          <a:bodyPr/>
          <a:lstStyle/>
          <a:p>
            <a:pPr algn="l" eaLnBrk="1" hangingPunct="1"/>
            <a:r>
              <a:rPr lang="en-US" sz="5400" b="1" smtClean="0">
                <a:solidFill>
                  <a:srgbClr val="FF0000"/>
                </a:solidFill>
                <a:latin typeface="VfFree41" pitchFamily="2" charset="2"/>
              </a:rPr>
              <a:t>  </a:t>
            </a:r>
            <a:r>
              <a:rPr lang="en-US" sz="5400" b="1" smtClean="0">
                <a:solidFill>
                  <a:srgbClr val="1308E6"/>
                </a:solidFill>
                <a:latin typeface="Arial" charset="0"/>
              </a:rPr>
              <a:t>Ở mỗi tỉnh ( thành phố) </a:t>
            </a:r>
            <a:r>
              <a:rPr lang="vi-VN" sz="5400" b="1" smtClean="0">
                <a:solidFill>
                  <a:srgbClr val="1308E6"/>
                </a:solidFill>
                <a:latin typeface="Arial" charset="0"/>
              </a:rPr>
              <a:t>đ</a:t>
            </a:r>
            <a:r>
              <a:rPr lang="en-US" sz="5400" b="1" smtClean="0">
                <a:solidFill>
                  <a:srgbClr val="1308E6"/>
                </a:solidFill>
                <a:latin typeface="Arial" charset="0"/>
              </a:rPr>
              <a:t>ều có c</a:t>
            </a:r>
            <a:r>
              <a:rPr lang="vi-VN" sz="5400" b="1" smtClean="0">
                <a:solidFill>
                  <a:srgbClr val="1308E6"/>
                </a:solidFill>
                <a:latin typeface="Arial" charset="0"/>
              </a:rPr>
              <a:t>ơ</a:t>
            </a:r>
            <a:r>
              <a:rPr lang="en-US" sz="5400" b="1" smtClean="0">
                <a:solidFill>
                  <a:srgbClr val="1308E6"/>
                </a:solidFill>
                <a:latin typeface="Arial" charset="0"/>
              </a:rPr>
              <a:t> quan hành chính v</a:t>
            </a:r>
            <a:r>
              <a:rPr lang="vi-VN" sz="5400" b="1" smtClean="0">
                <a:solidFill>
                  <a:srgbClr val="1308E6"/>
                </a:solidFill>
                <a:latin typeface="Arial" charset="0"/>
              </a:rPr>
              <a:t>ă</a:t>
            </a:r>
            <a:r>
              <a:rPr lang="en-US" sz="5400" b="1" smtClean="0">
                <a:solidFill>
                  <a:srgbClr val="1308E6"/>
                </a:solidFill>
                <a:latin typeface="Arial" charset="0"/>
              </a:rPr>
              <a:t>n hoá, giáo dục, y tế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THIP~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152400"/>
            <a:ext cx="8686800" cy="655320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72390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mtClean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ộng 2: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2286000"/>
            <a:ext cx="7086600" cy="2514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6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Tìm</a:t>
            </a:r>
            <a:r>
              <a:rPr lang="en-US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hiểu nhiệm vụ của từng các c</a:t>
            </a:r>
            <a:r>
              <a:rPr lang="vi-VN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ơ</a:t>
            </a:r>
            <a:r>
              <a:rPr lang="en-US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quan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pattn2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52400" y="-152400"/>
            <a:ext cx="9448800" cy="7162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r>
              <a:rPr lang="en-US" sz="5400" smtClean="0">
                <a:solidFill>
                  <a:srgbClr val="FF0000"/>
                </a:solidFill>
                <a:latin typeface="Arial" charset="0"/>
              </a:rPr>
              <a:t>Mục tiêu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5908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6600">
                <a:solidFill>
                  <a:srgbClr val="7030A0"/>
                </a:solidFill>
                <a:latin typeface="Arial"/>
                <a:cs typeface="+mn-cs"/>
              </a:rPr>
              <a:t>Biết </a:t>
            </a:r>
            <a:r>
              <a:rPr lang="vi-VN" sz="6600">
                <a:solidFill>
                  <a:srgbClr val="7030A0"/>
                </a:solidFill>
                <a:latin typeface="Arial"/>
                <a:cs typeface="+mn-cs"/>
              </a:rPr>
              <a:t>đư</a:t>
            </a:r>
            <a:r>
              <a:rPr lang="en-US" sz="6600">
                <a:solidFill>
                  <a:srgbClr val="7030A0"/>
                </a:solidFill>
                <a:latin typeface="Arial"/>
                <a:cs typeface="+mn-cs"/>
              </a:rPr>
              <a:t>ợc nhiệm vụ của các c</a:t>
            </a:r>
            <a:r>
              <a:rPr lang="vi-VN" sz="6600">
                <a:solidFill>
                  <a:srgbClr val="7030A0"/>
                </a:solidFill>
                <a:latin typeface="Arial"/>
                <a:cs typeface="+mn-cs"/>
              </a:rPr>
              <a:t>ơ</a:t>
            </a:r>
            <a:r>
              <a:rPr lang="en-US" sz="6600">
                <a:solidFill>
                  <a:srgbClr val="7030A0"/>
                </a:solidFill>
                <a:latin typeface="Arial"/>
                <a:cs typeface="+mn-cs"/>
              </a:rPr>
              <a:t> </a:t>
            </a:r>
            <a:r>
              <a:rPr lang="en-US" sz="6600" err="1">
                <a:solidFill>
                  <a:srgbClr val="7030A0"/>
                </a:solidFill>
                <a:latin typeface="Arial"/>
                <a:cs typeface="+mn-cs"/>
              </a:rPr>
              <a:t>quan</a:t>
            </a:r>
            <a:r>
              <a:rPr lang="en-US" sz="6600">
                <a:solidFill>
                  <a:srgbClr val="7030A0"/>
                </a:solidFill>
                <a:latin typeface="Arial"/>
                <a:cs typeface="+mn-cs"/>
              </a:rPr>
              <a:t> hành </a:t>
            </a:r>
            <a:r>
              <a:rPr lang="en-US" sz="6600" dirty="0" err="1">
                <a:solidFill>
                  <a:srgbClr val="7030A0"/>
                </a:solidFill>
                <a:latin typeface="Arial"/>
                <a:cs typeface="+mn-cs"/>
              </a:rPr>
              <a:t>chính</a:t>
            </a:r>
            <a:endParaRPr lang="en-US" sz="6600" dirty="0">
              <a:solidFill>
                <a:srgbClr val="7030A0"/>
              </a:solidFill>
              <a:latin typeface="Arial"/>
              <a:cs typeface="+mn-cs"/>
            </a:endParaRPr>
          </a:p>
        </p:txBody>
      </p:sp>
      <p:pic>
        <p:nvPicPr>
          <p:cNvPr id="24581" name="Picture 6" descr="AG00135_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33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en-US" sz="2500" b="1" smtClean="0">
                <a:solidFill>
                  <a:srgbClr val="002060"/>
                </a:solidFill>
                <a:latin typeface="Arial" charset="0"/>
              </a:rPr>
              <a:t>PHIẾU HỌC TẬP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921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700" b="1">
                <a:solidFill>
                  <a:schemeClr val="accent6">
                    <a:lumMod val="75000"/>
                  </a:schemeClr>
                </a:solidFill>
                <a:latin typeface="Arial"/>
                <a:sym typeface="Wingdings" pitchFamily="2" charset="2"/>
              </a:rPr>
              <a:t>a)</a:t>
            </a:r>
            <a:r>
              <a:rPr lang="en-US" sz="2700" b="1" err="1">
                <a:solidFill>
                  <a:schemeClr val="accent6">
                    <a:lumMod val="75000"/>
                  </a:schemeClr>
                </a:solidFill>
                <a:latin typeface="Arial"/>
              </a:rPr>
              <a:t>Em</a:t>
            </a:r>
            <a:r>
              <a:rPr lang="en-US" sz="2700" b="1">
                <a:solidFill>
                  <a:schemeClr val="accent6">
                    <a:lumMod val="75000"/>
                  </a:schemeClr>
                </a:solidFill>
                <a:latin typeface="Arial"/>
              </a:rPr>
              <a:t> hãy nối các c</a:t>
            </a:r>
            <a:r>
              <a:rPr lang="vi-VN" sz="2700" b="1">
                <a:solidFill>
                  <a:schemeClr val="accent6">
                    <a:lumMod val="75000"/>
                  </a:schemeClr>
                </a:solidFill>
                <a:latin typeface="Arial"/>
              </a:rPr>
              <a:t>ơ</a:t>
            </a:r>
            <a:r>
              <a:rPr lang="en-US" sz="2700" b="1">
                <a:solidFill>
                  <a:schemeClr val="accent6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2700" b="1" err="1">
                <a:solidFill>
                  <a:schemeClr val="accent6">
                    <a:lumMod val="75000"/>
                  </a:schemeClr>
                </a:solidFill>
                <a:latin typeface="Arial"/>
              </a:rPr>
              <a:t>quan</a:t>
            </a:r>
            <a:r>
              <a:rPr lang="en-US" sz="2700" b="1">
                <a:solidFill>
                  <a:schemeClr val="accent6">
                    <a:lumMod val="75000"/>
                  </a:schemeClr>
                </a:solidFill>
                <a:latin typeface="Arial"/>
              </a:rPr>
              <a:t> với chức n</a:t>
            </a:r>
            <a:r>
              <a:rPr lang="vi-VN" sz="2700" b="1">
                <a:solidFill>
                  <a:schemeClr val="accent6">
                    <a:lumMod val="75000"/>
                  </a:schemeClr>
                </a:solidFill>
                <a:latin typeface="Arial"/>
              </a:rPr>
              <a:t>ă</a:t>
            </a:r>
            <a:r>
              <a:rPr lang="en-US" sz="2700" b="1">
                <a:solidFill>
                  <a:schemeClr val="accent6">
                    <a:lumMod val="75000"/>
                  </a:schemeClr>
                </a:solidFill>
                <a:latin typeface="Arial"/>
              </a:rPr>
              <a:t>ng nhiệm vụ</a:t>
            </a:r>
            <a:endParaRPr lang="en-US" sz="2700" b="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304800" y="18415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00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67000" y="13716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40375" y="12954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2667000" y="25146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62600" y="25146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0" y="36576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49530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59050" y="612775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84825" y="61722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3713" y="37338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4350" y="4953000"/>
            <a:ext cx="3048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5615" name="Text Box 23"/>
          <p:cNvSpPr txBox="1">
            <a:spLocks noChangeArrowheads="1"/>
          </p:cNvSpPr>
          <p:nvPr/>
        </p:nvSpPr>
        <p:spPr bwMode="auto">
          <a:xfrm>
            <a:off x="0" y="1828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16" name="Rectangle 24"/>
          <p:cNvSpPr>
            <a:spLocks noChangeArrowheads="1"/>
          </p:cNvSpPr>
          <p:nvPr/>
        </p:nvSpPr>
        <p:spPr bwMode="auto">
          <a:xfrm>
            <a:off x="161925" y="2286000"/>
            <a:ext cx="2547938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1308E6"/>
                </a:solidFill>
              </a:rPr>
              <a:t> </a:t>
            </a:r>
            <a:r>
              <a:rPr lang="en-US" sz="2800"/>
              <a:t>Bệnh viện</a:t>
            </a:r>
          </a:p>
        </p:txBody>
      </p:sp>
      <p:sp>
        <p:nvSpPr>
          <p:cNvPr id="25617" name="Rectangle 25"/>
          <p:cNvSpPr>
            <a:spLocks noChangeArrowheads="1"/>
          </p:cNvSpPr>
          <p:nvPr/>
        </p:nvSpPr>
        <p:spPr bwMode="auto">
          <a:xfrm>
            <a:off x="163513" y="5943600"/>
            <a:ext cx="2438400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1308E6"/>
                </a:solidFill>
              </a:rPr>
              <a:t> </a:t>
            </a:r>
            <a:r>
              <a:rPr lang="en-US" sz="2800"/>
              <a:t>B</a:t>
            </a:r>
            <a:r>
              <a:rPr lang="vi-VN" sz="2800"/>
              <a:t>ư</a:t>
            </a:r>
            <a:r>
              <a:rPr lang="en-US" sz="2800"/>
              <a:t>u </a:t>
            </a:r>
            <a:r>
              <a:rPr lang="vi-VN" sz="2800"/>
              <a:t>đ</a:t>
            </a:r>
            <a:r>
              <a:rPr lang="en-US" sz="2800"/>
              <a:t>iện</a:t>
            </a:r>
          </a:p>
        </p:txBody>
      </p:sp>
      <p:sp>
        <p:nvSpPr>
          <p:cNvPr id="25618" name="Rectangle 27"/>
          <p:cNvSpPr>
            <a:spLocks noChangeArrowheads="1"/>
          </p:cNvSpPr>
          <p:nvPr/>
        </p:nvSpPr>
        <p:spPr bwMode="auto">
          <a:xfrm>
            <a:off x="142875" y="4724400"/>
            <a:ext cx="2459038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1308E6"/>
                </a:solidFill>
              </a:rPr>
              <a:t> </a:t>
            </a:r>
            <a:r>
              <a:rPr lang="en-US" sz="2800"/>
              <a:t>Tr</a:t>
            </a:r>
            <a:r>
              <a:rPr lang="vi-VN" sz="2800"/>
              <a:t>ư</a:t>
            </a:r>
            <a:r>
              <a:rPr lang="en-US" sz="2800"/>
              <a:t>ờng học</a:t>
            </a:r>
          </a:p>
        </p:txBody>
      </p:sp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87313" y="3429000"/>
            <a:ext cx="2590800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1308E6"/>
                </a:solidFill>
              </a:rPr>
              <a:t> </a:t>
            </a:r>
            <a:r>
              <a:rPr lang="en-US" sz="2800"/>
              <a:t>Viện bảo tàng</a:t>
            </a:r>
          </a:p>
        </p:txBody>
      </p:sp>
      <p:sp>
        <p:nvSpPr>
          <p:cNvPr id="25620" name="Rectangle 29"/>
          <p:cNvSpPr>
            <a:spLocks noChangeArrowheads="1"/>
          </p:cNvSpPr>
          <p:nvPr/>
        </p:nvSpPr>
        <p:spPr bwMode="auto">
          <a:xfrm>
            <a:off x="76200" y="914400"/>
            <a:ext cx="2667000" cy="1066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1308E6"/>
                </a:solidFill>
              </a:rPr>
              <a:t> </a:t>
            </a:r>
            <a:r>
              <a:rPr lang="en-US" sz="2800"/>
              <a:t>Trụ sở Uỷ ban</a:t>
            </a:r>
          </a:p>
          <a:p>
            <a:r>
              <a:rPr lang="en-US" sz="2800"/>
              <a:t> nhân dân </a:t>
            </a:r>
          </a:p>
        </p:txBody>
      </p:sp>
      <p:sp>
        <p:nvSpPr>
          <p:cNvPr id="25621" name="Rectangle 30"/>
          <p:cNvSpPr>
            <a:spLocks noChangeArrowheads="1"/>
          </p:cNvSpPr>
          <p:nvPr/>
        </p:nvSpPr>
        <p:spPr bwMode="auto">
          <a:xfrm>
            <a:off x="5845175" y="2057400"/>
            <a:ext cx="3146425" cy="11430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1308E6"/>
                </a:solidFill>
              </a:rPr>
              <a:t> </a:t>
            </a:r>
            <a:r>
              <a:rPr lang="en-US" sz="2500"/>
              <a:t>Điều khiển hoạt </a:t>
            </a:r>
          </a:p>
          <a:p>
            <a:r>
              <a:rPr lang="vi-VN" sz="2500"/>
              <a:t>đ</a:t>
            </a:r>
            <a:r>
              <a:rPr lang="en-US" sz="2500"/>
              <a:t>ộng của một tỉnh, </a:t>
            </a:r>
          </a:p>
          <a:p>
            <a:r>
              <a:rPr lang="en-US" sz="2500"/>
              <a:t>thành phố </a:t>
            </a:r>
          </a:p>
        </p:txBody>
      </p:sp>
      <p:sp>
        <p:nvSpPr>
          <p:cNvPr id="25622" name="Rectangle 31"/>
          <p:cNvSpPr>
            <a:spLocks noChangeArrowheads="1"/>
          </p:cNvSpPr>
          <p:nvPr/>
        </p:nvSpPr>
        <p:spPr bwMode="auto">
          <a:xfrm>
            <a:off x="5813425" y="914400"/>
            <a:ext cx="3330575" cy="9906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1308E6"/>
                </a:solidFill>
              </a:rPr>
              <a:t> </a:t>
            </a:r>
            <a:r>
              <a:rPr lang="en-US" sz="2800"/>
              <a:t>Tr</a:t>
            </a:r>
            <a:r>
              <a:rPr lang="vi-VN" sz="2800"/>
              <a:t>ư</a:t>
            </a:r>
            <a:r>
              <a:rPr lang="en-US" sz="2800"/>
              <a:t>ng bày, cất </a:t>
            </a:r>
          </a:p>
          <a:p>
            <a:r>
              <a:rPr lang="en-US" sz="2800"/>
              <a:t>giữ tài liệu lịch sử </a:t>
            </a:r>
          </a:p>
        </p:txBody>
      </p:sp>
      <p:sp>
        <p:nvSpPr>
          <p:cNvPr id="25623" name="Rectangle 32"/>
          <p:cNvSpPr>
            <a:spLocks noChangeArrowheads="1"/>
          </p:cNvSpPr>
          <p:nvPr/>
        </p:nvSpPr>
        <p:spPr bwMode="auto">
          <a:xfrm>
            <a:off x="5868988" y="3429000"/>
            <a:ext cx="3198812" cy="9144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Khám chữa bệnh </a:t>
            </a:r>
          </a:p>
          <a:p>
            <a:r>
              <a:rPr lang="en-US" sz="2800"/>
              <a:t>cho nhân dân</a:t>
            </a:r>
          </a:p>
        </p:txBody>
      </p:sp>
      <p:sp>
        <p:nvSpPr>
          <p:cNvPr id="25624" name="Rectangle 33"/>
          <p:cNvSpPr>
            <a:spLocks noChangeArrowheads="1"/>
          </p:cNvSpPr>
          <p:nvPr/>
        </p:nvSpPr>
        <p:spPr bwMode="auto">
          <a:xfrm>
            <a:off x="5867400" y="5813425"/>
            <a:ext cx="3179763" cy="828675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N</a:t>
            </a:r>
            <a:r>
              <a:rPr lang="vi-VN" sz="2800"/>
              <a:t>ơ</a:t>
            </a:r>
            <a:r>
              <a:rPr lang="en-US" sz="2800"/>
              <a:t>i học tập của</a:t>
            </a:r>
          </a:p>
          <a:p>
            <a:r>
              <a:rPr lang="en-US" sz="2800"/>
              <a:t> học sinh</a:t>
            </a:r>
          </a:p>
        </p:txBody>
      </p:sp>
      <p:sp>
        <p:nvSpPr>
          <p:cNvPr id="25625" name="Rectangle 34"/>
          <p:cNvSpPr>
            <a:spLocks noChangeArrowheads="1"/>
          </p:cNvSpPr>
          <p:nvPr/>
        </p:nvSpPr>
        <p:spPr bwMode="auto">
          <a:xfrm>
            <a:off x="5870575" y="4724400"/>
            <a:ext cx="3273425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Trao </a:t>
            </a:r>
            <a:r>
              <a:rPr lang="vi-VN" sz="2800"/>
              <a:t>đ</a:t>
            </a:r>
            <a:r>
              <a:rPr lang="en-US" sz="2800"/>
              <a:t>ổi thông tin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667000" y="-1295400"/>
            <a:ext cx="3124200" cy="129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38450" y="6911975"/>
            <a:ext cx="2908300" cy="1187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971800" y="6858000"/>
            <a:ext cx="2895600" cy="24272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19400" y="7162800"/>
            <a:ext cx="2971800" cy="1144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48000" y="-1069975"/>
            <a:ext cx="3048000" cy="1222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4.85774E-6 L -0.00173 -0.827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1.5406E-6 L -0.00052 -0.627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2.95628E-6 L -0.01076 -0.799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-4.49688E-6 L -0.02743 0.8938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9491E-6 L 0.00902 0.919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bsc19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56700" cy="6858000"/>
          </a:xfrm>
        </p:spPr>
      </p:pic>
      <p:sp>
        <p:nvSpPr>
          <p:cNvPr id="5" name="Title 7169"/>
          <p:cNvSpPr txBox="1">
            <a:spLocks noChangeArrowheads="1"/>
          </p:cNvSpPr>
          <p:nvPr/>
        </p:nvSpPr>
        <p:spPr bwMode="auto">
          <a:xfrm>
            <a:off x="1071563" y="1571625"/>
            <a:ext cx="7143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lnSpc>
                <a:spcPct val="80000"/>
              </a:lnSpc>
            </a:pPr>
            <a:r>
              <a:rPr lang="en-US" altLang="zh-CN" sz="7200" b="1">
                <a:solidFill>
                  <a:srgbClr val="FF0000"/>
                </a:solidFill>
              </a:rPr>
              <a:t>Kiểm tra bài cũ</a:t>
            </a:r>
            <a:r>
              <a:rPr lang="en-US" altLang="zh-CN" sz="7200">
                <a:solidFill>
                  <a:srgbClr val="FF0000"/>
                </a:solidFill>
              </a:rPr>
              <a:t> </a:t>
            </a:r>
            <a:endParaRPr lang="zh-CN" altLang="zh-CN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NGN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3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sym typeface="Wingdings" pitchFamily="2" charset="2"/>
              </a:rPr>
              <a:t>b)</a:t>
            </a:r>
            <a:r>
              <a:rPr lang="en-US" sz="2800" b="1">
                <a:solidFill>
                  <a:srgbClr val="FF0000"/>
                </a:solidFill>
              </a:rPr>
              <a:t>Em hãy nối các c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 quan với chức n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ng nhiệm vụ</a:t>
            </a:r>
          </a:p>
        </p:txBody>
      </p:sp>
      <p:sp>
        <p:nvSpPr>
          <p:cNvPr id="26627" name="Rectangle 29"/>
          <p:cNvSpPr>
            <a:spLocks noChangeArrowheads="1"/>
          </p:cNvSpPr>
          <p:nvPr/>
        </p:nvSpPr>
        <p:spPr bwMode="auto">
          <a:xfrm>
            <a:off x="76200" y="762000"/>
            <a:ext cx="2667000" cy="7620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Công viên</a:t>
            </a:r>
          </a:p>
        </p:txBody>
      </p:sp>
      <p:sp>
        <p:nvSpPr>
          <p:cNvPr id="26628" name="Rectangle 29"/>
          <p:cNvSpPr>
            <a:spLocks noChangeArrowheads="1"/>
          </p:cNvSpPr>
          <p:nvPr/>
        </p:nvSpPr>
        <p:spPr bwMode="auto">
          <a:xfrm>
            <a:off x="65088" y="2243138"/>
            <a:ext cx="2601912" cy="7620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500"/>
              <a:t>Đài phát thanh</a:t>
            </a:r>
          </a:p>
        </p:txBody>
      </p:sp>
      <p:sp>
        <p:nvSpPr>
          <p:cNvPr id="26629" name="Rectangle 29"/>
          <p:cNvSpPr>
            <a:spLocks noChangeArrowheads="1"/>
          </p:cNvSpPr>
          <p:nvPr/>
        </p:nvSpPr>
        <p:spPr bwMode="auto">
          <a:xfrm>
            <a:off x="76200" y="3581400"/>
            <a:ext cx="2590800" cy="6096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Chợ</a:t>
            </a:r>
          </a:p>
        </p:txBody>
      </p:sp>
      <p:sp>
        <p:nvSpPr>
          <p:cNvPr id="26630" name="Rectangle 29"/>
          <p:cNvSpPr>
            <a:spLocks noChangeArrowheads="1"/>
          </p:cNvSpPr>
          <p:nvPr/>
        </p:nvSpPr>
        <p:spPr bwMode="auto">
          <a:xfrm>
            <a:off x="76200" y="4756150"/>
            <a:ext cx="2590800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Xí nghiệp</a:t>
            </a:r>
          </a:p>
        </p:txBody>
      </p:sp>
      <p:sp>
        <p:nvSpPr>
          <p:cNvPr id="26631" name="Rectangle 29"/>
          <p:cNvSpPr>
            <a:spLocks noChangeArrowheads="1"/>
          </p:cNvSpPr>
          <p:nvPr/>
        </p:nvSpPr>
        <p:spPr bwMode="auto">
          <a:xfrm>
            <a:off x="44450" y="5876925"/>
            <a:ext cx="2667000" cy="6096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Trụ sở công an</a:t>
            </a: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6324600" y="685800"/>
            <a:ext cx="2667000" cy="8382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N</a:t>
            </a:r>
            <a:r>
              <a:rPr lang="vi-VN" sz="2800"/>
              <a:t>ơ</a:t>
            </a:r>
            <a:r>
              <a:rPr lang="en-US" sz="2800"/>
              <a:t>i vui ch</a:t>
            </a:r>
            <a:r>
              <a:rPr lang="vi-VN" sz="2800"/>
              <a:t>ơ</a:t>
            </a:r>
            <a:r>
              <a:rPr lang="en-US" sz="2800"/>
              <a:t>i, </a:t>
            </a:r>
          </a:p>
          <a:p>
            <a:r>
              <a:rPr lang="en-US" sz="2800"/>
              <a:t>giải trí</a:t>
            </a:r>
          </a:p>
        </p:txBody>
      </p:sp>
      <p:sp>
        <p:nvSpPr>
          <p:cNvPr id="26633" name="Rectangle 29"/>
          <p:cNvSpPr>
            <a:spLocks noChangeArrowheads="1"/>
          </p:cNvSpPr>
          <p:nvPr/>
        </p:nvSpPr>
        <p:spPr bwMode="auto">
          <a:xfrm>
            <a:off x="6324600" y="1981200"/>
            <a:ext cx="2678113" cy="12192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Đảm bảo, duy</a:t>
            </a:r>
          </a:p>
          <a:p>
            <a:r>
              <a:rPr lang="en-US" sz="2800"/>
              <a:t> trì trật tự,</a:t>
            </a:r>
          </a:p>
          <a:p>
            <a:r>
              <a:rPr lang="en-US" sz="2800"/>
              <a:t> an ninh </a:t>
            </a:r>
          </a:p>
        </p:txBody>
      </p:sp>
      <p:sp>
        <p:nvSpPr>
          <p:cNvPr id="26634" name="Rectangle 29"/>
          <p:cNvSpPr>
            <a:spLocks noChangeArrowheads="1"/>
          </p:cNvSpPr>
          <p:nvPr/>
        </p:nvSpPr>
        <p:spPr bwMode="auto">
          <a:xfrm>
            <a:off x="6324600" y="3503613"/>
            <a:ext cx="2765425" cy="8382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Trao </a:t>
            </a:r>
            <a:r>
              <a:rPr lang="vi-VN" sz="2800"/>
              <a:t>đ</a:t>
            </a:r>
            <a:r>
              <a:rPr lang="en-US" sz="2800"/>
              <a:t>ổi, </a:t>
            </a:r>
          </a:p>
          <a:p>
            <a:r>
              <a:rPr lang="en-US" sz="2800"/>
              <a:t>mua bán</a:t>
            </a:r>
          </a:p>
        </p:txBody>
      </p:sp>
      <p:sp>
        <p:nvSpPr>
          <p:cNvPr id="26635" name="Rectangle 29"/>
          <p:cNvSpPr>
            <a:spLocks noChangeArrowheads="1"/>
          </p:cNvSpPr>
          <p:nvPr/>
        </p:nvSpPr>
        <p:spPr bwMode="auto">
          <a:xfrm>
            <a:off x="6324600" y="4648200"/>
            <a:ext cx="2613025" cy="8382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Sản xuất các</a:t>
            </a:r>
          </a:p>
          <a:p>
            <a:r>
              <a:rPr lang="en-US" sz="2800"/>
              <a:t> sản phẩm</a:t>
            </a:r>
          </a:p>
        </p:txBody>
      </p:sp>
      <p:sp>
        <p:nvSpPr>
          <p:cNvPr id="26636" name="Rectangle 29"/>
          <p:cNvSpPr>
            <a:spLocks noChangeArrowheads="1"/>
          </p:cNvSpPr>
          <p:nvPr/>
        </p:nvSpPr>
        <p:spPr bwMode="auto">
          <a:xfrm>
            <a:off x="6280150" y="5800725"/>
            <a:ext cx="2613025" cy="8382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Truyền, phát</a:t>
            </a:r>
          </a:p>
          <a:p>
            <a:r>
              <a:rPr lang="en-US" sz="2800"/>
              <a:t> thông tin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819400" y="990600"/>
            <a:ext cx="381000" cy="38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667000" y="2438400"/>
            <a:ext cx="3810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601913" y="3765550"/>
            <a:ext cx="457200" cy="38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657475" y="5975350"/>
            <a:ext cx="304800" cy="3048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029325" y="4876800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986463" y="3810000"/>
            <a:ext cx="381000" cy="38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018213" y="2362200"/>
            <a:ext cx="381000" cy="38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029325" y="1055688"/>
            <a:ext cx="381000" cy="38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953125" y="5921375"/>
            <a:ext cx="381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613025" y="4887913"/>
            <a:ext cx="304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1308E6"/>
                </a:solidFill>
                <a:latin typeface="Arial"/>
                <a:cs typeface="+mn-cs"/>
                <a:sym typeface="Wingdings"/>
              </a:rPr>
              <a:t></a:t>
            </a:r>
            <a:endParaRPr lang="en-US" sz="2000" dirty="0">
              <a:solidFill>
                <a:srgbClr val="1308E6"/>
              </a:solidFill>
              <a:latin typeface="Arial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0400" y="-1069975"/>
            <a:ext cx="3200400" cy="31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2645569" y="-3298031"/>
            <a:ext cx="3559175" cy="33416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94025" y="-914400"/>
            <a:ext cx="3406775" cy="15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9400" y="6858000"/>
            <a:ext cx="3429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2713037" y="7446963"/>
            <a:ext cx="3667125" cy="3403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56604 L -0.025 0.3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62 L 0.00417 0.86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56604 L -0.01562 0.710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6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6253E-6 L -0.00417 -0.266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5378E-6 L -3.33333E-6 -0.71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 descr="7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066800" y="0"/>
            <a:ext cx="11125200" cy="7543800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700" y="50800"/>
            <a:ext cx="754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1308E6"/>
                </a:solidFill>
              </a:rPr>
              <a:t>      </a:t>
            </a:r>
            <a:r>
              <a:rPr lang="en-US" sz="4000" b="1">
                <a:solidFill>
                  <a:srgbClr val="1308E6"/>
                </a:solidFill>
              </a:rPr>
              <a:t>Ở mỗi tỉnh ( thành phố) </a:t>
            </a:r>
            <a:r>
              <a:rPr lang="vi-VN" sz="4000" b="1">
                <a:solidFill>
                  <a:srgbClr val="1308E6"/>
                </a:solidFill>
              </a:rPr>
              <a:t>đ</a:t>
            </a:r>
            <a:r>
              <a:rPr lang="en-US" sz="4000" b="1">
                <a:solidFill>
                  <a:srgbClr val="1308E6"/>
                </a:solidFill>
              </a:rPr>
              <a:t>ều có c</a:t>
            </a:r>
            <a:r>
              <a:rPr lang="vi-VN" sz="4000" b="1">
                <a:solidFill>
                  <a:srgbClr val="1308E6"/>
                </a:solidFill>
              </a:rPr>
              <a:t>ơ</a:t>
            </a:r>
            <a:r>
              <a:rPr lang="en-US" sz="4000" b="1">
                <a:solidFill>
                  <a:srgbClr val="1308E6"/>
                </a:solidFill>
              </a:rPr>
              <a:t> quan hành chính v</a:t>
            </a:r>
            <a:r>
              <a:rPr lang="vi-VN" sz="4000" b="1">
                <a:solidFill>
                  <a:srgbClr val="1308E6"/>
                </a:solidFill>
              </a:rPr>
              <a:t>ă</a:t>
            </a:r>
            <a:r>
              <a:rPr lang="en-US" sz="4000" b="1">
                <a:solidFill>
                  <a:srgbClr val="1308E6"/>
                </a:solidFill>
              </a:rPr>
              <a:t>n hoá, giáo dục, y tế ....... ....</a:t>
            </a:r>
            <a:endParaRPr lang="en-US" sz="32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2692400"/>
            <a:ext cx="883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>
                <a:solidFill>
                  <a:srgbClr val="C00000"/>
                </a:solidFill>
              </a:rPr>
              <a:t>đ</a:t>
            </a:r>
            <a:r>
              <a:rPr lang="en-US" sz="4000" b="1">
                <a:solidFill>
                  <a:srgbClr val="C00000"/>
                </a:solidFill>
              </a:rPr>
              <a:t>ể </a:t>
            </a:r>
            <a:r>
              <a:rPr lang="vi-VN" sz="4000" b="1">
                <a:solidFill>
                  <a:srgbClr val="C00000"/>
                </a:solidFill>
              </a:rPr>
              <a:t>đ</a:t>
            </a:r>
            <a:r>
              <a:rPr lang="en-US" sz="4000" b="1">
                <a:solidFill>
                  <a:srgbClr val="C00000"/>
                </a:solidFill>
              </a:rPr>
              <a:t>iều hành công việc, phục vụ </a:t>
            </a:r>
            <a:r>
              <a:rPr lang="vi-VN" sz="4000" b="1">
                <a:solidFill>
                  <a:srgbClr val="C00000"/>
                </a:solidFill>
              </a:rPr>
              <a:t>đ</a:t>
            </a:r>
            <a:r>
              <a:rPr lang="en-US" sz="4000" b="1">
                <a:solidFill>
                  <a:srgbClr val="C00000"/>
                </a:solidFill>
              </a:rPr>
              <a:t>ời sống vật chất, tinh thần cho sức khoẻ của nhân dân. </a:t>
            </a:r>
            <a:endParaRPr lang="en-US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hstick10.wm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911975"/>
          </a:xfrm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9220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n-cs"/>
              </a:rPr>
              <a:t>Củng cố– Dặn dò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NGN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 descr="100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705600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590550"/>
            <a:ext cx="7620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Ở mỗi tỉnh ( thành phố) 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ều có c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ơ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quan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hành </a:t>
            </a:r>
            <a:r>
              <a:rPr lang="en-US" sz="4400" b="1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chính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v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ă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 hoá, giáo dục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y tế ....... 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ể 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iều hành công việc, phục vụ 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ời sống vật chất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</a:t>
            </a:r>
            <a:r>
              <a:rPr lang="en-US" sz="4400" b="1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tinh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thần </a:t>
            </a:r>
            <a:r>
              <a:rPr lang="en-US" sz="4400" b="1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cho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sức khoẻ của nhân dân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5" descr="frame7.wmf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3395663"/>
            <a:ext cx="3048000" cy="3462337"/>
          </a:xfrm>
        </p:spPr>
      </p:pic>
      <p:pic>
        <p:nvPicPr>
          <p:cNvPr id="9219" name="Picture 6" descr="frame7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6629400" y="0"/>
            <a:ext cx="25146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534400" cy="1420813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Arial" charset="0"/>
              </a:rPr>
              <a:t>   </a:t>
            </a:r>
            <a:r>
              <a:rPr lang="en-US" sz="3600" smtClean="0">
                <a:solidFill>
                  <a:srgbClr val="E46C0A"/>
                </a:solidFill>
                <a:latin typeface="Arial" charset="0"/>
                <a:sym typeface="Wingdings" pitchFamily="2" charset="2"/>
              </a:rPr>
              <a:t></a:t>
            </a:r>
            <a:r>
              <a:rPr lang="en-US" sz="3600" smtClean="0">
                <a:latin typeface="Arial" charset="0"/>
              </a:rPr>
              <a:t>Ghi</a:t>
            </a:r>
            <a:r>
              <a:rPr lang="en-US" sz="3600" smtClean="0">
                <a:solidFill>
                  <a:srgbClr val="E46C0A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3600" smtClean="0">
                <a:solidFill>
                  <a:srgbClr val="E46C0A"/>
                </a:solidFill>
                <a:latin typeface="Arial" charset="0"/>
              </a:rPr>
              <a:t> </a:t>
            </a:r>
            <a:r>
              <a:rPr lang="en-US" sz="3600" smtClean="0">
                <a:latin typeface="Arial" charset="0"/>
              </a:rPr>
              <a:t>vào ô trống tr</a:t>
            </a:r>
            <a:r>
              <a:rPr lang="vi-VN" sz="3600" smtClean="0">
                <a:latin typeface="Arial" charset="0"/>
              </a:rPr>
              <a:t>ư</a:t>
            </a:r>
            <a:r>
              <a:rPr lang="en-US" sz="3600" smtClean="0">
                <a:latin typeface="Arial" charset="0"/>
              </a:rPr>
              <a:t>ớc ý nên làm và </a:t>
            </a:r>
            <a:r>
              <a:rPr lang="en-US" sz="3600" smtClean="0">
                <a:solidFill>
                  <a:srgbClr val="1308E6"/>
                </a:solidFill>
                <a:latin typeface="Arial" charset="0"/>
              </a:rPr>
              <a:t>K</a:t>
            </a:r>
            <a:r>
              <a:rPr lang="en-US" sz="3600" smtClean="0">
                <a:latin typeface="Arial" charset="0"/>
              </a:rPr>
              <a:t> tr</a:t>
            </a:r>
            <a:r>
              <a:rPr lang="vi-VN" sz="3600" smtClean="0">
                <a:latin typeface="Arial" charset="0"/>
              </a:rPr>
              <a:t>ư</a:t>
            </a:r>
            <a:r>
              <a:rPr lang="en-US" sz="3600" smtClean="0">
                <a:latin typeface="Arial" charset="0"/>
              </a:rPr>
              <a:t>ớc ý không nên làm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22588" y="1611313"/>
            <a:ext cx="533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Bắn súng cao su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62263" y="2568575"/>
            <a:ext cx="533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Nhảy dây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828925" y="3482975"/>
            <a:ext cx="533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R</a:t>
            </a:r>
            <a:r>
              <a:rPr lang="vi-VN" sz="4400" b="1"/>
              <a:t>ư</a:t>
            </a:r>
            <a:r>
              <a:rPr lang="en-US" sz="4400" b="1"/>
              <a:t>ợt </a:t>
            </a:r>
            <a:r>
              <a:rPr lang="vi-VN" sz="4400" b="1"/>
              <a:t>đ</a:t>
            </a:r>
            <a:r>
              <a:rPr lang="en-US" sz="4400" b="1"/>
              <a:t>uổi nhau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846388" y="4441825"/>
            <a:ext cx="533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Đánh cờ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27188" y="2527300"/>
            <a:ext cx="6096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27188" y="3481388"/>
            <a:ext cx="609600" cy="58896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627188" y="4424363"/>
            <a:ext cx="609600" cy="58896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600200" y="1600200"/>
            <a:ext cx="6096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43000" y="-45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143000" y="-83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600200" y="-53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295400" y="-685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9233" name="Content Placeholder 5" descr="frame7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888832" y="3602831"/>
            <a:ext cx="30480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4 -0.59958 L 0.05435 0.3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-0.59958 L 0.05347 0.499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5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59959 L 0.0033 0.599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0.54407 L 0.03802 0.766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6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set16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1752600"/>
            <a:ext cx="9144000" cy="13843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800">
                <a:solidFill>
                  <a:srgbClr val="FF0000"/>
                </a:solidFill>
                <a:latin typeface="Arial"/>
                <a:ea typeface="+mj-ea"/>
                <a:cs typeface="+mj-cs"/>
              </a:rPr>
              <a:t>Giới thiệu bài</a:t>
            </a:r>
            <a:endParaRPr lang="en-US" sz="11800" dirty="0">
              <a:solidFill>
                <a:srgbClr val="FF0000"/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7" descr="bckgrnd042a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52600"/>
            <a:ext cx="7924800" cy="1981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Tỉnh (Thành phố </a:t>
            </a:r>
            <a:r>
              <a:rPr lang="en-US" sz="6000" b="1" dirty="0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 </a:t>
            </a:r>
            <a:r>
              <a:rPr lang="en-US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</a:t>
            </a:r>
            <a:r>
              <a:rPr lang="vi-VN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ơ</a:t>
            </a:r>
            <a:r>
              <a:rPr lang="en-US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 bạn </a:t>
            </a:r>
            <a:r>
              <a:rPr lang="vi-VN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6000" b="1" smtClean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ang sống</a:t>
            </a:r>
            <a:endParaRPr lang="en-US" sz="6000" b="1" dirty="0" smtClean="0">
              <a:solidFill>
                <a:srgbClr val="1308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pattn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85800" y="10668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382000" cy="3773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1308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Mục tiêu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: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  Kể tên c</a:t>
            </a:r>
            <a:r>
              <a:rPr lang="vi-VN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ơ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 </a:t>
            </a:r>
            <a:r>
              <a:rPr lang="en-US" sz="6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quan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 hành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chính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, v</a:t>
            </a:r>
            <a:r>
              <a:rPr lang="vi-VN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ă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n hoá, giáo dục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, 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ilyUPC" pitchFamily="34" charset="-34"/>
              </a:rPr>
              <a:t>y tế  của tỉnh thành phố)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Lily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8382000" cy="1717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>
                <a:solidFill>
                  <a:srgbClr val="1308E6"/>
                </a:solidFill>
                <a:latin typeface="Arial"/>
                <a:cs typeface="LilyUPC" pitchFamily="34" charset="-34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Hoạt </a:t>
            </a:r>
            <a:r>
              <a:rPr lang="vi-V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đ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ộng 1</a:t>
            </a:r>
            <a:r>
              <a:rPr lang="en-US" sz="3200" b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:</a:t>
            </a:r>
            <a:r>
              <a:rPr lang="en-US" sz="4400" b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Tìm hiểu các c</a:t>
            </a:r>
            <a:r>
              <a:rPr lang="vi-VN" sz="4400" b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ơ</a:t>
            </a:r>
            <a:r>
              <a:rPr lang="en-US" sz="4400" b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 </a:t>
            </a:r>
            <a:r>
              <a:rPr lang="en-US" sz="4400" b="1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quan</a:t>
            </a:r>
            <a:r>
              <a:rPr lang="en-US" sz="4400" b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 hành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chính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 </a:t>
            </a:r>
            <a:r>
              <a:rPr lang="en-US" sz="4400" b="1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trong</a:t>
            </a:r>
            <a:r>
              <a:rPr lang="en-US" sz="4400" b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  thành phố</a:t>
            </a:r>
            <a:endParaRPr lang="en-US" sz="4400" b="1" dirty="0">
              <a:solidFill>
                <a:srgbClr val="1308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Lily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505200"/>
            <a:ext cx="7781925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Hoạt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đ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ộng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LilyUPC" pitchFamily="34" charset="-34"/>
              </a:rPr>
              <a:t>2: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Tìm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hiểu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nhiệm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vụ</a:t>
            </a:r>
            <a:endParaRPr lang="en-US" sz="4400" b="1" dirty="0">
              <a:solidFill>
                <a:srgbClr val="1308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của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từng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c</a:t>
            </a:r>
            <a:r>
              <a:rPr lang="vi-VN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ơ</a:t>
            </a:r>
            <a:r>
              <a:rPr lang="en-US" sz="4400" b="1" dirty="0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solidFill>
                  <a:srgbClr val="1308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quan</a:t>
            </a:r>
            <a:endParaRPr lang="en-US" sz="4400" b="1" dirty="0">
              <a:solidFill>
                <a:srgbClr val="1308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B44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20188" cy="685800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2390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mtClean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ộng 1: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2133600"/>
            <a:ext cx="6629400" cy="2514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b="1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Tìm</a:t>
            </a:r>
            <a:r>
              <a:rPr lang="en-US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hiểu các c</a:t>
            </a:r>
            <a:r>
              <a:rPr lang="vi-VN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ơ</a:t>
            </a:r>
            <a:r>
              <a:rPr lang="en-US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</a:t>
            </a:r>
            <a:r>
              <a:rPr lang="en-US" sz="6000" b="1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quan</a:t>
            </a:r>
            <a:r>
              <a:rPr lang="en-US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hành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chính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</a:t>
            </a:r>
            <a:r>
              <a:rPr lang="en-US" sz="6000" b="1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trong</a:t>
            </a:r>
            <a:r>
              <a:rPr lang="en-US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 thành phố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51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en-US" sz="5400" smtClean="0">
                <a:solidFill>
                  <a:srgbClr val="FF0000"/>
                </a:solidFill>
                <a:latin typeface="Arial" charset="0"/>
              </a:rPr>
              <a:t>Mục tiêu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5400">
                <a:solidFill>
                  <a:srgbClr val="7030A0"/>
                </a:solidFill>
                <a:latin typeface="Arial"/>
                <a:cs typeface="+mn-cs"/>
              </a:rPr>
              <a:t>Nhận biết </a:t>
            </a:r>
            <a:r>
              <a:rPr lang="vi-VN" sz="5400">
                <a:solidFill>
                  <a:srgbClr val="7030A0"/>
                </a:solidFill>
                <a:latin typeface="Arial"/>
                <a:cs typeface="+mn-cs"/>
              </a:rPr>
              <a:t>đư</a:t>
            </a:r>
            <a:r>
              <a:rPr lang="en-US" sz="5400">
                <a:solidFill>
                  <a:srgbClr val="7030A0"/>
                </a:solidFill>
                <a:latin typeface="Arial"/>
                <a:cs typeface="+mn-cs"/>
              </a:rPr>
              <a:t>ợc một số c</a:t>
            </a:r>
            <a:r>
              <a:rPr lang="vi-VN" sz="5400">
                <a:solidFill>
                  <a:srgbClr val="7030A0"/>
                </a:solidFill>
                <a:latin typeface="Arial"/>
                <a:cs typeface="+mn-cs"/>
              </a:rPr>
              <a:t>ơ</a:t>
            </a:r>
            <a:r>
              <a:rPr lang="en-US" sz="5400">
                <a:solidFill>
                  <a:srgbClr val="7030A0"/>
                </a:solidFill>
                <a:latin typeface="Arial"/>
                <a:cs typeface="+mn-cs"/>
              </a:rPr>
              <a:t> </a:t>
            </a:r>
            <a:r>
              <a:rPr lang="en-US" sz="5400" err="1">
                <a:solidFill>
                  <a:srgbClr val="7030A0"/>
                </a:solidFill>
                <a:latin typeface="Arial"/>
                <a:cs typeface="+mn-cs"/>
              </a:rPr>
              <a:t>quan</a:t>
            </a:r>
            <a:r>
              <a:rPr lang="en-US" sz="5400">
                <a:solidFill>
                  <a:srgbClr val="7030A0"/>
                </a:solidFill>
                <a:latin typeface="Arial"/>
                <a:cs typeface="+mn-cs"/>
              </a:rPr>
              <a:t> hành </a:t>
            </a:r>
            <a:r>
              <a:rPr lang="en-US" sz="5400" err="1">
                <a:solidFill>
                  <a:srgbClr val="7030A0"/>
                </a:solidFill>
                <a:latin typeface="Arial"/>
                <a:cs typeface="+mn-cs"/>
              </a:rPr>
              <a:t>chính</a:t>
            </a:r>
            <a:r>
              <a:rPr lang="en-US" sz="5400">
                <a:solidFill>
                  <a:srgbClr val="7030A0"/>
                </a:solidFill>
                <a:latin typeface="Arial"/>
                <a:cs typeface="+mn-cs"/>
              </a:rPr>
              <a:t> cấp tỉnh</a:t>
            </a:r>
            <a:endParaRPr lang="en-US" sz="5400" dirty="0">
              <a:solidFill>
                <a:srgbClr val="7030A0"/>
              </a:solidFill>
              <a:latin typeface="Arial"/>
              <a:cs typeface="+mn-cs"/>
            </a:endParaRPr>
          </a:p>
        </p:txBody>
      </p:sp>
      <p:pic>
        <p:nvPicPr>
          <p:cNvPr id="14341" name="Picture 6" descr="AG00135_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33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15364" name="Picture 5" descr="TP noi ban dg s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521</Words>
  <Application>Microsoft Office PowerPoint</Application>
  <PresentationFormat>On-screen Show (4:3)</PresentationFormat>
  <Paragraphs>91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Verdana</vt:lpstr>
      <vt:lpstr>Wingdings 2</vt:lpstr>
      <vt:lpstr>SimSun</vt:lpstr>
      <vt:lpstr>Wingdings</vt:lpstr>
      <vt:lpstr>LilyUPC</vt:lpstr>
      <vt:lpstr>VfFree41</vt:lpstr>
      <vt:lpstr>Office Theme</vt:lpstr>
      <vt:lpstr>Aspect</vt:lpstr>
      <vt:lpstr>Slide 1</vt:lpstr>
      <vt:lpstr>Slide 2</vt:lpstr>
      <vt:lpstr>   Ghi N vào ô trống trước ý nên làm và K trước ý không nên làm </vt:lpstr>
      <vt:lpstr>Slide 4</vt:lpstr>
      <vt:lpstr>Tỉnh (Thành phố )  nơi bạn đang sống</vt:lpstr>
      <vt:lpstr>Slide 6</vt:lpstr>
      <vt:lpstr>Hoạt động 1:</vt:lpstr>
      <vt:lpstr>Mục tiêu</vt:lpstr>
      <vt:lpstr>Slide 9</vt:lpstr>
      <vt:lpstr>   Hãy quan sát tranh và cho biết tên các cơ quan có trong tranh ( SGK trang 53)</vt:lpstr>
      <vt:lpstr>Slide 11</vt:lpstr>
      <vt:lpstr>Uỷ ban nhân dân Thành phố Hồ Chí Minh</vt:lpstr>
      <vt:lpstr>Viện bảo tàng </vt:lpstr>
      <vt:lpstr>Nhà thiếu nhi Củ Chi</vt:lpstr>
      <vt:lpstr>Slide 15</vt:lpstr>
      <vt:lpstr>  Ở mỗi tỉnh ( thành phố) đều có cơ quan hành chính văn hoá, giáo dục, y tế ....</vt:lpstr>
      <vt:lpstr>Hoạt động 2:</vt:lpstr>
      <vt:lpstr>Mục tiêu</vt:lpstr>
      <vt:lpstr>PHIẾU HỌC TẬP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Gates</dc:creator>
  <cp:lastModifiedBy>CSTeam</cp:lastModifiedBy>
  <cp:revision>69</cp:revision>
  <dcterms:created xsi:type="dcterms:W3CDTF">2008-11-16T07:31:23Z</dcterms:created>
  <dcterms:modified xsi:type="dcterms:W3CDTF">2016-06-29T10:34:51Z</dcterms:modified>
</cp:coreProperties>
</file>