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87" r:id="rId3"/>
    <p:sldId id="290" r:id="rId4"/>
    <p:sldId id="291" r:id="rId5"/>
    <p:sldId id="288" r:id="rId6"/>
    <p:sldId id="265" r:id="rId7"/>
    <p:sldId id="286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CC99FF"/>
    <a:srgbClr val="CC00FF"/>
    <a:srgbClr val="FF0000"/>
    <a:srgbClr val="FFFF00"/>
    <a:srgbClr val="3399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8646FED3-C147-4126-8B1B-3E4573FC3E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82BFD-4AA2-4DA3-A0CA-47B93F86B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6203D-945D-4B50-B76D-A9FA084F1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2FC35-AC89-4B51-AB44-FE03680658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5BFDD-5CCA-4346-871C-40DA38903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39F89-913E-4A6E-AA83-6EB5BA0732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05DF3-EBB8-449F-96BD-4221F1E96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52ADB-F3D4-47C0-B122-00E88D21DB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A4DC83-A406-4698-870C-128C46920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06F72-4CAB-4D7B-9B4B-866FBC4F7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3F9B5-8819-40EA-B092-DA27297DA1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3496E-AF66-4D6A-B5CB-7C58A1797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fld id="{DF3F6F6E-2F06-4F43-8F25-AB9EDBEE44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FF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9296400" cy="7010400"/>
          </a:xfrm>
          <a:prstGeom prst="wedgeRectCallout">
            <a:avLst>
              <a:gd name="adj1" fmla="val -47815"/>
              <a:gd name="adj2" fmla="val 48417"/>
            </a:avLst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sz="36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838200"/>
            <a:ext cx="9144000" cy="4038600"/>
          </a:xfrm>
          <a:prstGeom prst="ribbon">
            <a:avLst>
              <a:gd name="adj1" fmla="val 24792"/>
              <a:gd name="adj2" fmla="val 75000"/>
            </a:avLst>
          </a:prstGeom>
          <a:gradFill rotWithShape="1">
            <a:gsLst>
              <a:gs pos="0">
                <a:srgbClr val="FFFFFF"/>
              </a:gs>
              <a:gs pos="50000">
                <a:srgbClr val="00FF00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pitchFamily="34" charset="0"/>
              </a:rPr>
              <a:t>KHOA HỌC</a:t>
            </a:r>
          </a:p>
          <a:p>
            <a:pPr algn="ctr" eaLnBrk="1" hangingPunct="1"/>
            <a:endParaRPr lang="en-US" sz="2800" b="1">
              <a:latin typeface="Arial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19200" y="3505200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Không khí gồm những thành phần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47800" y="4364038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0" y="0"/>
            <a:ext cx="5562600" cy="1524000"/>
          </a:xfrm>
          <a:prstGeom prst="flowChartConnector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FF0066"/>
                </a:solidFill>
                <a:latin typeface="Arial" pitchFamily="34" charset="0"/>
              </a:rPr>
              <a:t>Hoạt </a:t>
            </a:r>
            <a:r>
              <a:rPr lang="vi-VN" sz="2800">
                <a:solidFill>
                  <a:srgbClr val="FF0066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pitchFamily="34" charset="0"/>
              </a:rPr>
              <a:t>ộng 1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Xác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ịnh thành phần chính của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không khí</a:t>
            </a:r>
          </a:p>
        </p:txBody>
      </p:sp>
      <p:sp>
        <p:nvSpPr>
          <p:cNvPr id="4101" name="AutoShape 11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0" y="1295400"/>
            <a:ext cx="9144000" cy="5715000"/>
          </a:xfrm>
          <a:prstGeom prst="horizontalScroll">
            <a:avLst>
              <a:gd name="adj" fmla="val 6144"/>
            </a:avLst>
          </a:prstGeom>
          <a:gradFill rotWithShape="1">
            <a:gsLst>
              <a:gs pos="0">
                <a:srgbClr val="00FF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buFontTx/>
              <a:buChar char="-"/>
            </a:pPr>
            <a:r>
              <a:rPr lang="en-US" sz="2800">
                <a:latin typeface="Arial" pitchFamily="34" charset="0"/>
              </a:rPr>
              <a:t>Đốt cháy một cây nến, gắn vào một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ĩa thuỷ tinh, 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rồi rót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vào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ĩa. Lấy một lọ thuỷ tinh úp lên cây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nến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ang cháy ( Mô tả hiện t</a:t>
            </a:r>
            <a:r>
              <a:rPr lang="vi-VN" sz="2800">
                <a:latin typeface="Arial" pitchFamily="34" charset="0"/>
              </a:rPr>
              <a:t>ươ</a:t>
            </a:r>
            <a:r>
              <a:rPr lang="en-US" sz="2800">
                <a:latin typeface="Arial" pitchFamily="34" charset="0"/>
              </a:rPr>
              <a:t>ng xảy ra ) </a:t>
            </a: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 </a:t>
            </a:r>
          </a:p>
        </p:txBody>
      </p:sp>
      <p:pic>
        <p:nvPicPr>
          <p:cNvPr id="36880" name="Picture 16" descr="k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7660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1" name="Picture 17" descr="k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276600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 animBg="1"/>
      <p:bldP spid="368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47800" y="4364038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0" y="0"/>
            <a:ext cx="6019800" cy="1524000"/>
          </a:xfrm>
          <a:prstGeom prst="flowChartConnector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FF0066"/>
                </a:solidFill>
                <a:latin typeface="Arial" pitchFamily="34" charset="0"/>
              </a:rPr>
              <a:t>Hoạt </a:t>
            </a:r>
            <a:r>
              <a:rPr lang="vi-VN" sz="2800">
                <a:solidFill>
                  <a:srgbClr val="FF0066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pitchFamily="34" charset="0"/>
              </a:rPr>
              <a:t>ộng 1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Xác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ịnh thành phần chính của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không khí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0" y="1295400"/>
            <a:ext cx="9144000" cy="5715000"/>
          </a:xfrm>
          <a:prstGeom prst="horizontalScroll">
            <a:avLst>
              <a:gd name="adj" fmla="val 6144"/>
            </a:avLst>
          </a:prstGeom>
          <a:gradFill rotWithShape="1">
            <a:gsLst>
              <a:gs pos="0">
                <a:srgbClr val="00FF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/>
            <a:r>
              <a:rPr lang="en-US" sz="2800">
                <a:latin typeface="Arial" pitchFamily="34" charset="0"/>
              </a:rPr>
              <a:t>   Đốt cháy một cây nến, gắn vào một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ĩa thuỷ tinh, 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rồi rót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vào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ĩa. Lấy một lọ thuỷ tinh úp lên cây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nến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ang cháy ( Mô tả hiện t</a:t>
            </a:r>
            <a:r>
              <a:rPr lang="vi-VN" sz="2800">
                <a:latin typeface="Arial" pitchFamily="34" charset="0"/>
              </a:rPr>
              <a:t>ươ</a:t>
            </a:r>
            <a:r>
              <a:rPr lang="en-US" sz="2800">
                <a:latin typeface="Arial" pitchFamily="34" charset="0"/>
              </a:rPr>
              <a:t>ng xảy ra )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  </a:t>
            </a: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 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a. Tại sao khi nến tắt, n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ớc lại dâng vào trong cốc ?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81000" y="3733800"/>
            <a:ext cx="8763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b. Phần không khí còn lại có duy trì sự cháy không ?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Tại sao em biết ?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57200" y="5029200"/>
            <a:ext cx="853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c. Thí nghiệm trên cho ta thấy không khí gồm mấy thành phần chính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2" grpId="0" animBg="1"/>
      <p:bldP spid="39943" grpId="0"/>
      <p:bldP spid="39944" grpId="0"/>
      <p:bldP spid="399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FF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0" y="0"/>
            <a:ext cx="9296400" cy="7010400"/>
          </a:xfrm>
          <a:prstGeom prst="wedgeRectCallout">
            <a:avLst>
              <a:gd name="adj1" fmla="val -47815"/>
              <a:gd name="adj2" fmla="val 48417"/>
            </a:avLst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sz="36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0" y="1524000"/>
            <a:ext cx="9144000" cy="4038600"/>
          </a:xfrm>
          <a:prstGeom prst="ribbon">
            <a:avLst>
              <a:gd name="adj1" fmla="val 24792"/>
              <a:gd name="adj2" fmla="val 75000"/>
            </a:avLst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800">
                <a:latin typeface="Arial" pitchFamily="34" charset="0"/>
              </a:rPr>
              <a:t>  Không khí gồm 2 thành phần chính là</a:t>
            </a:r>
          </a:p>
          <a:p>
            <a:pPr eaLnBrk="1" hangingPunct="1"/>
            <a:r>
              <a:rPr lang="en-US" sz="2800">
                <a:latin typeface="Arial" pitchFamily="34" charset="0"/>
              </a:rPr>
              <a:t>khí ô-xi duy trì sự cháy và khí ni-t</a:t>
            </a:r>
            <a:r>
              <a:rPr lang="vi-VN" sz="2800">
                <a:latin typeface="Arial" pitchFamily="34" charset="0"/>
              </a:rPr>
              <a:t>ơ</a:t>
            </a:r>
            <a:endParaRPr lang="en-US" sz="2800">
              <a:latin typeface="Arial" pitchFamily="34" charset="0"/>
            </a:endParaRPr>
          </a:p>
          <a:p>
            <a:pPr eaLnBrk="1" hangingPunct="1"/>
            <a:r>
              <a:rPr lang="en-US" sz="2800">
                <a:latin typeface="Arial" pitchFamily="34" charset="0"/>
              </a:rPr>
              <a:t>không duy trì sự cháy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0" y="0"/>
            <a:ext cx="5562600" cy="1524000"/>
          </a:xfrm>
          <a:prstGeom prst="flowChartConnector">
            <a:avLst/>
          </a:prstGeom>
          <a:gradFill rotWithShape="1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Hoạt 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ộng 1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Xác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ịnh thành phần chính của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không khí</a:t>
            </a: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54102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4000">
              <a:latin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pic>
        <p:nvPicPr>
          <p:cNvPr id="37894" name="Picture 6" descr="k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7086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4572000" y="8382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685800" y="35052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2971800" y="5410200"/>
            <a:ext cx="228600" cy="838200"/>
          </a:xfrm>
          <a:prstGeom prst="upArrow">
            <a:avLst>
              <a:gd name="adj1" fmla="val 50000"/>
              <a:gd name="adj2" fmla="val 9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repeatCount="10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0472E-6 L 3.33333E-6 0.083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repeatCount="10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53284E-7 L 0.07917 0.005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repeatCount="10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60777E-7 L 0.00417 -0.0610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  <p:bldP spid="37895" grpId="0" animBg="1"/>
      <p:bldP spid="37896" grpId="0" animBg="1"/>
      <p:bldP spid="378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66FFCC"/>
              </a:gs>
              <a:gs pos="50000">
                <a:srgbClr val="FFFFFF"/>
              </a:gs>
              <a:gs pos="100000">
                <a:srgbClr val="66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0" y="0"/>
            <a:ext cx="5486400" cy="1524000"/>
          </a:xfrm>
          <a:prstGeom prst="verticalScroll">
            <a:avLst>
              <a:gd name="adj" fmla="val 8333"/>
            </a:avLst>
          </a:prstGeom>
          <a:gradFill rotWithShape="1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Hoạt 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ộng 2: 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Tìm hiểu một số thành phần 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khác của không khí</a:t>
            </a:r>
            <a:endParaRPr lang="en-US" sz="4000">
              <a:latin typeface="Arial" pitchFamily="34" charset="0"/>
            </a:endParaRP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horizontalScroll">
            <a:avLst>
              <a:gd name="adj" fmla="val 5264"/>
            </a:avLst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/>
            <a:r>
              <a:rPr lang="en-US" sz="2800">
                <a:latin typeface="Arial" pitchFamily="34" charset="0"/>
              </a:rPr>
              <a:t>Quan sát mô tả lại chai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 vôi trong chúng ta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ã </a:t>
            </a:r>
          </a:p>
          <a:p>
            <a:pPr marL="342900" indent="-342900" eaLnBrk="1" hangingPunct="1"/>
            <a:r>
              <a:rPr lang="en-US" sz="2800">
                <a:latin typeface="Arial" pitchFamily="34" charset="0"/>
              </a:rPr>
              <a:t>chuẩn bị cách </a:t>
            </a:r>
            <a:r>
              <a:rPr lang="vi-VN" sz="2800">
                <a:latin typeface="Arial" pitchFamily="34" charset="0"/>
              </a:rPr>
              <a:t>đ</a:t>
            </a:r>
            <a:r>
              <a:rPr lang="en-US" sz="2800">
                <a:latin typeface="Arial" pitchFamily="34" charset="0"/>
              </a:rPr>
              <a:t>ây mấy ngày và bây giờ ?</a:t>
            </a: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  <a:p>
            <a:pPr marL="342900" indent="-342900" eaLnBrk="1" hangingPunct="1"/>
            <a:endParaRPr lang="en-US" sz="2800">
              <a:latin typeface="Arial" pitchFamily="34" charset="0"/>
            </a:endParaRPr>
          </a:p>
        </p:txBody>
      </p:sp>
      <p:sp>
        <p:nvSpPr>
          <p:cNvPr id="8197" name="AutoShape 9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a.Giải thích hiện t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ợng xảy ra qua thí nghiệm trên ?</a:t>
            </a:r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304800" y="411480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800">
              <a:latin typeface="Arial" pitchFamily="34" charset="0"/>
            </a:endParaRPr>
          </a:p>
        </p:txBody>
      </p:sp>
      <p:pic>
        <p:nvPicPr>
          <p:cNvPr id="11276" name="Picture 12" descr="k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429000"/>
            <a:ext cx="464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3" descr="k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429000"/>
            <a:ext cx="4495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 animBg="1"/>
      <p:bldP spid="11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4000">
              <a:latin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pic>
        <p:nvPicPr>
          <p:cNvPr id="35845" name="Picture 5" descr="k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38400"/>
            <a:ext cx="472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 descr="k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438400"/>
            <a:ext cx="441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0" y="0"/>
            <a:ext cx="5486400" cy="1371600"/>
          </a:xfrm>
          <a:prstGeom prst="verticalScroll">
            <a:avLst>
              <a:gd name="adj" fmla="val 8333"/>
            </a:avLst>
          </a:prstGeom>
          <a:gradFill rotWithShape="1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Hoạt 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ộng 2: 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Tìm hiểu một số thành phần </a:t>
            </a:r>
          </a:p>
          <a:p>
            <a:pPr algn="ctr" eaLnBrk="1" hangingPunct="1"/>
            <a:r>
              <a:rPr lang="en-US" sz="2800">
                <a:latin typeface="Arial" pitchFamily="34" charset="0"/>
              </a:rPr>
              <a:t>khác của không khí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0" y="1371600"/>
            <a:ext cx="9144000" cy="1066800"/>
          </a:xfrm>
          <a:prstGeom prst="flowChartAlternateProcess">
            <a:avLst/>
          </a:prstGeom>
          <a:gradFill rotWithShape="1">
            <a:gsLst>
              <a:gs pos="0">
                <a:srgbClr val="3399FF"/>
              </a:gs>
              <a:gs pos="50000">
                <a:srgbClr val="FFFFFF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>
                <a:latin typeface="Arial" pitchFamily="34" charset="0"/>
              </a:rPr>
              <a:t>  Trong không khí, ngoài khí ô-xi và khí ni-t</a:t>
            </a:r>
            <a:r>
              <a:rPr lang="vi-VN">
                <a:latin typeface="Arial" pitchFamily="34" charset="0"/>
              </a:rPr>
              <a:t>ơ</a:t>
            </a:r>
            <a:r>
              <a:rPr lang="en-US">
                <a:latin typeface="Arial" pitchFamily="34" charset="0"/>
              </a:rPr>
              <a:t> còn</a:t>
            </a:r>
          </a:p>
          <a:p>
            <a:pPr eaLnBrk="1" hangingPunct="1"/>
            <a:r>
              <a:rPr lang="en-US">
                <a:latin typeface="Arial" pitchFamily="34" charset="0"/>
              </a:rPr>
              <a:t>chứa những thành phần nào khác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35848" grpId="0" animBg="1"/>
      <p:bldP spid="358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3600">
              <a:latin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>
              <a:latin typeface="Arial" pitchFamily="34" charset="0"/>
            </a:endParaRPr>
          </a:p>
        </p:txBody>
      </p:sp>
      <p:sp>
        <p:nvSpPr>
          <p:cNvPr id="10244" name="AutoShape 10"/>
          <p:cNvSpPr>
            <a:spLocks noChangeArrowheads="1"/>
          </p:cNvSpPr>
          <p:nvPr/>
        </p:nvSpPr>
        <p:spPr bwMode="auto">
          <a:xfrm>
            <a:off x="5257800" y="0"/>
            <a:ext cx="3886200" cy="990600"/>
          </a:xfrm>
          <a:prstGeom prst="ribbon">
            <a:avLst>
              <a:gd name="adj1" fmla="val 17708"/>
              <a:gd name="adj2" fmla="val 75000"/>
            </a:avLst>
          </a:prstGeom>
          <a:gradFill rotWithShape="1">
            <a:gsLst>
              <a:gs pos="0">
                <a:srgbClr val="CCFF33"/>
              </a:gs>
              <a:gs pos="50000">
                <a:srgbClr val="FFFFFF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solidFill>
                  <a:srgbClr val="FF0066"/>
                </a:solidFill>
                <a:latin typeface="Arial" pitchFamily="34" charset="0"/>
              </a:rPr>
              <a:t>KHOA HỌC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KHÔNG KHÍ GỒM NHỮNG </a:t>
            </a:r>
          </a:p>
          <a:p>
            <a:pPr algn="ctr" eaLnBrk="1" hangingPunct="1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THÀNH PHẦN NÀO ?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0" y="1524000"/>
            <a:ext cx="9144000" cy="3733800"/>
          </a:xfrm>
          <a:prstGeom prst="verticalScroll">
            <a:avLst>
              <a:gd name="adj" fmla="val 6421"/>
            </a:avLst>
          </a:prstGeom>
          <a:gradFill rotWithShape="1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800" b="1">
                <a:latin typeface="Arial" pitchFamily="34" charset="0"/>
              </a:rPr>
              <a:t>Kết luận:</a:t>
            </a:r>
          </a:p>
          <a:p>
            <a:pPr eaLnBrk="1" hangingPunct="1"/>
            <a:r>
              <a:rPr lang="en-US" sz="2800">
                <a:latin typeface="Arial" pitchFamily="34" charset="0"/>
              </a:rPr>
              <a:t>  Không khí gồm 2 thành phần chính là ô-xi và ni-t</a:t>
            </a:r>
            <a:r>
              <a:rPr lang="vi-VN" sz="2800">
                <a:latin typeface="Arial" pitchFamily="34" charset="0"/>
              </a:rPr>
              <a:t>ơ</a:t>
            </a:r>
            <a:r>
              <a:rPr lang="en-US" sz="2800">
                <a:latin typeface="Arial" pitchFamily="34" charset="0"/>
              </a:rPr>
              <a:t>.</a:t>
            </a:r>
          </a:p>
          <a:p>
            <a:pPr eaLnBrk="1" hangingPunct="1"/>
            <a:r>
              <a:rPr lang="en-US" sz="2800">
                <a:latin typeface="Arial" pitchFamily="34" charset="0"/>
              </a:rPr>
              <a:t>Ngoài ra còn chứa khí các-bô-níc, h</a:t>
            </a:r>
            <a:r>
              <a:rPr lang="vi-VN" sz="2800">
                <a:latin typeface="Arial" pitchFamily="34" charset="0"/>
              </a:rPr>
              <a:t>ơ</a:t>
            </a:r>
            <a:r>
              <a:rPr lang="en-US" sz="2800">
                <a:latin typeface="Arial" pitchFamily="34" charset="0"/>
              </a:rPr>
              <a:t>i n</a:t>
            </a:r>
            <a:r>
              <a:rPr lang="vi-VN" sz="2800">
                <a:latin typeface="Arial" pitchFamily="34" charset="0"/>
              </a:rPr>
              <a:t>ư</a:t>
            </a:r>
            <a:r>
              <a:rPr lang="en-US" sz="2800">
                <a:latin typeface="Arial" pitchFamily="34" charset="0"/>
              </a:rPr>
              <a:t>ớc, bụi,</a:t>
            </a:r>
          </a:p>
          <a:p>
            <a:pPr eaLnBrk="1" hangingPunct="1"/>
            <a:r>
              <a:rPr lang="en-US" sz="2800">
                <a:latin typeface="Arial" pitchFamily="34" charset="0"/>
              </a:rPr>
              <a:t>vi khuẩn, tiếng ồn, …</a:t>
            </a:r>
          </a:p>
          <a:p>
            <a:pPr eaLnBrk="1" hangingPunct="1"/>
            <a:endParaRPr lang="en-US" sz="2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419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.VnTime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76</cp:revision>
  <dcterms:created xsi:type="dcterms:W3CDTF">2008-09-25T02:27:59Z</dcterms:created>
  <dcterms:modified xsi:type="dcterms:W3CDTF">2016-06-30T01:09:00Z</dcterms:modified>
</cp:coreProperties>
</file>