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80" r:id="rId4"/>
    <p:sldId id="281" r:id="rId5"/>
    <p:sldId id="282" r:id="rId6"/>
    <p:sldId id="272" r:id="rId7"/>
    <p:sldId id="276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00"/>
    <a:srgbClr val="006600"/>
    <a:srgbClr val="FFFF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527" autoAdjust="0"/>
    <p:restoredTop sz="94660"/>
  </p:normalViewPr>
  <p:slideViewPr>
    <p:cSldViewPr>
      <p:cViewPr varScale="1">
        <p:scale>
          <a:sx n="43" d="100"/>
          <a:sy n="43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224B-9AFD-43E7-9EF2-7188A966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A4FC-814F-4E2B-845D-3C25B9E3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038C-A400-4305-9F50-AF40500A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713A-A6CF-4A22-9655-2B2B5F98A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9F9D-F3F9-4175-AFAB-A74F214E7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9809-7696-4221-BC85-2A9EFE06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7037-D580-431A-8B88-1449B6CC2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D40B-8B22-4BCF-ADD7-B659A0E21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F209-09BD-4463-90FE-59ABF05A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C7DA-5361-49E9-BA0F-59FBD599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F4F4A-86B8-4516-8639-17879D786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26D2589-CC0D-407C-AC8B-11E5B3583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09600" y="533400"/>
            <a:ext cx="76962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 u="sng">
                <a:solidFill>
                  <a:schemeClr val="bg1"/>
                </a:solidFill>
              </a:rPr>
              <a:t>Tự nhiên và xã hội</a:t>
            </a:r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33400" y="18288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en-US" sz="2000"/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-228600" y="-304800"/>
            <a:ext cx="9601200" cy="7315200"/>
            <a:chOff x="-92" y="-144"/>
            <a:chExt cx="6044" cy="4608"/>
          </a:xfrm>
        </p:grpSpPr>
        <p:pic>
          <p:nvPicPr>
            <p:cNvPr id="717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2" y="48"/>
              <a:ext cx="428" cy="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44"/>
              <a:ext cx="57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72" y="0"/>
              <a:ext cx="4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84"/>
              <a:ext cx="57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7924800" cy="2667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mtClean="0"/>
              <a:t>Kiểm tra bài cũ:</a:t>
            </a:r>
            <a:endParaRPr lang="en-US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Câu 1: </a:t>
            </a:r>
            <a:r>
              <a:rPr lang="en-US" sz="2400" smtClean="0">
                <a:solidFill>
                  <a:schemeClr val="bg1"/>
                </a:solidFill>
              </a:rPr>
              <a:t>Rác thải có tác hại gì </a:t>
            </a:r>
            <a:r>
              <a:rPr lang="vi-VN" sz="2400" smtClean="0">
                <a:solidFill>
                  <a:schemeClr val="bg1"/>
                </a:solidFill>
              </a:rPr>
              <a:t>đ</a:t>
            </a:r>
            <a:r>
              <a:rPr lang="en-US" sz="2400" smtClean="0">
                <a:solidFill>
                  <a:schemeClr val="bg1"/>
                </a:solidFill>
              </a:rPr>
              <a:t>ối với sức khoẻ con ng</a:t>
            </a:r>
            <a:r>
              <a:rPr lang="vi-VN" sz="2400" smtClean="0">
                <a:solidFill>
                  <a:schemeClr val="bg1"/>
                </a:solidFill>
              </a:rPr>
              <a:t>ư</a:t>
            </a:r>
            <a:r>
              <a:rPr lang="en-US" sz="2400" smtClean="0">
                <a:solidFill>
                  <a:schemeClr val="bg1"/>
                </a:solidFill>
              </a:rPr>
              <a:t>ời?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</a:rPr>
              <a:t>	+ Trong các loại rác, có những loại rác dễ bị thối rữa, bốc mùi hôi thối và chứa nhiều vi khuẩn gây bệnh.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>
                <a:solidFill>
                  <a:schemeClr val="bg1"/>
                </a:solidFill>
              </a:rPr>
              <a:t>	+ Chuột gián, ruồi,…th</a:t>
            </a:r>
            <a:r>
              <a:rPr lang="vi-VN" sz="2400" smtClean="0">
                <a:solidFill>
                  <a:schemeClr val="bg1"/>
                </a:solidFill>
              </a:rPr>
              <a:t>ư</a:t>
            </a:r>
            <a:r>
              <a:rPr lang="en-US" sz="2400" smtClean="0">
                <a:solidFill>
                  <a:schemeClr val="bg1"/>
                </a:solidFill>
              </a:rPr>
              <a:t>ờng sống ở n</a:t>
            </a:r>
            <a:r>
              <a:rPr lang="vi-VN" sz="2400" smtClean="0">
                <a:solidFill>
                  <a:schemeClr val="bg1"/>
                </a:solidFill>
              </a:rPr>
              <a:t>ơ</a:t>
            </a:r>
            <a:r>
              <a:rPr lang="en-US" sz="2400" smtClean="0">
                <a:solidFill>
                  <a:schemeClr val="bg1"/>
                </a:solidFill>
              </a:rPr>
              <a:t>i có rác. Chúng là những con vật trung gian truyền bệnh cho con ng</a:t>
            </a:r>
            <a:r>
              <a:rPr lang="vi-VN" sz="2400" smtClean="0">
                <a:solidFill>
                  <a:schemeClr val="bg1"/>
                </a:solidFill>
              </a:rPr>
              <a:t>ư</a:t>
            </a:r>
            <a:r>
              <a:rPr lang="en-US" sz="2400" smtClean="0">
                <a:solidFill>
                  <a:schemeClr val="bg1"/>
                </a:solidFill>
              </a:rPr>
              <a:t>ời</a:t>
            </a:r>
          </a:p>
          <a:p>
            <a:pPr algn="l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5562600" cy="762000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chemeClr val="bg1"/>
                </a:solidFill>
              </a:rPr>
              <a:t>Kiểm tra bài cũ: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Câu 2: Có mấy cách xử lý rác thải?</a:t>
            </a:r>
            <a:br>
              <a:rPr lang="en-US" sz="2400" smtClean="0">
                <a:solidFill>
                  <a:schemeClr val="bg1"/>
                </a:solidFill>
              </a:rPr>
            </a:br>
            <a:endParaRPr lang="en-US" sz="2400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8229600" cy="2743200"/>
          </a:xfrm>
        </p:spPr>
        <p:txBody>
          <a:bodyPr/>
          <a:lstStyle/>
          <a:p>
            <a:pPr eaLnBrk="1" hangingPunct="1"/>
            <a:r>
              <a:rPr lang="en-US" sz="2400" smtClean="0"/>
              <a:t>Rác thải </a:t>
            </a:r>
            <a:r>
              <a:rPr lang="vi-VN" sz="2400" smtClean="0"/>
              <a:t>đư</a:t>
            </a:r>
            <a:r>
              <a:rPr lang="en-US" sz="2400" smtClean="0"/>
              <a:t>ợc sử lí theo bốn cách: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- Chôn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- Đốt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- ủ(</a:t>
            </a:r>
            <a:r>
              <a:rPr lang="vi-VN" sz="2400" smtClean="0"/>
              <a:t>đ</a:t>
            </a:r>
            <a:r>
              <a:rPr lang="en-US" sz="2400" smtClean="0"/>
              <a:t>ể bón ruộng,…)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- Tái chế.</a:t>
            </a:r>
          </a:p>
        </p:txBody>
      </p:sp>
      <p:sp>
        <p:nvSpPr>
          <p:cNvPr id="8196" name="Rectangle 20"/>
          <p:cNvSpPr>
            <a:spLocks noChangeArrowheads="1"/>
          </p:cNvSpPr>
          <p:nvPr/>
        </p:nvSpPr>
        <p:spPr bwMode="auto">
          <a:xfrm>
            <a:off x="533400" y="457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 u="sng">
                <a:solidFill>
                  <a:schemeClr val="bg1"/>
                </a:solidFill>
              </a:rPr>
              <a:t>Tự nhiên và xã hội</a:t>
            </a:r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endParaRPr lang="en-US" sz="4000">
              <a:solidFill>
                <a:schemeClr val="bg1"/>
              </a:solidFill>
            </a:endParaRPr>
          </a:p>
        </p:txBody>
      </p:sp>
      <p:grpSp>
        <p:nvGrpSpPr>
          <p:cNvPr id="8197" name="Group 22"/>
          <p:cNvGrpSpPr>
            <a:grpSpLocks/>
          </p:cNvGrpSpPr>
          <p:nvPr/>
        </p:nvGrpSpPr>
        <p:grpSpPr bwMode="auto">
          <a:xfrm>
            <a:off x="-228600" y="-254000"/>
            <a:ext cx="9601200" cy="7315200"/>
            <a:chOff x="-92" y="-144"/>
            <a:chExt cx="6044" cy="4608"/>
          </a:xfrm>
        </p:grpSpPr>
        <p:pic>
          <p:nvPicPr>
            <p:cNvPr id="8199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2" y="48"/>
              <a:ext cx="428" cy="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44"/>
              <a:ext cx="57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72" y="0"/>
              <a:ext cx="4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84"/>
              <a:ext cx="57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8" name="Rectangle 27"/>
          <p:cNvSpPr>
            <a:spLocks noChangeArrowheads="1"/>
          </p:cNvSpPr>
          <p:nvPr/>
        </p:nvSpPr>
        <p:spPr bwMode="auto">
          <a:xfrm>
            <a:off x="457200" y="2286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5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895600" y="304800"/>
            <a:ext cx="308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/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 u="sng">
                <a:solidFill>
                  <a:schemeClr val="bg1"/>
                </a:solidFill>
              </a:rPr>
              <a:t>Tự nhiên và xã hội</a:t>
            </a:r>
            <a:r>
              <a:rPr lang="en-US" sz="1200">
                <a:solidFill>
                  <a:schemeClr val="bg1"/>
                </a:solidFill>
              </a:rPr>
              <a:t/>
            </a:r>
            <a:br>
              <a:rPr lang="en-US" sz="1200">
                <a:solidFill>
                  <a:schemeClr val="bg1"/>
                </a:solidFill>
              </a:rPr>
            </a:b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687546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Bài 37: Vệ sinh môi tr</a:t>
            </a:r>
            <a:r>
              <a:rPr lang="vi-VN" sz="2800">
                <a:solidFill>
                  <a:schemeClr val="bg1"/>
                </a:solidFill>
              </a:rPr>
              <a:t>ư</a:t>
            </a:r>
            <a:r>
              <a:rPr lang="en-US" sz="2800">
                <a:solidFill>
                  <a:schemeClr val="bg1"/>
                </a:solidFill>
              </a:rPr>
              <a:t>ờng (tiếp theo)</a:t>
            </a: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648200" y="1981200"/>
          <a:ext cx="4495800" cy="3962400"/>
        </p:xfrm>
        <a:graphic>
          <a:graphicData uri="http://schemas.openxmlformats.org/presentationml/2006/ole">
            <p:oleObj spid="_x0000_s1026" name="Bitmap Image" r:id="rId3" imgW="4200000" imgH="2561905" progId="Paint.Picture">
              <p:embed/>
            </p:oleObj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981200" y="62484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1030" name="Oval 12"/>
          <p:cNvSpPr>
            <a:spLocks noChangeArrowheads="1"/>
          </p:cNvSpPr>
          <p:nvPr/>
        </p:nvSpPr>
        <p:spPr bwMode="auto">
          <a:xfrm>
            <a:off x="1981200" y="6172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057400" y="6248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1032" name="Oval 15"/>
          <p:cNvSpPr>
            <a:spLocks noChangeArrowheads="1"/>
          </p:cNvSpPr>
          <p:nvPr/>
        </p:nvSpPr>
        <p:spPr bwMode="auto">
          <a:xfrm>
            <a:off x="66294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6705600" y="6096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</a:t>
            </a:r>
          </a:p>
        </p:txBody>
      </p:sp>
      <p:sp>
        <p:nvSpPr>
          <p:cNvPr id="1034" name="Rectangle 17"/>
          <p:cNvSpPr>
            <a:spLocks noChangeArrowheads="1"/>
          </p:cNvSpPr>
          <p:nvPr/>
        </p:nvSpPr>
        <p:spPr bwMode="auto">
          <a:xfrm>
            <a:off x="304800" y="1371600"/>
            <a:ext cx="414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solidFill>
                  <a:schemeClr val="tx2"/>
                </a:solidFill>
              </a:rPr>
              <a:t>Hoạt </a:t>
            </a:r>
            <a:r>
              <a:rPr lang="vi-VN" sz="1200" b="1" u="sng">
                <a:solidFill>
                  <a:schemeClr val="tx2"/>
                </a:solidFill>
              </a:rPr>
              <a:t>đ</a:t>
            </a:r>
            <a:r>
              <a:rPr lang="en-US" sz="1200" b="1" u="sng">
                <a:solidFill>
                  <a:schemeClr val="tx2"/>
                </a:solidFill>
              </a:rPr>
              <a:t>ộng 1</a:t>
            </a:r>
            <a:r>
              <a:rPr lang="en-US" sz="1200">
                <a:solidFill>
                  <a:schemeClr val="tx2"/>
                </a:solidFill>
              </a:rPr>
              <a:t>: Tìm hiểu tác hại của việc phóng uế bừa bãi: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838200" y="57150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Hình 1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>
                <a:solidFill>
                  <a:schemeClr val="bg1"/>
                </a:solidFill>
              </a:rPr>
              <a:t>Trên </a:t>
            </a:r>
            <a:r>
              <a:rPr lang="vi-VN">
                <a:solidFill>
                  <a:schemeClr val="bg1"/>
                </a:solidFill>
              </a:rPr>
              <a:t>đư</a:t>
            </a:r>
            <a:r>
              <a:rPr lang="en-US">
                <a:solidFill>
                  <a:schemeClr val="bg1"/>
                </a:solidFill>
              </a:rPr>
              <a:t>ờng làng có lợn, chó, bò </a:t>
            </a:r>
            <a:r>
              <a:rPr lang="vi-VN">
                <a:solidFill>
                  <a:schemeClr val="bg1"/>
                </a:solidFill>
              </a:rPr>
              <a:t>đư</a:t>
            </a:r>
            <a:r>
              <a:rPr lang="en-US">
                <a:solidFill>
                  <a:schemeClr val="bg1"/>
                </a:solidFill>
              </a:rPr>
              <a:t>ợc thả rông và phóng uế bừa bãi.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895600" y="304800"/>
            <a:ext cx="308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/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 u="sng">
                <a:solidFill>
                  <a:schemeClr val="bg1"/>
                </a:solidFill>
              </a:rPr>
              <a:t>Tự nhiên và xã hội</a:t>
            </a:r>
            <a:r>
              <a:rPr lang="en-US" sz="1200">
                <a:solidFill>
                  <a:schemeClr val="bg1"/>
                </a:solidFill>
              </a:rPr>
              <a:t/>
            </a:r>
            <a:br>
              <a:rPr lang="en-US" sz="1200">
                <a:solidFill>
                  <a:schemeClr val="bg1"/>
                </a:solidFill>
              </a:rPr>
            </a:b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687546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Bài 37: Vệ sinh môi tr</a:t>
            </a:r>
            <a:r>
              <a:rPr lang="vi-VN" sz="2800">
                <a:solidFill>
                  <a:schemeClr val="bg1"/>
                </a:solidFill>
              </a:rPr>
              <a:t>ư</a:t>
            </a:r>
            <a:r>
              <a:rPr lang="en-US" sz="2800">
                <a:solidFill>
                  <a:schemeClr val="bg1"/>
                </a:solidFill>
              </a:rPr>
              <a:t>ờng (tiếp theo)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572000" y="1957388"/>
          <a:ext cx="4495800" cy="3962400"/>
        </p:xfrm>
        <a:graphic>
          <a:graphicData uri="http://schemas.openxmlformats.org/presentationml/2006/ole">
            <p:oleObj spid="_x0000_s2050" name="Bitmap Image" r:id="rId3" imgW="4200000" imgH="2561905" progId="Paint.Picture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81200" y="62484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981200" y="6172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057400" y="6248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6294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705600" y="6096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4800" y="1371600"/>
            <a:ext cx="414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solidFill>
                  <a:schemeClr val="tx2"/>
                </a:solidFill>
              </a:rPr>
              <a:t>Hoạt </a:t>
            </a:r>
            <a:r>
              <a:rPr lang="vi-VN" sz="1200" b="1" u="sng">
                <a:solidFill>
                  <a:schemeClr val="tx2"/>
                </a:solidFill>
              </a:rPr>
              <a:t>đ</a:t>
            </a:r>
            <a:r>
              <a:rPr lang="en-US" sz="1200" b="1" u="sng">
                <a:solidFill>
                  <a:schemeClr val="tx2"/>
                </a:solidFill>
              </a:rPr>
              <a:t>ộng 1</a:t>
            </a:r>
            <a:r>
              <a:rPr lang="en-US" sz="1200">
                <a:solidFill>
                  <a:schemeClr val="tx2"/>
                </a:solidFill>
              </a:rPr>
              <a:t>: Tìm hiểu tác hại của việc phóng uế bừa bãi: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2895600" y="304800"/>
            <a:ext cx="308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/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 u="sng">
                <a:solidFill>
                  <a:schemeClr val="bg1"/>
                </a:solidFill>
              </a:rPr>
              <a:t>Tự nhiên và xã hội</a:t>
            </a:r>
            <a:r>
              <a:rPr lang="en-US" sz="1200">
                <a:solidFill>
                  <a:schemeClr val="bg1"/>
                </a:solidFill>
              </a:rPr>
              <a:t/>
            </a:r>
            <a:br>
              <a:rPr lang="en-US" sz="1200">
                <a:solidFill>
                  <a:schemeClr val="bg1"/>
                </a:solidFill>
              </a:rPr>
            </a:b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687546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Bài 37: Vệ sinh môi tr</a:t>
            </a:r>
            <a:r>
              <a:rPr lang="vi-VN" sz="2800">
                <a:solidFill>
                  <a:schemeClr val="bg1"/>
                </a:solidFill>
              </a:rPr>
              <a:t>ư</a:t>
            </a:r>
            <a:r>
              <a:rPr lang="en-US" sz="2800">
                <a:solidFill>
                  <a:schemeClr val="bg1"/>
                </a:solidFill>
              </a:rPr>
              <a:t>ờng (tiếp theo)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572000" y="1957388"/>
          <a:ext cx="4495800" cy="3962400"/>
        </p:xfrm>
        <a:graphic>
          <a:graphicData uri="http://schemas.openxmlformats.org/presentationml/2006/ole">
            <p:oleObj spid="_x0000_s3074" name="Bitmap Image" r:id="rId3" imgW="4200000" imgH="2561905" progId="Paint.Picture">
              <p:embed/>
            </p:oleObj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981200" y="62484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1981200" y="6172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057400" y="62484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3081" name="Oval 8"/>
          <p:cNvSpPr>
            <a:spLocks noChangeArrowheads="1"/>
          </p:cNvSpPr>
          <p:nvPr/>
        </p:nvSpPr>
        <p:spPr bwMode="auto">
          <a:xfrm>
            <a:off x="66294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6705600" y="6096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2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304800" y="1371600"/>
            <a:ext cx="414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u="sng">
                <a:solidFill>
                  <a:schemeClr val="tx2"/>
                </a:solidFill>
              </a:rPr>
              <a:t>Hoạt </a:t>
            </a:r>
            <a:r>
              <a:rPr lang="vi-VN" sz="1200" b="1" u="sng">
                <a:solidFill>
                  <a:schemeClr val="tx2"/>
                </a:solidFill>
              </a:rPr>
              <a:t>đ</a:t>
            </a:r>
            <a:r>
              <a:rPr lang="en-US" sz="1200" b="1" u="sng">
                <a:solidFill>
                  <a:schemeClr val="tx2"/>
                </a:solidFill>
              </a:rPr>
              <a:t>ộng 1</a:t>
            </a:r>
            <a:r>
              <a:rPr lang="en-US" sz="1200">
                <a:solidFill>
                  <a:schemeClr val="tx2"/>
                </a:solidFill>
              </a:rPr>
              <a:t>: Tìm hiểu tác hại của việc phóng uế bừa bãi:</a:t>
            </a:r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76200" y="1981200"/>
          <a:ext cx="4419600" cy="3886200"/>
        </p:xfrm>
        <a:graphic>
          <a:graphicData uri="http://schemas.openxmlformats.org/presentationml/2006/ole">
            <p:oleObj spid="_x0000_s3075" name="Bitmap Image" r:id="rId4" imgW="4982270" imgH="291428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92213" y="701675"/>
            <a:ext cx="6875462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u="sng">
                <a:solidFill>
                  <a:schemeClr val="bg1"/>
                </a:solidFill>
              </a:rPr>
              <a:t>Tự nhiên xã hội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733800" y="560705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Hình 1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33400" y="591185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- </a:t>
            </a:r>
            <a:r>
              <a:rPr lang="en-US" sz="2400">
                <a:solidFill>
                  <a:schemeClr val="bg1"/>
                </a:solidFill>
              </a:rPr>
              <a:t>Trên </a:t>
            </a:r>
            <a:r>
              <a:rPr lang="vi-VN" sz="2400">
                <a:solidFill>
                  <a:schemeClr val="bg1"/>
                </a:solidFill>
              </a:rPr>
              <a:t>đư</a:t>
            </a:r>
            <a:r>
              <a:rPr lang="en-US" sz="2400">
                <a:solidFill>
                  <a:schemeClr val="bg1"/>
                </a:solidFill>
              </a:rPr>
              <a:t>ờng làng có lợn, chó, bò </a:t>
            </a:r>
            <a:r>
              <a:rPr lang="vi-VN" sz="2400">
                <a:solidFill>
                  <a:schemeClr val="bg1"/>
                </a:solidFill>
              </a:rPr>
              <a:t>đư</a:t>
            </a:r>
            <a:r>
              <a:rPr lang="en-US" sz="2400">
                <a:solidFill>
                  <a:schemeClr val="bg1"/>
                </a:solidFill>
              </a:rPr>
              <a:t>ợc thả rông và phóng uế bừa bãi.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733800" y="56388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Hình 2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33400" y="59436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- </a:t>
            </a:r>
            <a:r>
              <a:rPr lang="en-US" sz="2400">
                <a:solidFill>
                  <a:schemeClr val="bg1"/>
                </a:solidFill>
              </a:rPr>
              <a:t>Trên vỉa hè có một cậu bé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ang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i tiểu tiện bừa bãi.</a:t>
            </a:r>
          </a:p>
        </p:txBody>
      </p:sp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1752600" y="1524000"/>
          <a:ext cx="6172200" cy="3886200"/>
        </p:xfrm>
        <a:graphic>
          <a:graphicData uri="http://schemas.openxmlformats.org/presentationml/2006/ole">
            <p:oleObj spid="_x0000_s4098" name="Bitmap Image" r:id="rId3" imgW="4982270" imgH="2914286" progId="Paint.Picture">
              <p:embed/>
            </p:oleObj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1752600" y="1524000"/>
          <a:ext cx="6172200" cy="3886200"/>
        </p:xfrm>
        <a:graphic>
          <a:graphicData uri="http://schemas.openxmlformats.org/presentationml/2006/ole">
            <p:oleObj spid="_x0000_s4099" name="Bitmap Image" r:id="rId4" imgW="4200000" imgH="2561905" progId="Paint.Picture">
              <p:embed/>
            </p:oleObj>
          </a:graphicData>
        </a:graphic>
      </p:graphicFrame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600200" y="54864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Ng</a:t>
            </a:r>
            <a:r>
              <a:rPr lang="vi-VN" sz="2400">
                <a:solidFill>
                  <a:schemeClr val="bg1"/>
                </a:solidFill>
              </a:rPr>
              <a:t>ư</a:t>
            </a:r>
            <a:r>
              <a:rPr lang="en-US" sz="2400">
                <a:solidFill>
                  <a:schemeClr val="bg1"/>
                </a:solidFill>
              </a:rPr>
              <a:t>ời và súc vật phóng uế bừa bãi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0" y="2819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/>
      <p:bldP spid="20499" grpId="1"/>
      <p:bldP spid="20500" grpId="0"/>
      <p:bldP spid="20500" grpId="1"/>
      <p:bldP spid="20506" grpId="0"/>
      <p:bldP spid="20506" grpId="1"/>
      <p:bldP spid="20509" grpId="0"/>
      <p:bldP spid="2050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33400" y="457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 u="sng">
                <a:solidFill>
                  <a:schemeClr val="bg1"/>
                </a:solidFill>
              </a:rPr>
              <a:t>Tự nhiên và xã hội</a:t>
            </a:r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3400" y="1828800"/>
            <a:ext cx="792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-228600" y="-228600"/>
            <a:ext cx="9601200" cy="7315200"/>
            <a:chOff x="-92" y="-144"/>
            <a:chExt cx="6044" cy="4608"/>
          </a:xfrm>
        </p:grpSpPr>
        <p:pic>
          <p:nvPicPr>
            <p:cNvPr id="922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2" y="48"/>
              <a:ext cx="428" cy="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44"/>
              <a:ext cx="57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72" y="0"/>
              <a:ext cx="4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84"/>
              <a:ext cx="57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457200" y="2286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5400" b="1">
              <a:solidFill>
                <a:srgbClr val="000000"/>
              </a:solidFill>
            </a:endParaRP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7772400" cy="1012825"/>
          </a:xfrm>
        </p:spPr>
        <p:txBody>
          <a:bodyPr/>
          <a:lstStyle/>
          <a:p>
            <a:pPr algn="l" eaLnBrk="1" hangingPunct="1"/>
            <a:r>
              <a:rPr lang="en-US" sz="1600" b="1" u="sng" smtClean="0"/>
              <a:t>Hoạt </a:t>
            </a:r>
            <a:r>
              <a:rPr lang="vi-VN" sz="1600" b="1" u="sng" smtClean="0"/>
              <a:t>đ</a:t>
            </a:r>
            <a:r>
              <a:rPr lang="en-US" sz="1600" b="1" u="sng" smtClean="0"/>
              <a:t>ộng 1</a:t>
            </a:r>
            <a:r>
              <a:rPr lang="en-US" sz="1600" smtClean="0"/>
              <a:t>: Tìm hiểu tác hại của việc phóng uế bừa bãi:</a:t>
            </a:r>
            <a:r>
              <a:rPr lang="en-US" sz="1400" smtClean="0"/>
              <a:t> 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622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sz="1600" smtClean="0"/>
              <a:t>Thảo luận nhóm: </a:t>
            </a:r>
          </a:p>
          <a:p>
            <a:pPr algn="l" eaLnBrk="1" hangingPunct="1"/>
            <a:r>
              <a:rPr lang="en-US" sz="1600" smtClean="0"/>
              <a:t>Các nhóm quan sát tranh 1 và tranh 2 trả lời câu hỏi sau:</a:t>
            </a:r>
          </a:p>
          <a:p>
            <a:pPr algn="l" eaLnBrk="1" hangingPunct="1">
              <a:buFontTx/>
              <a:buChar char="-"/>
            </a:pPr>
            <a:r>
              <a:rPr lang="en-US" sz="1600" smtClean="0"/>
              <a:t>Quan sát tranh em thấy những gì?</a:t>
            </a:r>
          </a:p>
          <a:p>
            <a:pPr algn="l" eaLnBrk="1" hangingPunct="1">
              <a:buFontTx/>
              <a:buChar char="-"/>
            </a:pPr>
            <a:r>
              <a:rPr lang="en-US" sz="1600" smtClean="0"/>
              <a:t> Theo em, việc mà những ng</a:t>
            </a:r>
            <a:r>
              <a:rPr lang="vi-VN" sz="1600" smtClean="0"/>
              <a:t>ư</a:t>
            </a:r>
            <a:r>
              <a:rPr lang="en-US" sz="1600" smtClean="0"/>
              <a:t>ời trong tranh làm sẽ gây ra những </a:t>
            </a:r>
            <a:r>
              <a:rPr lang="vi-VN" sz="1600" smtClean="0"/>
              <a:t>đ</a:t>
            </a:r>
            <a:r>
              <a:rPr lang="en-US" sz="1600" smtClean="0"/>
              <a:t>iều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graphicFrame>
        <p:nvGraphicFramePr>
          <p:cNvPr id="21529" name="Object 25"/>
          <p:cNvGraphicFramePr>
            <a:graphicFrameLocks noChangeAspect="1"/>
          </p:cNvGraphicFramePr>
          <p:nvPr/>
        </p:nvGraphicFramePr>
        <p:xfrm>
          <a:off x="228600" y="2133600"/>
          <a:ext cx="4205288" cy="2990850"/>
        </p:xfrm>
        <a:graphic>
          <a:graphicData uri="http://schemas.openxmlformats.org/presentationml/2006/ole">
            <p:oleObj spid="_x0000_s5122" name="Bitmap Image" r:id="rId3" imgW="5057143" imgH="2991268" progId="Paint.Picture">
              <p:embed/>
            </p:oleObj>
          </a:graphicData>
        </a:graphic>
      </p:graphicFrame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4800600" y="2133600"/>
          <a:ext cx="4191000" cy="3000375"/>
        </p:xfrm>
        <a:graphic>
          <a:graphicData uri="http://schemas.openxmlformats.org/presentationml/2006/ole">
            <p:oleObj spid="_x0000_s5123" name="Bitmap Image" r:id="rId4" imgW="5076190" imgH="3000000" progId="Paint.Picture">
              <p:embed/>
            </p:oleObj>
          </a:graphicData>
        </a:graphic>
      </p:graphicFrame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04800" y="213360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Phân và n</a:t>
            </a:r>
            <a:r>
              <a:rPr lang="vi-VN">
                <a:solidFill>
                  <a:schemeClr val="bg1"/>
                </a:solidFill>
              </a:rPr>
              <a:t>ư</a:t>
            </a:r>
            <a:r>
              <a:rPr lang="en-US">
                <a:solidFill>
                  <a:schemeClr val="bg1"/>
                </a:solidFill>
              </a:rPr>
              <a:t>ớc tiểu là chất thải của quá trình tiêu hoá và bài tiết. Chúng có mùi hôi thối và chứa nhiều mầm bệnh. Vì vậy, chúng ta phải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i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ại tiện, tiểu tiện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úng n</a:t>
            </a:r>
            <a:r>
              <a:rPr lang="vi-VN">
                <a:solidFill>
                  <a:schemeClr val="bg1"/>
                </a:solidFill>
              </a:rPr>
              <a:t>ơ</a:t>
            </a:r>
            <a:r>
              <a:rPr lang="en-US">
                <a:solidFill>
                  <a:schemeClr val="bg1"/>
                </a:solidFill>
              </a:rPr>
              <a:t>i quy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ịnh và không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ể vật nuôi (chó, mèo, lợn, trâu...) phóng uế bừa bãi.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87546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Bài 37: Vệ sinh môi tr</a:t>
            </a:r>
            <a:r>
              <a:rPr lang="vi-VN" sz="2800">
                <a:solidFill>
                  <a:schemeClr val="bg1"/>
                </a:solidFill>
              </a:rPr>
              <a:t>ư</a:t>
            </a:r>
            <a:r>
              <a:rPr lang="en-US" sz="2800">
                <a:solidFill>
                  <a:schemeClr val="bg1"/>
                </a:solidFill>
              </a:rPr>
              <a:t>ờng (tiếp theo)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1192213" y="701675"/>
            <a:ext cx="6875462" cy="534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u="sng">
                <a:solidFill>
                  <a:schemeClr val="bg1"/>
                </a:solidFill>
              </a:rPr>
              <a:t>Tự nhiên xã hội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8100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NHÓM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3048000" y="2209800"/>
            <a:ext cx="12192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4267200" y="2209800"/>
            <a:ext cx="1371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52400" y="304800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FFFF00"/>
                </a:solidFill>
              </a:rPr>
              <a:t>Nhóm 1</a:t>
            </a:r>
            <a:r>
              <a:rPr lang="en-US" sz="1600">
                <a:solidFill>
                  <a:schemeClr val="bg1"/>
                </a:solidFill>
              </a:rPr>
              <a:t>: Nêu tác hại của việc ng</a:t>
            </a:r>
            <a:r>
              <a:rPr lang="vi-VN" sz="1600">
                <a:solidFill>
                  <a:schemeClr val="bg1"/>
                </a:solidFill>
              </a:rPr>
              <a:t>ư</a:t>
            </a:r>
            <a:r>
              <a:rPr lang="en-US" sz="1600">
                <a:solidFill>
                  <a:schemeClr val="bg1"/>
                </a:solidFill>
              </a:rPr>
              <a:t>ời và gia súc phóng uế bừa bãi?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953000" y="30480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FFFF00"/>
                </a:solidFill>
              </a:rPr>
              <a:t>Nhóm 2</a:t>
            </a:r>
            <a:r>
              <a:rPr lang="en-US" sz="1600">
                <a:solidFill>
                  <a:schemeClr val="bg1"/>
                </a:solidFill>
              </a:rPr>
              <a:t>: Cần phải làm gì </a:t>
            </a:r>
            <a:r>
              <a:rPr lang="vi-VN" sz="1600">
                <a:solidFill>
                  <a:schemeClr val="bg1"/>
                </a:solidFill>
              </a:rPr>
              <a:t>đ</a:t>
            </a:r>
            <a:r>
              <a:rPr lang="en-US" sz="1600">
                <a:solidFill>
                  <a:schemeClr val="bg1"/>
                </a:solidFill>
              </a:rPr>
              <a:t>ể tránh những hiện t</a:t>
            </a:r>
            <a:r>
              <a:rPr lang="vi-VN" sz="1600">
                <a:solidFill>
                  <a:schemeClr val="bg1"/>
                </a:solidFill>
              </a:rPr>
              <a:t>ư</a:t>
            </a:r>
            <a:r>
              <a:rPr lang="en-US" sz="1600">
                <a:solidFill>
                  <a:schemeClr val="bg1"/>
                </a:solidFill>
              </a:rPr>
              <a:t>ợng trên?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962400" y="5334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Hình 3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22098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705600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124200" y="60198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Nhà tiêu tự hoại</a:t>
            </a:r>
          </a:p>
        </p:txBody>
      </p:sp>
      <p:graphicFrame>
        <p:nvGraphicFramePr>
          <p:cNvPr id="21535" name="Object 31"/>
          <p:cNvGraphicFramePr>
            <a:graphicFrameLocks noChangeAspect="1"/>
          </p:cNvGraphicFramePr>
          <p:nvPr/>
        </p:nvGraphicFramePr>
        <p:xfrm>
          <a:off x="152400" y="2246313"/>
          <a:ext cx="3886200" cy="2859087"/>
        </p:xfrm>
        <a:graphic>
          <a:graphicData uri="http://schemas.openxmlformats.org/presentationml/2006/ole">
            <p:oleObj spid="_x0000_s5124" name="Bitmap Image" r:id="rId5" imgW="4923810" imgH="4029637" progId="Paint.Picture">
              <p:embed/>
            </p:oleObj>
          </a:graphicData>
        </a:graphic>
      </p:graphicFrame>
      <p:graphicFrame>
        <p:nvGraphicFramePr>
          <p:cNvPr id="21536" name="Object 32"/>
          <p:cNvGraphicFramePr>
            <a:graphicFrameLocks noChangeAspect="1"/>
          </p:cNvGraphicFramePr>
          <p:nvPr/>
        </p:nvGraphicFramePr>
        <p:xfrm>
          <a:off x="4695825" y="2286000"/>
          <a:ext cx="4143375" cy="2819400"/>
        </p:xfrm>
        <a:graphic>
          <a:graphicData uri="http://schemas.openxmlformats.org/presentationml/2006/ole">
            <p:oleObj spid="_x0000_s5125" name="Bitmap Image" r:id="rId6" imgW="5133333" imgH="3820058" progId="Paint.Picture">
              <p:embed/>
            </p:oleObj>
          </a:graphicData>
        </a:graphic>
      </p:graphicFrame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4114800" y="40386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810000" y="5257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Hình 4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6324600" y="5181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</a:t>
            </a:r>
            <a:r>
              <a:rPr lang="vi-VN">
                <a:solidFill>
                  <a:schemeClr val="bg1"/>
                </a:solidFill>
              </a:rPr>
              <a:t>ơ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vi-VN">
                <a:solidFill>
                  <a:schemeClr val="bg1"/>
                </a:solidFill>
              </a:rPr>
              <a:t>đ</a:t>
            </a:r>
            <a:r>
              <a:rPr lang="en-US">
                <a:solidFill>
                  <a:schemeClr val="bg1"/>
                </a:solidFill>
              </a:rPr>
              <a:t>ồ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2895600" y="5821363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Nhà tiêu hai ng</a:t>
            </a:r>
            <a:r>
              <a:rPr lang="vi-VN" sz="2000">
                <a:solidFill>
                  <a:schemeClr val="bg1"/>
                </a:solidFill>
              </a:rPr>
              <a:t>ă</a:t>
            </a:r>
            <a:r>
              <a:rPr lang="en-US" sz="20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28600" y="2422525"/>
            <a:ext cx="922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Xử lý phân ng</a:t>
            </a:r>
            <a:r>
              <a:rPr lang="vi-VN" sz="2000">
                <a:solidFill>
                  <a:schemeClr val="bg1"/>
                </a:solidFill>
              </a:rPr>
              <a:t>ư</a:t>
            </a:r>
            <a:r>
              <a:rPr lang="en-US" sz="2000">
                <a:solidFill>
                  <a:schemeClr val="bg1"/>
                </a:solidFill>
              </a:rPr>
              <a:t>ời và phân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ộng vật hợp lý sẽ góp phần phòng chống ô nhiễm môi tr</a:t>
            </a:r>
            <a:r>
              <a:rPr lang="vi-VN" sz="2000">
                <a:solidFill>
                  <a:schemeClr val="bg1"/>
                </a:solidFill>
              </a:rPr>
              <a:t>ư</a:t>
            </a:r>
            <a:r>
              <a:rPr lang="en-US" sz="2000">
                <a:solidFill>
                  <a:schemeClr val="bg1"/>
                </a:solidFill>
              </a:rPr>
              <a:t>ờng không khí,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ất và n</a:t>
            </a:r>
            <a:r>
              <a:rPr lang="vi-VN" sz="2000">
                <a:solidFill>
                  <a:schemeClr val="bg1"/>
                </a:solidFill>
              </a:rPr>
              <a:t>ư</a:t>
            </a:r>
            <a:r>
              <a:rPr lang="en-US" sz="2000">
                <a:solidFill>
                  <a:schemeClr val="bg1"/>
                </a:solidFill>
              </a:rPr>
              <a:t>ớc.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228600" y="1965325"/>
            <a:ext cx="922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Dùng nhà tiêu hợp vệ sinh.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3657600" y="181292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FFFF00"/>
                </a:solidFill>
              </a:rPr>
              <a:t>Kết luận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381000" y="2270125"/>
            <a:ext cx="8458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Phân và n</a:t>
            </a:r>
            <a:r>
              <a:rPr lang="vi-VN" sz="2000">
                <a:solidFill>
                  <a:schemeClr val="bg1"/>
                </a:solidFill>
              </a:rPr>
              <a:t>ư</a:t>
            </a:r>
            <a:r>
              <a:rPr lang="en-US" sz="2000">
                <a:solidFill>
                  <a:schemeClr val="bg1"/>
                </a:solidFill>
              </a:rPr>
              <a:t>ớc tiểu là chất thải của qúa trình tiêu hoá và bài tiết. Chúng có mùi hôi thối và chứa nhiều mầm bệnh. Vì vậy, chúng ta phải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i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ại tiện, tiểu tiện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úng n</a:t>
            </a:r>
            <a:r>
              <a:rPr lang="vi-VN" sz="2000">
                <a:solidFill>
                  <a:schemeClr val="bg1"/>
                </a:solidFill>
              </a:rPr>
              <a:t>ơ</a:t>
            </a:r>
            <a:r>
              <a:rPr lang="en-US" sz="2000">
                <a:solidFill>
                  <a:schemeClr val="bg1"/>
                </a:solidFill>
              </a:rPr>
              <a:t>i quy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ịnh và không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ể vật nuôi (chó, mèo, lợn, trâu...) phóng uế bừa bãi.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solidFill>
                  <a:schemeClr val="bg1"/>
                </a:solidFill>
              </a:rPr>
              <a:t> Dùng nhà tiêu hợp vệ sinh.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 Xử lý phân ng</a:t>
            </a:r>
            <a:r>
              <a:rPr lang="vi-VN" sz="2000">
                <a:solidFill>
                  <a:schemeClr val="bg1"/>
                </a:solidFill>
              </a:rPr>
              <a:t>ư</a:t>
            </a:r>
            <a:r>
              <a:rPr lang="en-US" sz="2000">
                <a:solidFill>
                  <a:schemeClr val="bg1"/>
                </a:solidFill>
              </a:rPr>
              <a:t>ời và phân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ộng vật hợp lý sẽ góp phần phòng chống ô nhiễm môi tr</a:t>
            </a:r>
            <a:r>
              <a:rPr lang="vi-VN" sz="2000">
                <a:solidFill>
                  <a:schemeClr val="bg1"/>
                </a:solidFill>
              </a:rPr>
              <a:t>ư</a:t>
            </a:r>
            <a:r>
              <a:rPr lang="en-US" sz="2000">
                <a:solidFill>
                  <a:schemeClr val="bg1"/>
                </a:solidFill>
              </a:rPr>
              <a:t>ờng không khí,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ất và n</a:t>
            </a:r>
            <a:r>
              <a:rPr lang="vi-VN" sz="2000">
                <a:solidFill>
                  <a:schemeClr val="bg1"/>
                </a:solidFill>
              </a:rPr>
              <a:t>ư</a:t>
            </a:r>
            <a:r>
              <a:rPr lang="en-US" sz="2000">
                <a:solidFill>
                  <a:schemeClr val="bg1"/>
                </a:solidFill>
              </a:rPr>
              <a:t>ớc.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8" grpId="0"/>
      <p:bldP spid="21528" grpId="1"/>
      <p:bldP spid="21523" grpId="0"/>
      <p:bldP spid="21523" grpId="1"/>
      <p:bldP spid="21524" grpId="0" animBg="1"/>
      <p:bldP spid="21524" grpId="1" animBg="1"/>
      <p:bldP spid="21525" grpId="0" animBg="1"/>
      <p:bldP spid="21525" grpId="1" animBg="1"/>
      <p:bldP spid="21526" grpId="0"/>
      <p:bldP spid="21526" grpId="1"/>
      <p:bldP spid="21527" grpId="0"/>
      <p:bldP spid="21527" grpId="1"/>
      <p:bldP spid="21531" grpId="0"/>
      <p:bldP spid="21531" grpId="1"/>
      <p:bldP spid="21532" grpId="0"/>
      <p:bldP spid="21532" grpId="1"/>
      <p:bldP spid="21533" grpId="0"/>
      <p:bldP spid="21533" grpId="1"/>
      <p:bldP spid="21534" grpId="0"/>
      <p:bldP spid="21534" grpId="1"/>
      <p:bldP spid="21537" grpId="0" animBg="1"/>
      <p:bldP spid="21537" grpId="1" animBg="1"/>
      <p:bldP spid="21538" grpId="0"/>
      <p:bldP spid="21538" grpId="1"/>
      <p:bldP spid="21539" grpId="0"/>
      <p:bldP spid="21539" grpId="1"/>
      <p:bldP spid="21541" grpId="0"/>
      <p:bldP spid="21541" grpId="1"/>
      <p:bldP spid="21542" grpId="0"/>
      <p:bldP spid="21542" grpId="1"/>
      <p:bldP spid="21543" grpId="0"/>
      <p:bldP spid="21543" grpId="1"/>
      <p:bldP spid="21546" grpId="0"/>
      <p:bldP spid="21546" grpId="1"/>
      <p:bldP spid="21547" grpId="0"/>
      <p:bldP spid="215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609600" y="0"/>
            <a:ext cx="7910513" cy="479425"/>
          </a:xfrm>
          <a:prstGeom prst="rect">
            <a:avLst/>
          </a:prstGeom>
          <a:noFill/>
          <a:ln w="12700" cap="sq">
            <a:solidFill>
              <a:srgbClr val="0066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143000" y="822325"/>
            <a:ext cx="76200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Bài 37: Vệ sinh môi tr</a:t>
            </a:r>
            <a:r>
              <a:rPr lang="vi-VN" sz="3200">
                <a:solidFill>
                  <a:schemeClr val="bg1"/>
                </a:solidFill>
              </a:rPr>
              <a:t>ư</a:t>
            </a:r>
            <a:r>
              <a:rPr lang="en-US" sz="3200">
                <a:solidFill>
                  <a:schemeClr val="bg1"/>
                </a:solidFill>
              </a:rPr>
              <a:t>ờng (tiếp theo)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192213" y="228600"/>
            <a:ext cx="6875462" cy="59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u="sng">
                <a:solidFill>
                  <a:schemeClr val="bg1"/>
                </a:solidFill>
              </a:rPr>
              <a:t>Tự nhiên xã hội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3276600" y="14319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FFFF00"/>
                </a:solidFill>
              </a:rPr>
              <a:t>TÌNH HUỐNG 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6200" y="2346325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Hai bạn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ang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i tiểu tiện từ trên cầu xuống sông.</a:t>
            </a:r>
          </a:p>
        </p:txBody>
      </p:sp>
      <p:sp>
        <p:nvSpPr>
          <p:cNvPr id="22561" name="AutoShape 33"/>
          <p:cNvSpPr>
            <a:spLocks noChangeArrowheads="1"/>
          </p:cNvSpPr>
          <p:nvPr/>
        </p:nvSpPr>
        <p:spPr bwMode="auto">
          <a:xfrm>
            <a:off x="8305800" y="2057400"/>
            <a:ext cx="457200" cy="609600"/>
          </a:xfrm>
          <a:prstGeom prst="pentagon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8458200" y="2667000"/>
            <a:ext cx="152400" cy="2778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0" y="3108325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Một bạn dắt chú chó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i tiểu tiện bên gốc cây ở hè phố.</a:t>
            </a:r>
          </a:p>
        </p:txBody>
      </p:sp>
      <p:sp>
        <p:nvSpPr>
          <p:cNvPr id="22567" name="AutoShape 39"/>
          <p:cNvSpPr>
            <a:spLocks noChangeArrowheads="1"/>
          </p:cNvSpPr>
          <p:nvPr/>
        </p:nvSpPr>
        <p:spPr bwMode="auto">
          <a:xfrm>
            <a:off x="8305800" y="3124200"/>
            <a:ext cx="457200" cy="609600"/>
          </a:xfrm>
          <a:prstGeom prst="pentagon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8458200" y="3733800"/>
            <a:ext cx="152400" cy="2778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0" y="42672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Một nhóm bạn ch</a:t>
            </a:r>
            <a:r>
              <a:rPr lang="vi-VN" sz="2400">
                <a:solidFill>
                  <a:schemeClr val="bg1"/>
                </a:solidFill>
              </a:rPr>
              <a:t>ă</a:t>
            </a:r>
            <a:r>
              <a:rPr lang="en-US" sz="2400">
                <a:solidFill>
                  <a:schemeClr val="bg1"/>
                </a:solidFill>
              </a:rPr>
              <a:t>n trâu, bò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ã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ể trâu bò của mình phóng uế bừa bãi.</a:t>
            </a:r>
          </a:p>
        </p:txBody>
      </p:sp>
      <p:sp>
        <p:nvSpPr>
          <p:cNvPr id="22570" name="AutoShape 42"/>
          <p:cNvSpPr>
            <a:spLocks noChangeArrowheads="1"/>
          </p:cNvSpPr>
          <p:nvPr/>
        </p:nvSpPr>
        <p:spPr bwMode="auto">
          <a:xfrm>
            <a:off x="8305800" y="4191000"/>
            <a:ext cx="457200" cy="609600"/>
          </a:xfrm>
          <a:prstGeom prst="pentagon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8458200" y="4800600"/>
            <a:ext cx="152400" cy="2778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0" y="5257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- Các bạn học sinh tr</a:t>
            </a:r>
            <a:r>
              <a:rPr lang="vi-VN" sz="2400">
                <a:solidFill>
                  <a:schemeClr val="bg1"/>
                </a:solidFill>
              </a:rPr>
              <a:t>ư</a:t>
            </a:r>
            <a:r>
              <a:rPr lang="en-US" sz="2400">
                <a:solidFill>
                  <a:schemeClr val="bg1"/>
                </a:solidFill>
              </a:rPr>
              <a:t>ờng tiểu học Minh Khai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i vệ sinh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úng n</a:t>
            </a:r>
            <a:r>
              <a:rPr lang="vi-VN" sz="2400">
                <a:solidFill>
                  <a:schemeClr val="bg1"/>
                </a:solidFill>
              </a:rPr>
              <a:t>ơ</a:t>
            </a:r>
            <a:r>
              <a:rPr lang="en-US" sz="2400">
                <a:solidFill>
                  <a:schemeClr val="bg1"/>
                </a:solidFill>
              </a:rPr>
              <a:t>i quy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ịnh.</a:t>
            </a:r>
          </a:p>
        </p:txBody>
      </p:sp>
      <p:sp>
        <p:nvSpPr>
          <p:cNvPr id="22573" name="AutoShape 45"/>
          <p:cNvSpPr>
            <a:spLocks noChangeArrowheads="1"/>
          </p:cNvSpPr>
          <p:nvPr/>
        </p:nvSpPr>
        <p:spPr bwMode="auto">
          <a:xfrm>
            <a:off x="8305800" y="5257800"/>
            <a:ext cx="457200" cy="609600"/>
          </a:xfrm>
          <a:prstGeom prst="pentagon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8458200" y="5867400"/>
            <a:ext cx="152400" cy="2778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228600" y="17526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Đọc mục bạn cần biết trong sách giáo khoa trang 71.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/>
      <p:bldP spid="22556" grpId="1"/>
      <p:bldP spid="22557" grpId="0"/>
      <p:bldP spid="22557" grpId="1"/>
      <p:bldP spid="22561" grpId="0" animBg="1"/>
      <p:bldP spid="22561" grpId="1" animBg="1"/>
      <p:bldP spid="22562" grpId="0" animBg="1"/>
      <p:bldP spid="22562" grpId="1" animBg="1"/>
      <p:bldP spid="22563" grpId="0"/>
      <p:bldP spid="22563" grpId="1"/>
      <p:bldP spid="22567" grpId="0" animBg="1"/>
      <p:bldP spid="22567" grpId="1" animBg="1"/>
      <p:bldP spid="22568" grpId="0" animBg="1"/>
      <p:bldP spid="22568" grpId="1" animBg="1"/>
      <p:bldP spid="22569" grpId="0"/>
      <p:bldP spid="22569" grpId="1"/>
      <p:bldP spid="22570" grpId="0" animBg="1"/>
      <p:bldP spid="22570" grpId="1" animBg="1"/>
      <p:bldP spid="22571" grpId="0" animBg="1"/>
      <p:bldP spid="22571" grpId="1" animBg="1"/>
      <p:bldP spid="22572" grpId="0"/>
      <p:bldP spid="22572" grpId="1"/>
      <p:bldP spid="22573" grpId="0" animBg="1"/>
      <p:bldP spid="22573" grpId="1" animBg="1"/>
      <p:bldP spid="22574" grpId="0" animBg="1"/>
      <p:bldP spid="22574" grpId="1" animBg="1"/>
      <p:bldP spid="2257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674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Default Design</vt:lpstr>
      <vt:lpstr>Bitmap Image</vt:lpstr>
      <vt:lpstr>Slide 1</vt:lpstr>
      <vt:lpstr>Kiểm tra bài cũ: Câu 2: Có mấy cách xử lý rác thải? </vt:lpstr>
      <vt:lpstr>Slide 3</vt:lpstr>
      <vt:lpstr>Slide 4</vt:lpstr>
      <vt:lpstr>Slide 5</vt:lpstr>
      <vt:lpstr>Slide 6</vt:lpstr>
      <vt:lpstr>Hoạt động 1: Tìm hiểu tác hại của việc phóng uế bừa bãi: </vt:lpstr>
      <vt:lpstr>Slide 8</vt:lpstr>
      <vt:lpstr>Slide 9</vt:lpstr>
    </vt:vector>
  </TitlesOfParts>
  <Company>0989.188.177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QUYNH HIEU TRUONG</dc:creator>
  <cp:lastModifiedBy>CSTeam</cp:lastModifiedBy>
  <cp:revision>24</cp:revision>
  <dcterms:created xsi:type="dcterms:W3CDTF">1980-04-04T09:10:00Z</dcterms:created>
  <dcterms:modified xsi:type="dcterms:W3CDTF">2016-06-29T10:35:13Z</dcterms:modified>
</cp:coreProperties>
</file>