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81" r:id="rId4"/>
    <p:sldId id="278" r:id="rId5"/>
    <p:sldId id="283" r:id="rId6"/>
    <p:sldId id="285" r:id="rId7"/>
    <p:sldId id="287" r:id="rId8"/>
    <p:sldId id="286" r:id="rId9"/>
    <p:sldId id="272" r:id="rId10"/>
    <p:sldId id="273" r:id="rId11"/>
    <p:sldId id="29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8000"/>
    <a:srgbClr val="009900"/>
    <a:srgbClr val="CC0000"/>
    <a:srgbClr val="FF0000"/>
    <a:srgbClr val="D60093"/>
    <a:srgbClr val="FF0066"/>
    <a:srgbClr val="0000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91135-6402-43EC-BBF6-A1B99E733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F59B8-EEBE-472F-AE02-0F9E920CC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A8DFA-09E5-44CD-8D0D-0FE09AF62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21EB1-9F83-420E-967A-240FFB7A4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EE553-E670-4162-91CE-AA4022C38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C0ECB-3C4E-49ED-AA16-1AE40450D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89D7F-1AE8-4834-BC00-EC528436E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5736B-9459-4DFA-8BB4-44EFAD75D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82618-F672-417D-93A7-908FB2E69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BB5EF-E2CA-4AEB-BD82-503B1D02A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8947C-866A-4277-ADA1-D9BFC313E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D55899E-2E9A-4158-8B0A-061D0E769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914400" y="457200"/>
            <a:ext cx="4267200" cy="2286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GIÁO ÁN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867400" y="914400"/>
            <a:ext cx="2743200" cy="990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latin typeface="Arial" charset="0"/>
              </a:rPr>
              <a:t>LỊCH SỬ 4</a:t>
            </a:r>
            <a:endParaRPr lang="en-US">
              <a:latin typeface="Arial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752600" y="4267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4400">
              <a:latin typeface="Arial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3048000"/>
            <a:ext cx="7467600" cy="685800"/>
          </a:xfrm>
        </p:spPr>
        <p:txBody>
          <a:bodyPr/>
          <a:lstStyle/>
          <a:p>
            <a:pPr eaLnBrk="1" hangingPunct="1"/>
            <a:r>
              <a:rPr lang="en-US" sz="2800" smtClean="0"/>
              <a:t>BÀI 5: CHIẾN THẮNG BẠCH ĐẰNG DO NGÔ QUYỀN LÃNH ĐẠO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447800" y="5486400"/>
            <a:ext cx="533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4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9" grpId="0"/>
      <p:bldP spid="6150" grpId="0"/>
      <p:bldP spid="61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Group 2"/>
          <p:cNvGraphicFramePr>
            <a:graphicFrameLocks noGrp="1"/>
          </p:cNvGraphicFramePr>
          <p:nvPr/>
        </p:nvGraphicFramePr>
        <p:xfrm>
          <a:off x="685800" y="381000"/>
          <a:ext cx="2484438" cy="427038"/>
        </p:xfrm>
        <a:graphic>
          <a:graphicData uri="http://schemas.openxmlformats.org/drawingml/2006/table">
            <a:tbl>
              <a:tblPr/>
              <a:tblGrid>
                <a:gridCol w="355600"/>
                <a:gridCol w="354013"/>
                <a:gridCol w="280987"/>
                <a:gridCol w="428625"/>
                <a:gridCol w="355600"/>
                <a:gridCol w="354013"/>
                <a:gridCol w="355600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6100" name="Group 20"/>
          <p:cNvGraphicFramePr>
            <a:graphicFrameLocks noGrp="1"/>
          </p:cNvGraphicFramePr>
          <p:nvPr/>
        </p:nvGraphicFramePr>
        <p:xfrm>
          <a:off x="685800" y="838200"/>
          <a:ext cx="1819275" cy="427038"/>
        </p:xfrm>
        <a:graphic>
          <a:graphicData uri="http://schemas.openxmlformats.org/drawingml/2006/table">
            <a:tbl>
              <a:tblPr/>
              <a:tblGrid>
                <a:gridCol w="381000"/>
                <a:gridCol w="295275"/>
                <a:gridCol w="381000"/>
                <a:gridCol w="381000"/>
                <a:gridCol w="381000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6114" name="Group 34"/>
          <p:cNvGraphicFramePr>
            <a:graphicFrameLocks noGrp="1"/>
          </p:cNvGraphicFramePr>
          <p:nvPr/>
        </p:nvGraphicFramePr>
        <p:xfrm>
          <a:off x="2133600" y="2209800"/>
          <a:ext cx="2971800" cy="427038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381000"/>
                <a:gridCol w="381000"/>
                <a:gridCol w="304800"/>
                <a:gridCol w="381000"/>
                <a:gridCol w="304800"/>
                <a:gridCol w="457200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6134" name="Group 54"/>
          <p:cNvGraphicFramePr>
            <a:graphicFrameLocks noGrp="1"/>
          </p:cNvGraphicFramePr>
          <p:nvPr/>
        </p:nvGraphicFramePr>
        <p:xfrm>
          <a:off x="1752600" y="1752600"/>
          <a:ext cx="3352800" cy="447675"/>
        </p:xfrm>
        <a:graphic>
          <a:graphicData uri="http://schemas.openxmlformats.org/drawingml/2006/table">
            <a:tbl>
              <a:tblPr/>
              <a:tblGrid>
                <a:gridCol w="381000"/>
                <a:gridCol w="401638"/>
                <a:gridCol w="354012"/>
                <a:gridCol w="352425"/>
                <a:gridCol w="354013"/>
                <a:gridCol w="354012"/>
                <a:gridCol w="354013"/>
                <a:gridCol w="352425"/>
                <a:gridCol w="449262"/>
              </a:tblGrid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6156" name="Group 76"/>
          <p:cNvGraphicFramePr>
            <a:graphicFrameLocks noGrp="1"/>
          </p:cNvGraphicFramePr>
          <p:nvPr/>
        </p:nvGraphicFramePr>
        <p:xfrm>
          <a:off x="1752600" y="2590800"/>
          <a:ext cx="1143000" cy="457200"/>
        </p:xfrm>
        <a:graphic>
          <a:graphicData uri="http://schemas.openxmlformats.org/drawingml/2006/table">
            <a:tbl>
              <a:tblPr/>
              <a:tblGrid>
                <a:gridCol w="381000"/>
                <a:gridCol w="403225"/>
                <a:gridCol w="35877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6166" name="Group 86"/>
          <p:cNvGraphicFramePr>
            <a:graphicFrameLocks noGrp="1"/>
          </p:cNvGraphicFramePr>
          <p:nvPr/>
        </p:nvGraphicFramePr>
        <p:xfrm>
          <a:off x="2133600" y="3048000"/>
          <a:ext cx="2971800" cy="427038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457200"/>
                <a:gridCol w="304800"/>
                <a:gridCol w="381000"/>
                <a:gridCol w="381000"/>
                <a:gridCol w="304800"/>
                <a:gridCol w="381000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6186" name="Group 106"/>
          <p:cNvGraphicFramePr>
            <a:graphicFrameLocks noGrp="1"/>
          </p:cNvGraphicFramePr>
          <p:nvPr/>
        </p:nvGraphicFramePr>
        <p:xfrm>
          <a:off x="533400" y="3460750"/>
          <a:ext cx="3505200" cy="427038"/>
        </p:xfrm>
        <a:graphic>
          <a:graphicData uri="http://schemas.openxmlformats.org/drawingml/2006/table">
            <a:tbl>
              <a:tblPr/>
              <a:tblGrid>
                <a:gridCol w="533400"/>
                <a:gridCol w="401638"/>
                <a:gridCol w="354012"/>
                <a:gridCol w="352425"/>
                <a:gridCol w="354013"/>
                <a:gridCol w="354012"/>
                <a:gridCol w="354013"/>
                <a:gridCol w="352425"/>
                <a:gridCol w="449262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46208" name="Oval 128"/>
          <p:cNvSpPr>
            <a:spLocks noChangeArrowheads="1"/>
          </p:cNvSpPr>
          <p:nvPr/>
        </p:nvSpPr>
        <p:spPr bwMode="auto">
          <a:xfrm>
            <a:off x="228600" y="381000"/>
            <a:ext cx="395288" cy="395288"/>
          </a:xfrm>
          <a:prstGeom prst="ellipse">
            <a:avLst/>
          </a:prstGeom>
          <a:gradFill rotWithShape="1">
            <a:gsLst>
              <a:gs pos="0">
                <a:srgbClr val="000099"/>
              </a:gs>
              <a:gs pos="50000">
                <a:srgbClr val="FF00FF"/>
              </a:gs>
              <a:gs pos="100000">
                <a:srgbClr val="000099"/>
              </a:gs>
            </a:gsLst>
            <a:lin ang="5400000" scaled="1"/>
          </a:gra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</a:t>
            </a:r>
          </a:p>
        </p:txBody>
      </p:sp>
      <p:sp>
        <p:nvSpPr>
          <p:cNvPr id="46209" name="Oval 129"/>
          <p:cNvSpPr>
            <a:spLocks noChangeArrowheads="1"/>
          </p:cNvSpPr>
          <p:nvPr/>
        </p:nvSpPr>
        <p:spPr bwMode="auto">
          <a:xfrm>
            <a:off x="228600" y="838200"/>
            <a:ext cx="395288" cy="395288"/>
          </a:xfrm>
          <a:prstGeom prst="ellipse">
            <a:avLst/>
          </a:prstGeom>
          <a:gradFill rotWithShape="1">
            <a:gsLst>
              <a:gs pos="0">
                <a:srgbClr val="000099"/>
              </a:gs>
              <a:gs pos="50000">
                <a:srgbClr val="FF00FF"/>
              </a:gs>
              <a:gs pos="100000">
                <a:srgbClr val="000099"/>
              </a:gs>
            </a:gsLst>
            <a:lin ang="5400000" scaled="1"/>
          </a:gra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</a:p>
        </p:txBody>
      </p:sp>
      <p:sp>
        <p:nvSpPr>
          <p:cNvPr id="46210" name="Oval 130"/>
          <p:cNvSpPr>
            <a:spLocks noChangeArrowheads="1"/>
          </p:cNvSpPr>
          <p:nvPr/>
        </p:nvSpPr>
        <p:spPr bwMode="auto">
          <a:xfrm>
            <a:off x="1676400" y="1295400"/>
            <a:ext cx="395288" cy="395288"/>
          </a:xfrm>
          <a:prstGeom prst="ellipse">
            <a:avLst/>
          </a:prstGeom>
          <a:gradFill rotWithShape="1">
            <a:gsLst>
              <a:gs pos="0">
                <a:srgbClr val="000099"/>
              </a:gs>
              <a:gs pos="50000">
                <a:srgbClr val="FF00FF"/>
              </a:gs>
              <a:gs pos="100000">
                <a:srgbClr val="000099"/>
              </a:gs>
            </a:gsLst>
            <a:lin ang="5400000" scaled="1"/>
          </a:gra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3</a:t>
            </a:r>
          </a:p>
        </p:txBody>
      </p:sp>
      <p:sp>
        <p:nvSpPr>
          <p:cNvPr id="46211" name="Oval 131"/>
          <p:cNvSpPr>
            <a:spLocks noChangeArrowheads="1"/>
          </p:cNvSpPr>
          <p:nvPr/>
        </p:nvSpPr>
        <p:spPr bwMode="auto">
          <a:xfrm>
            <a:off x="1295400" y="1752600"/>
            <a:ext cx="395288" cy="395288"/>
          </a:xfrm>
          <a:prstGeom prst="ellipse">
            <a:avLst/>
          </a:prstGeom>
          <a:gradFill rotWithShape="1">
            <a:gsLst>
              <a:gs pos="0">
                <a:srgbClr val="000099"/>
              </a:gs>
              <a:gs pos="50000">
                <a:srgbClr val="FF00FF"/>
              </a:gs>
              <a:gs pos="100000">
                <a:srgbClr val="000099"/>
              </a:gs>
            </a:gsLst>
            <a:lin ang="5400000" scaled="1"/>
          </a:gra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4</a:t>
            </a:r>
          </a:p>
        </p:txBody>
      </p:sp>
      <p:sp>
        <p:nvSpPr>
          <p:cNvPr id="46212" name="Oval 132"/>
          <p:cNvSpPr>
            <a:spLocks noChangeArrowheads="1"/>
          </p:cNvSpPr>
          <p:nvPr/>
        </p:nvSpPr>
        <p:spPr bwMode="auto">
          <a:xfrm>
            <a:off x="1676400" y="2209800"/>
            <a:ext cx="395288" cy="395288"/>
          </a:xfrm>
          <a:prstGeom prst="ellipse">
            <a:avLst/>
          </a:prstGeom>
          <a:gradFill rotWithShape="1">
            <a:gsLst>
              <a:gs pos="0">
                <a:srgbClr val="000099"/>
              </a:gs>
              <a:gs pos="50000">
                <a:srgbClr val="FF00FF"/>
              </a:gs>
              <a:gs pos="100000">
                <a:srgbClr val="000099"/>
              </a:gs>
            </a:gsLst>
            <a:lin ang="5400000" scaled="1"/>
          </a:gra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5</a:t>
            </a:r>
          </a:p>
        </p:txBody>
      </p:sp>
      <p:sp>
        <p:nvSpPr>
          <p:cNvPr id="46213" name="Oval 133"/>
          <p:cNvSpPr>
            <a:spLocks noChangeArrowheads="1"/>
          </p:cNvSpPr>
          <p:nvPr/>
        </p:nvSpPr>
        <p:spPr bwMode="auto">
          <a:xfrm>
            <a:off x="1295400" y="2590800"/>
            <a:ext cx="395288" cy="395288"/>
          </a:xfrm>
          <a:prstGeom prst="ellipse">
            <a:avLst/>
          </a:prstGeom>
          <a:gradFill rotWithShape="1">
            <a:gsLst>
              <a:gs pos="0">
                <a:srgbClr val="000099"/>
              </a:gs>
              <a:gs pos="50000">
                <a:srgbClr val="FF00FF"/>
              </a:gs>
              <a:gs pos="100000">
                <a:srgbClr val="000099"/>
              </a:gs>
            </a:gsLst>
            <a:lin ang="5400000" scaled="1"/>
          </a:gra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6</a:t>
            </a:r>
          </a:p>
        </p:txBody>
      </p:sp>
      <p:sp>
        <p:nvSpPr>
          <p:cNvPr id="46214" name="Oval 134"/>
          <p:cNvSpPr>
            <a:spLocks noChangeArrowheads="1"/>
          </p:cNvSpPr>
          <p:nvPr/>
        </p:nvSpPr>
        <p:spPr bwMode="auto">
          <a:xfrm>
            <a:off x="1676400" y="3048000"/>
            <a:ext cx="395288" cy="395288"/>
          </a:xfrm>
          <a:prstGeom prst="ellipse">
            <a:avLst/>
          </a:prstGeom>
          <a:gradFill rotWithShape="1">
            <a:gsLst>
              <a:gs pos="0">
                <a:srgbClr val="000099"/>
              </a:gs>
              <a:gs pos="50000">
                <a:srgbClr val="FF00FF"/>
              </a:gs>
              <a:gs pos="100000">
                <a:srgbClr val="000099"/>
              </a:gs>
            </a:gsLst>
            <a:lin ang="5400000" scaled="1"/>
          </a:gra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7</a:t>
            </a:r>
          </a:p>
        </p:txBody>
      </p:sp>
      <p:sp>
        <p:nvSpPr>
          <p:cNvPr id="46215" name="Oval 135"/>
          <p:cNvSpPr>
            <a:spLocks noChangeArrowheads="1"/>
          </p:cNvSpPr>
          <p:nvPr/>
        </p:nvSpPr>
        <p:spPr bwMode="auto">
          <a:xfrm>
            <a:off x="76200" y="3429000"/>
            <a:ext cx="395288" cy="395288"/>
          </a:xfrm>
          <a:prstGeom prst="ellipse">
            <a:avLst/>
          </a:prstGeom>
          <a:gradFill rotWithShape="1">
            <a:gsLst>
              <a:gs pos="0">
                <a:srgbClr val="000099"/>
              </a:gs>
              <a:gs pos="50000">
                <a:srgbClr val="FF00FF"/>
              </a:gs>
              <a:gs pos="100000">
                <a:srgbClr val="000099"/>
              </a:gs>
            </a:gsLst>
            <a:lin ang="5400000" scaled="1"/>
          </a:gra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8</a:t>
            </a:r>
          </a:p>
        </p:txBody>
      </p:sp>
      <p:graphicFrame>
        <p:nvGraphicFramePr>
          <p:cNvPr id="46216" name="Group 136"/>
          <p:cNvGraphicFramePr>
            <a:graphicFrameLocks noGrp="1"/>
          </p:cNvGraphicFramePr>
          <p:nvPr/>
        </p:nvGraphicFramePr>
        <p:xfrm>
          <a:off x="2133600" y="1295400"/>
          <a:ext cx="1819275" cy="427038"/>
        </p:xfrm>
        <a:graphic>
          <a:graphicData uri="http://schemas.openxmlformats.org/drawingml/2006/table">
            <a:tbl>
              <a:tblPr/>
              <a:tblGrid>
                <a:gridCol w="381000"/>
                <a:gridCol w="304800"/>
                <a:gridCol w="371475"/>
                <a:gridCol w="381000"/>
                <a:gridCol w="381000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H" pitchFamily="34" charset="0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46230" name="Text Box 150"/>
          <p:cNvSpPr txBox="1">
            <a:spLocks noChangeArrowheads="1"/>
          </p:cNvSpPr>
          <p:nvPr/>
        </p:nvSpPr>
        <p:spPr bwMode="auto">
          <a:xfrm>
            <a:off x="4343400" y="0"/>
            <a:ext cx="2057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Giải ô chữ</a:t>
            </a:r>
            <a:endParaRPr lang="en-US" sz="4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graphicFrame>
        <p:nvGraphicFramePr>
          <p:cNvPr id="46231" name="Group 151"/>
          <p:cNvGraphicFramePr>
            <a:graphicFrameLocks noGrp="1"/>
          </p:cNvGraphicFramePr>
          <p:nvPr/>
        </p:nvGraphicFramePr>
        <p:xfrm>
          <a:off x="685800" y="381000"/>
          <a:ext cx="2484438" cy="427038"/>
        </p:xfrm>
        <a:graphic>
          <a:graphicData uri="http://schemas.openxmlformats.org/drawingml/2006/table">
            <a:tbl>
              <a:tblPr/>
              <a:tblGrid>
                <a:gridCol w="355600"/>
                <a:gridCol w="354013"/>
                <a:gridCol w="357187"/>
                <a:gridCol w="352425"/>
                <a:gridCol w="355600"/>
                <a:gridCol w="354013"/>
                <a:gridCol w="355600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T</a:t>
                      </a: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H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A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T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H" pitchFamily="34" charset="0"/>
                        </a:rPr>
                        <a:t>B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A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I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6249" name="Group 169"/>
          <p:cNvGraphicFramePr>
            <a:graphicFrameLocks noGrp="1"/>
          </p:cNvGraphicFramePr>
          <p:nvPr/>
        </p:nvGraphicFramePr>
        <p:xfrm>
          <a:off x="685800" y="838200"/>
          <a:ext cx="1819275" cy="427038"/>
        </p:xfrm>
        <a:graphic>
          <a:graphicData uri="http://schemas.openxmlformats.org/drawingml/2006/table">
            <a:tbl>
              <a:tblPr/>
              <a:tblGrid>
                <a:gridCol w="381000"/>
                <a:gridCol w="295275"/>
                <a:gridCol w="381000"/>
                <a:gridCol w="381000"/>
                <a:gridCol w="381000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C</a:t>
                      </a: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O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L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O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H" pitchFamily="34" charset="0"/>
                        </a:rPr>
                        <a:t>A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6263" name="Group 183"/>
          <p:cNvGraphicFramePr>
            <a:graphicFrameLocks noGrp="1"/>
          </p:cNvGraphicFramePr>
          <p:nvPr/>
        </p:nvGraphicFramePr>
        <p:xfrm>
          <a:off x="2133600" y="1295400"/>
          <a:ext cx="1819275" cy="427038"/>
        </p:xfrm>
        <a:graphic>
          <a:graphicData uri="http://schemas.openxmlformats.org/drawingml/2006/table">
            <a:tbl>
              <a:tblPr/>
              <a:tblGrid>
                <a:gridCol w="381000"/>
                <a:gridCol w="304800"/>
                <a:gridCol w="371475"/>
                <a:gridCol w="381000"/>
                <a:gridCol w="381000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H" pitchFamily="34" charset="0"/>
                        </a:rPr>
                        <a:t>C</a:t>
                      </a: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O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C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G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O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6277" name="Group 197"/>
          <p:cNvGraphicFramePr>
            <a:graphicFrameLocks noGrp="1"/>
          </p:cNvGraphicFramePr>
          <p:nvPr/>
        </p:nvGraphicFramePr>
        <p:xfrm>
          <a:off x="1752600" y="1762125"/>
          <a:ext cx="3352800" cy="447675"/>
        </p:xfrm>
        <a:graphic>
          <a:graphicData uri="http://schemas.openxmlformats.org/drawingml/2006/table">
            <a:tbl>
              <a:tblPr/>
              <a:tblGrid>
                <a:gridCol w="381000"/>
                <a:gridCol w="401638"/>
                <a:gridCol w="354012"/>
                <a:gridCol w="352425"/>
                <a:gridCol w="354013"/>
                <a:gridCol w="354012"/>
                <a:gridCol w="354013"/>
                <a:gridCol w="352425"/>
                <a:gridCol w="449262"/>
              </a:tblGrid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H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6299" name="Group 219"/>
          <p:cNvGraphicFramePr>
            <a:graphicFrameLocks noGrp="1"/>
          </p:cNvGraphicFramePr>
          <p:nvPr/>
        </p:nvGraphicFramePr>
        <p:xfrm>
          <a:off x="2133600" y="2209800"/>
          <a:ext cx="2971800" cy="427038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381000"/>
                <a:gridCol w="381000"/>
                <a:gridCol w="304800"/>
                <a:gridCol w="381000"/>
                <a:gridCol w="304800"/>
                <a:gridCol w="457200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H" pitchFamily="34" charset="0"/>
                        </a:rPr>
                        <a:t>§</a:t>
                      </a: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¦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O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N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G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L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A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M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6319" name="Group 239"/>
          <p:cNvGraphicFramePr>
            <a:graphicFrameLocks noGrp="1"/>
          </p:cNvGraphicFramePr>
          <p:nvPr/>
        </p:nvGraphicFramePr>
        <p:xfrm>
          <a:off x="1752600" y="2590800"/>
          <a:ext cx="1143000" cy="457200"/>
        </p:xfrm>
        <a:graphic>
          <a:graphicData uri="http://schemas.openxmlformats.org/drawingml/2006/table">
            <a:tbl>
              <a:tblPr/>
              <a:tblGrid>
                <a:gridCol w="381000"/>
                <a:gridCol w="403225"/>
                <a:gridCol w="35877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H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6329" name="Group 249"/>
          <p:cNvGraphicFramePr>
            <a:graphicFrameLocks noGrp="1"/>
          </p:cNvGraphicFramePr>
          <p:nvPr/>
        </p:nvGraphicFramePr>
        <p:xfrm>
          <a:off x="2133600" y="3048000"/>
          <a:ext cx="2971800" cy="427038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457200"/>
                <a:gridCol w="304800"/>
                <a:gridCol w="381000"/>
                <a:gridCol w="381000"/>
                <a:gridCol w="304800"/>
                <a:gridCol w="381000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H" pitchFamily="34" charset="0"/>
                        </a:rPr>
                        <a:t>N</a:t>
                      </a: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G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O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Q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U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Y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E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N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6349" name="Group 269"/>
          <p:cNvGraphicFramePr>
            <a:graphicFrameLocks noGrp="1"/>
          </p:cNvGraphicFramePr>
          <p:nvPr/>
        </p:nvGraphicFramePr>
        <p:xfrm>
          <a:off x="533400" y="3429000"/>
          <a:ext cx="3505200" cy="427038"/>
        </p:xfrm>
        <a:graphic>
          <a:graphicData uri="http://schemas.openxmlformats.org/drawingml/2006/table">
            <a:tbl>
              <a:tblPr/>
              <a:tblGrid>
                <a:gridCol w="533400"/>
                <a:gridCol w="401638"/>
                <a:gridCol w="354012"/>
                <a:gridCol w="352425"/>
                <a:gridCol w="354013"/>
                <a:gridCol w="354012"/>
                <a:gridCol w="354013"/>
                <a:gridCol w="352425"/>
                <a:gridCol w="449262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H</a:t>
                      </a: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O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A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N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H" pitchFamily="34" charset="0"/>
                        </a:rPr>
                        <a:t>G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T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H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A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H" pitchFamily="34" charset="0"/>
                        </a:rPr>
                        <a:t>O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FF00"/>
                        </a:gs>
                        <a:gs pos="50000">
                          <a:srgbClr val="FFFF00"/>
                        </a:gs>
                        <a:gs pos="100000">
                          <a:srgbClr val="00FF00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46371" name="Rectangle 291"/>
          <p:cNvSpPr>
            <a:spLocks noChangeArrowheads="1"/>
          </p:cNvSpPr>
          <p:nvPr/>
        </p:nvSpPr>
        <p:spPr bwMode="auto">
          <a:xfrm>
            <a:off x="1828800" y="38100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00FF"/>
                </a:solidFill>
                <a:latin typeface="Arial" charset="0"/>
              </a:rPr>
              <a:t>1. </a:t>
            </a:r>
            <a:r>
              <a:rPr lang="en-US" sz="2000" i="1">
                <a:solidFill>
                  <a:srgbClr val="0000FF"/>
                </a:solidFill>
                <a:latin typeface="Arial" charset="0"/>
              </a:rPr>
              <a:t>Hậu qủa mà quân Nam Hán phải nhận khi sang xâm l</a:t>
            </a:r>
            <a:r>
              <a:rPr lang="vi-VN" sz="2000" i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 i="1">
                <a:solidFill>
                  <a:srgbClr val="0000FF"/>
                </a:solidFill>
                <a:latin typeface="Arial" charset="0"/>
              </a:rPr>
              <a:t>ợc n</a:t>
            </a:r>
            <a:r>
              <a:rPr lang="vi-VN" sz="2000" i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 i="1">
                <a:solidFill>
                  <a:srgbClr val="0000FF"/>
                </a:solidFill>
                <a:latin typeface="Arial" charset="0"/>
              </a:rPr>
              <a:t>ớc ta n</a:t>
            </a:r>
            <a:r>
              <a:rPr lang="vi-VN" sz="2000" i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 i="1">
                <a:solidFill>
                  <a:srgbClr val="0000FF"/>
                </a:solidFill>
                <a:latin typeface="Arial" charset="0"/>
              </a:rPr>
              <a:t>m 938?</a:t>
            </a:r>
          </a:p>
        </p:txBody>
      </p:sp>
      <p:sp>
        <p:nvSpPr>
          <p:cNvPr id="46372" name="Rectangle 292"/>
          <p:cNvSpPr>
            <a:spLocks noChangeArrowheads="1"/>
          </p:cNvSpPr>
          <p:nvPr/>
        </p:nvSpPr>
        <p:spPr bwMode="auto">
          <a:xfrm>
            <a:off x="457200" y="4213225"/>
            <a:ext cx="405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0000FF"/>
                </a:solidFill>
                <a:latin typeface="Arial" charset="0"/>
              </a:rPr>
              <a:t>2. N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i Ngô Quyền chọn làm kinh 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ô?</a:t>
            </a:r>
          </a:p>
        </p:txBody>
      </p:sp>
      <p:sp>
        <p:nvSpPr>
          <p:cNvPr id="46373" name="Rectangle 293"/>
          <p:cNvSpPr>
            <a:spLocks noChangeArrowheads="1"/>
          </p:cNvSpPr>
          <p:nvPr/>
        </p:nvSpPr>
        <p:spPr bwMode="auto">
          <a:xfrm>
            <a:off x="457200" y="4579938"/>
            <a:ext cx="4044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0000FF"/>
                </a:solidFill>
                <a:latin typeface="Arial" charset="0"/>
              </a:rPr>
              <a:t>3. Vũ khí làm thủng thuyền của giặc?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sp>
        <p:nvSpPr>
          <p:cNvPr id="46374" name="Rectangle 294"/>
          <p:cNvSpPr>
            <a:spLocks noChangeArrowheads="1"/>
          </p:cNvSpPr>
          <p:nvPr/>
        </p:nvSpPr>
        <p:spPr bwMode="auto">
          <a:xfrm>
            <a:off x="457200" y="4899025"/>
            <a:ext cx="7205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0000FF"/>
                </a:solidFill>
                <a:latin typeface="Arial" charset="0"/>
              </a:rPr>
              <a:t>4. Ngô Quyền 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ã dựa vào hiện t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ợng thiên nhiên này 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ể 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ánh giặc</a:t>
            </a:r>
          </a:p>
        </p:txBody>
      </p:sp>
      <p:sp>
        <p:nvSpPr>
          <p:cNvPr id="46375" name="Rectangle 295"/>
          <p:cNvSpPr>
            <a:spLocks noChangeArrowheads="1"/>
          </p:cNvSpPr>
          <p:nvPr/>
        </p:nvSpPr>
        <p:spPr bwMode="auto">
          <a:xfrm>
            <a:off x="457200" y="5203825"/>
            <a:ext cx="3448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0000FF"/>
                </a:solidFill>
                <a:latin typeface="Arial" charset="0"/>
              </a:rPr>
              <a:t>5. Quê của Ngô Quyền ở 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âu?</a:t>
            </a:r>
          </a:p>
        </p:txBody>
      </p:sp>
      <p:sp>
        <p:nvSpPr>
          <p:cNvPr id="46376" name="Rectangle 296"/>
          <p:cNvSpPr>
            <a:spLocks noChangeArrowheads="1"/>
          </p:cNvSpPr>
          <p:nvPr/>
        </p:nvSpPr>
        <p:spPr bwMode="auto">
          <a:xfrm>
            <a:off x="457200" y="5584825"/>
            <a:ext cx="4194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0000FF"/>
                </a:solidFill>
                <a:latin typeface="Arial" charset="0"/>
              </a:rPr>
              <a:t>6. Quân Nam Hán 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ến từ ph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ươ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ng này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?</a:t>
            </a:r>
          </a:p>
        </p:txBody>
      </p:sp>
      <p:sp>
        <p:nvSpPr>
          <p:cNvPr id="46377" name="Rectangle 297"/>
          <p:cNvSpPr>
            <a:spLocks noChangeArrowheads="1"/>
          </p:cNvSpPr>
          <p:nvPr/>
        </p:nvSpPr>
        <p:spPr bwMode="auto">
          <a:xfrm>
            <a:off x="457200" y="5889625"/>
            <a:ext cx="3689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0000FF"/>
                </a:solidFill>
                <a:latin typeface="Arial" charset="0"/>
              </a:rPr>
              <a:t>7. Ng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ời lãnh 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ạo trận Bạch Đằng</a:t>
            </a:r>
          </a:p>
        </p:txBody>
      </p:sp>
      <p:sp>
        <p:nvSpPr>
          <p:cNvPr id="46378" name="Rectangle 298"/>
          <p:cNvSpPr>
            <a:spLocks noChangeArrowheads="1"/>
          </p:cNvSpPr>
          <p:nvPr/>
        </p:nvSpPr>
        <p:spPr bwMode="auto">
          <a:xfrm>
            <a:off x="457200" y="6194425"/>
            <a:ext cx="4799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0000FF"/>
                </a:solidFill>
                <a:latin typeface="Arial" charset="0"/>
              </a:rPr>
              <a:t>8. T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ớng giặc tử trận ở trận Bặch Đằng là ai?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71" grpId="0"/>
      <p:bldP spid="46372" grpId="0"/>
      <p:bldP spid="46373" grpId="0"/>
      <p:bldP spid="46374" grpId="0"/>
      <p:bldP spid="46375" grpId="0"/>
      <p:bldP spid="46376" grpId="0"/>
      <p:bldP spid="46377" grpId="0"/>
      <p:bldP spid="463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ChangeArrowheads="1"/>
          </p:cNvSpPr>
          <p:nvPr/>
        </p:nvSpPr>
        <p:spPr bwMode="auto">
          <a:xfrm>
            <a:off x="1143000" y="38100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 rot="10800000" flipV="1">
            <a:off x="990600" y="1447800"/>
            <a:ext cx="7543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6226175" algn="l"/>
              </a:tabLst>
            </a:pPr>
            <a:r>
              <a:rPr lang="en-US" sz="3600">
                <a:solidFill>
                  <a:srgbClr val="FF0000"/>
                </a:solidFill>
                <a:latin typeface="Arial" charset="0"/>
              </a:rPr>
              <a:t> Em hãy nêu nguyên nhân dẫn </a:t>
            </a:r>
            <a:r>
              <a:rPr lang="vi-VN" sz="360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3600">
                <a:solidFill>
                  <a:srgbClr val="FF0000"/>
                </a:solidFill>
                <a:latin typeface="Arial" charset="0"/>
              </a:rPr>
              <a:t>ến cuộc khởi nghĩa Hai Bà Tr</a:t>
            </a:r>
            <a:r>
              <a:rPr lang="vi-VN" sz="3600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3600">
                <a:solidFill>
                  <a:srgbClr val="FF0000"/>
                </a:solidFill>
                <a:latin typeface="Arial" charset="0"/>
              </a:rPr>
              <a:t>ng?</a:t>
            </a:r>
            <a:br>
              <a:rPr lang="en-US" sz="3600">
                <a:solidFill>
                  <a:srgbClr val="FF0000"/>
                </a:solidFill>
                <a:latin typeface="Arial" charset="0"/>
              </a:rPr>
            </a:br>
            <a:endParaRPr lang="en-US" sz="36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33400" y="3200400"/>
            <a:ext cx="861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Arial" charset="0"/>
              </a:rPr>
              <a:t>Kết quả  của cuộc khởi nghĩa nh</a:t>
            </a:r>
            <a:r>
              <a:rPr lang="vi-VN" sz="3600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3600">
                <a:solidFill>
                  <a:srgbClr val="FF0000"/>
                </a:solidFill>
                <a:latin typeface="Arial" charset="0"/>
              </a:rPr>
              <a:t> thế nào?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1143000" y="38100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charset="0"/>
              </a:rPr>
              <a:t>Kiểm tra:    Hôm tr</a:t>
            </a:r>
            <a:r>
              <a:rPr lang="vi-VN" sz="3600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3600">
                <a:solidFill>
                  <a:srgbClr val="FF0000"/>
                </a:solidFill>
                <a:latin typeface="Arial" charset="0"/>
              </a:rPr>
              <a:t>ớc ta </a:t>
            </a:r>
            <a:r>
              <a:rPr lang="vi-VN" sz="360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3600">
                <a:solidFill>
                  <a:srgbClr val="FF0000"/>
                </a:solidFill>
                <a:latin typeface="Arial" charset="0"/>
              </a:rPr>
              <a:t>ã học bài gì?</a:t>
            </a:r>
          </a:p>
        </p:txBody>
      </p:sp>
      <p:sp>
        <p:nvSpPr>
          <p:cNvPr id="3078" name="Rectangle 15"/>
          <p:cNvSpPr>
            <a:spLocks noChangeArrowheads="1"/>
          </p:cNvSpPr>
          <p:nvPr/>
        </p:nvSpPr>
        <p:spPr bwMode="auto">
          <a:xfrm rot="10800000" flipV="1">
            <a:off x="914400" y="1600200"/>
            <a:ext cx="7543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6226175" algn="l"/>
              </a:tabLst>
            </a:pPr>
            <a:r>
              <a:rPr lang="en-US" sz="2800">
                <a:solidFill>
                  <a:schemeClr val="tx2"/>
                </a:solidFill>
                <a:latin typeface="Arial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  <p:bldP spid="14349" grpId="0"/>
      <p:bldP spid="143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charset="0"/>
              </a:rPr>
              <a:t>Em thấy những gì qua bức tranh?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 rot="10800000" flipV="1">
            <a:off x="990600" y="1447800"/>
            <a:ext cx="7543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6226175" algn="l"/>
              </a:tabLst>
            </a:pPr>
            <a:r>
              <a:rPr lang="en-US" sz="280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Arial" charset="0"/>
              </a:rPr>
              <a:t>Những chiếc cọc nhọn tua tủa trên mặt sông, những chiếc thuyền nhỏ </a:t>
            </a:r>
            <a:r>
              <a:rPr lang="vi-VN" sz="360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3600">
                <a:solidFill>
                  <a:srgbClr val="FF0000"/>
                </a:solidFill>
                <a:latin typeface="Arial" charset="0"/>
              </a:rPr>
              <a:t>ang lao </a:t>
            </a:r>
            <a:r>
              <a:rPr lang="vi-VN" sz="360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3600">
                <a:solidFill>
                  <a:srgbClr val="FF0000"/>
                </a:solidFill>
                <a:latin typeface="Arial" charset="0"/>
              </a:rPr>
              <a:t>i vun vút, những ng</a:t>
            </a:r>
            <a:r>
              <a:rPr lang="vi-VN" sz="3600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3600">
                <a:solidFill>
                  <a:srgbClr val="FF0000"/>
                </a:solidFill>
                <a:latin typeface="Arial" charset="0"/>
              </a:rPr>
              <a:t>ời lính vung g</a:t>
            </a:r>
            <a:r>
              <a:rPr lang="vi-VN" sz="3600">
                <a:solidFill>
                  <a:srgbClr val="FF0000"/>
                </a:solidFill>
                <a:latin typeface="Arial" charset="0"/>
              </a:rPr>
              <a:t>ươ</a:t>
            </a:r>
            <a:r>
              <a:rPr lang="en-US" sz="3600">
                <a:solidFill>
                  <a:srgbClr val="FF0000"/>
                </a:solidFill>
                <a:latin typeface="Arial" charset="0"/>
              </a:rPr>
              <a:t>m </a:t>
            </a:r>
            <a:r>
              <a:rPr lang="vi-VN" sz="360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3600">
                <a:solidFill>
                  <a:srgbClr val="FF0000"/>
                </a:solidFill>
                <a:latin typeface="Arial" charset="0"/>
              </a:rPr>
              <a:t>ánh chiếm thuyền lớn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0066"/>
                </a:solidFill>
              </a:rPr>
              <a:t>Đọc sách giáo khoa và trả lời câu hỏi: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1. </a:t>
            </a:r>
            <a:r>
              <a:rPr lang="en-US" sz="3600" smtClean="0">
                <a:solidFill>
                  <a:srgbClr val="FF0066"/>
                </a:solidFill>
              </a:rPr>
              <a:t>Ngô Quyền là ng</a:t>
            </a:r>
            <a:r>
              <a:rPr lang="vi-VN" sz="3600" smtClean="0">
                <a:solidFill>
                  <a:srgbClr val="FF0066"/>
                </a:solidFill>
              </a:rPr>
              <a:t>ư</a:t>
            </a:r>
            <a:r>
              <a:rPr lang="en-US" sz="3600" smtClean="0">
                <a:solidFill>
                  <a:srgbClr val="FF0066"/>
                </a:solidFill>
              </a:rPr>
              <a:t>ời ở </a:t>
            </a:r>
            <a:r>
              <a:rPr lang="vi-VN" sz="3600" smtClean="0">
                <a:solidFill>
                  <a:srgbClr val="FF0066"/>
                </a:solidFill>
              </a:rPr>
              <a:t>đ</a:t>
            </a:r>
            <a:r>
              <a:rPr lang="en-US" sz="3600" smtClean="0">
                <a:solidFill>
                  <a:srgbClr val="FF0066"/>
                </a:solidFill>
              </a:rPr>
              <a:t>âu?</a:t>
            </a:r>
          </a:p>
          <a:p>
            <a:pPr eaLnBrk="1" hangingPunct="1">
              <a:lnSpc>
                <a:spcPct val="90000"/>
              </a:lnSpc>
            </a:pPr>
            <a:endParaRPr lang="en-US" sz="3600" smtClean="0">
              <a:solidFill>
                <a:srgbClr val="FF0066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85800" y="2743200"/>
            <a:ext cx="5181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  <a:latin typeface="Arial" charset="0"/>
              </a:rPr>
              <a:t>3. Ông là con rể của ai?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6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09600" y="1981200"/>
            <a:ext cx="6629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600">
                <a:solidFill>
                  <a:srgbClr val="D60093"/>
                </a:solidFill>
                <a:latin typeface="Arial" charset="0"/>
              </a:rPr>
              <a:t>2.Ông là ng</a:t>
            </a:r>
            <a:r>
              <a:rPr lang="vi-VN" sz="3600">
                <a:solidFill>
                  <a:srgbClr val="D60093"/>
                </a:solidFill>
                <a:latin typeface="Arial" charset="0"/>
              </a:rPr>
              <a:t>ư</a:t>
            </a:r>
            <a:r>
              <a:rPr lang="en-US" sz="3600">
                <a:solidFill>
                  <a:srgbClr val="D60093"/>
                </a:solidFill>
                <a:latin typeface="Arial" charset="0"/>
              </a:rPr>
              <a:t>ời nh</a:t>
            </a:r>
            <a:r>
              <a:rPr lang="vi-VN" sz="3600">
                <a:solidFill>
                  <a:srgbClr val="D60093"/>
                </a:solidFill>
                <a:latin typeface="Arial" charset="0"/>
              </a:rPr>
              <a:t>ư</a:t>
            </a:r>
            <a:r>
              <a:rPr lang="en-US" sz="3600">
                <a:solidFill>
                  <a:srgbClr val="D60093"/>
                </a:solidFill>
                <a:latin typeface="Arial" charset="0"/>
              </a:rPr>
              <a:t> thế nào?.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600">
              <a:latin typeface="Arial" charset="0"/>
            </a:endParaRP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 rot="10800000" flipV="1">
            <a:off x="760413" y="4044950"/>
            <a:ext cx="5181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latin typeface="Arial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581400"/>
            <a:ext cx="91440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600">
                <a:solidFill>
                  <a:srgbClr val="CC0000"/>
                </a:solidFill>
                <a:latin typeface="Arial" charset="0"/>
              </a:rPr>
              <a:t>1.Ngô Quyền là ng</a:t>
            </a:r>
            <a:r>
              <a:rPr lang="vi-VN" sz="3600">
                <a:solidFill>
                  <a:srgbClr val="CC0000"/>
                </a:solidFill>
                <a:latin typeface="Arial" charset="0"/>
              </a:rPr>
              <a:t>ư</a:t>
            </a:r>
            <a:r>
              <a:rPr lang="en-US" sz="3600">
                <a:solidFill>
                  <a:srgbClr val="CC0000"/>
                </a:solidFill>
                <a:latin typeface="Arial" charset="0"/>
              </a:rPr>
              <a:t>ời ở Đ</a:t>
            </a:r>
            <a:r>
              <a:rPr lang="vi-VN" sz="3600">
                <a:solidFill>
                  <a:srgbClr val="CC0000"/>
                </a:solidFill>
                <a:latin typeface="Arial" charset="0"/>
              </a:rPr>
              <a:t>ư</a:t>
            </a:r>
            <a:r>
              <a:rPr lang="en-US" sz="3600">
                <a:solidFill>
                  <a:srgbClr val="CC0000"/>
                </a:solidFill>
                <a:latin typeface="Arial" charset="0"/>
              </a:rPr>
              <a:t>ờng Lâm- Hà Tây.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4267200"/>
            <a:ext cx="9144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600">
                <a:solidFill>
                  <a:srgbClr val="FF0066"/>
                </a:solidFill>
                <a:latin typeface="Arial" charset="0"/>
              </a:rPr>
              <a:t>2.Ngô Quyền là ng</a:t>
            </a:r>
            <a:r>
              <a:rPr lang="vi-VN" sz="3600">
                <a:solidFill>
                  <a:srgbClr val="FF0066"/>
                </a:solidFill>
                <a:latin typeface="Arial" charset="0"/>
              </a:rPr>
              <a:t>ư</a:t>
            </a:r>
            <a:r>
              <a:rPr lang="en-US" sz="3600">
                <a:solidFill>
                  <a:srgbClr val="FF0066"/>
                </a:solidFill>
                <a:latin typeface="Arial" charset="0"/>
              </a:rPr>
              <a:t>ời có tài, yêu n</a:t>
            </a:r>
            <a:r>
              <a:rPr lang="vi-VN" sz="3600">
                <a:solidFill>
                  <a:srgbClr val="FF0066"/>
                </a:solidFill>
                <a:latin typeface="Arial" charset="0"/>
              </a:rPr>
              <a:t>ư</a:t>
            </a:r>
            <a:r>
              <a:rPr lang="en-US" sz="3600">
                <a:solidFill>
                  <a:srgbClr val="FF0066"/>
                </a:solidFill>
                <a:latin typeface="Arial" charset="0"/>
              </a:rPr>
              <a:t>ớc.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60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5105400"/>
            <a:ext cx="9144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600">
                <a:solidFill>
                  <a:srgbClr val="009900"/>
                </a:solidFill>
                <a:latin typeface="Arial" charset="0"/>
              </a:rPr>
              <a:t>3. Ông là con rể của D</a:t>
            </a:r>
            <a:r>
              <a:rPr lang="vi-VN" sz="3600">
                <a:solidFill>
                  <a:srgbClr val="009900"/>
                </a:solidFill>
                <a:latin typeface="Arial" charset="0"/>
              </a:rPr>
              <a:t>ươ</a:t>
            </a:r>
            <a:r>
              <a:rPr lang="en-US" sz="3600">
                <a:solidFill>
                  <a:srgbClr val="009900"/>
                </a:solidFill>
                <a:latin typeface="Arial" charset="0"/>
              </a:rPr>
              <a:t>ng Đình Nghệ, ng</a:t>
            </a:r>
            <a:r>
              <a:rPr lang="vi-VN" sz="3600">
                <a:solidFill>
                  <a:srgbClr val="009900"/>
                </a:solidFill>
                <a:latin typeface="Arial" charset="0"/>
              </a:rPr>
              <a:t>ư</a:t>
            </a:r>
            <a:r>
              <a:rPr lang="en-US" sz="3600">
                <a:solidFill>
                  <a:srgbClr val="009900"/>
                </a:solidFill>
                <a:latin typeface="Arial" charset="0"/>
              </a:rPr>
              <a:t>ời tập hợp quân ta </a:t>
            </a:r>
            <a:r>
              <a:rPr lang="vi-VN" sz="3600">
                <a:solidFill>
                  <a:srgbClr val="009900"/>
                </a:solidFill>
                <a:latin typeface="Arial" charset="0"/>
              </a:rPr>
              <a:t>đ</a:t>
            </a:r>
            <a:r>
              <a:rPr lang="en-US" sz="3600">
                <a:solidFill>
                  <a:srgbClr val="009900"/>
                </a:solidFill>
                <a:latin typeface="Arial" charset="0"/>
              </a:rPr>
              <a:t>ứng lên </a:t>
            </a:r>
            <a:r>
              <a:rPr lang="vi-VN" sz="3600">
                <a:solidFill>
                  <a:srgbClr val="009900"/>
                </a:solidFill>
                <a:latin typeface="Arial" charset="0"/>
              </a:rPr>
              <a:t>đ</a:t>
            </a:r>
            <a:r>
              <a:rPr lang="en-US" sz="3600">
                <a:solidFill>
                  <a:srgbClr val="009900"/>
                </a:solidFill>
                <a:latin typeface="Arial" charset="0"/>
              </a:rPr>
              <a:t>ánh </a:t>
            </a:r>
            <a:r>
              <a:rPr lang="vi-VN" sz="3600">
                <a:solidFill>
                  <a:srgbClr val="009900"/>
                </a:solidFill>
                <a:latin typeface="Arial" charset="0"/>
              </a:rPr>
              <a:t>đ</a:t>
            </a:r>
            <a:r>
              <a:rPr lang="en-US" sz="3600">
                <a:solidFill>
                  <a:srgbClr val="009900"/>
                </a:solidFill>
                <a:latin typeface="Arial" charset="0"/>
              </a:rPr>
              <a:t>uổi bọn </a:t>
            </a:r>
            <a:r>
              <a:rPr lang="vi-VN" sz="3600">
                <a:solidFill>
                  <a:srgbClr val="009900"/>
                </a:solidFill>
                <a:latin typeface="Arial" charset="0"/>
              </a:rPr>
              <a:t>đ</a:t>
            </a:r>
            <a:r>
              <a:rPr lang="en-US" sz="3600">
                <a:solidFill>
                  <a:srgbClr val="009900"/>
                </a:solidFill>
                <a:latin typeface="Arial" charset="0"/>
              </a:rPr>
              <a:t>ô hộ Nam Hán, giành thắng lị n</a:t>
            </a:r>
            <a:r>
              <a:rPr lang="vi-VN" sz="3600">
                <a:solidFill>
                  <a:srgbClr val="009900"/>
                </a:solidFill>
                <a:latin typeface="Arial" charset="0"/>
              </a:rPr>
              <a:t>ă</a:t>
            </a:r>
            <a:r>
              <a:rPr lang="en-US" sz="3600">
                <a:solidFill>
                  <a:srgbClr val="009900"/>
                </a:solidFill>
                <a:latin typeface="Arial" charset="0"/>
              </a:rPr>
              <a:t>m 931.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600">
              <a:solidFill>
                <a:srgbClr val="0099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  <p:bldP spid="36869" grpId="0"/>
      <p:bldP spid="36870" grpId="0"/>
      <p:bldP spid="36872" grpId="0"/>
      <p:bldP spid="36873" grpId="0"/>
      <p:bldP spid="368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8000"/>
                </a:solidFill>
              </a:rPr>
              <a:t>Thảo luận nhóm</a:t>
            </a:r>
            <a:r>
              <a:rPr lang="vi-VN" sz="3600" smtClean="0">
                <a:solidFill>
                  <a:srgbClr val="008000"/>
                </a:solidFill>
              </a:rPr>
              <a:t>đ</a:t>
            </a:r>
            <a:r>
              <a:rPr lang="en-US" sz="3600" smtClean="0">
                <a:solidFill>
                  <a:srgbClr val="008000"/>
                </a:solidFill>
              </a:rPr>
              <a:t>ể tìm nguyên nhân dẫn </a:t>
            </a:r>
            <a:r>
              <a:rPr lang="vi-VN" sz="3600" smtClean="0">
                <a:solidFill>
                  <a:srgbClr val="008000"/>
                </a:solidFill>
              </a:rPr>
              <a:t>đ</a:t>
            </a:r>
            <a:r>
              <a:rPr lang="en-US" sz="3600" smtClean="0">
                <a:solidFill>
                  <a:srgbClr val="008000"/>
                </a:solidFill>
              </a:rPr>
              <a:t>ến trận Bạch Đằng?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rgbClr val="008000"/>
                </a:solidFill>
              </a:rPr>
              <a:t> Kiều Công Tiễn giết chết D</a:t>
            </a:r>
            <a:r>
              <a:rPr lang="vi-VN" sz="3600" smtClean="0">
                <a:solidFill>
                  <a:srgbClr val="008000"/>
                </a:solidFill>
              </a:rPr>
              <a:t>ươ</a:t>
            </a:r>
            <a:r>
              <a:rPr lang="en-US" sz="3600" smtClean="0">
                <a:solidFill>
                  <a:srgbClr val="008000"/>
                </a:solidFill>
              </a:rPr>
              <a:t>ng Đình Nghệ nên Ngô Quyền </a:t>
            </a:r>
            <a:r>
              <a:rPr lang="vi-VN" sz="3600" smtClean="0">
                <a:solidFill>
                  <a:srgbClr val="008000"/>
                </a:solidFill>
              </a:rPr>
              <a:t>đ</a:t>
            </a:r>
            <a:r>
              <a:rPr lang="en-US" sz="3600" smtClean="0">
                <a:solidFill>
                  <a:srgbClr val="008000"/>
                </a:solidFill>
              </a:rPr>
              <a:t>em quân </a:t>
            </a:r>
            <a:r>
              <a:rPr lang="vi-VN" sz="3600" smtClean="0">
                <a:solidFill>
                  <a:srgbClr val="008000"/>
                </a:solidFill>
              </a:rPr>
              <a:t>đ</a:t>
            </a:r>
            <a:r>
              <a:rPr lang="en-US" sz="3600" smtClean="0">
                <a:solidFill>
                  <a:srgbClr val="008000"/>
                </a:solidFill>
              </a:rPr>
              <a:t>I báo thù. Công Tiễn </a:t>
            </a:r>
            <a:r>
              <a:rPr lang="vi-VN" sz="3600" smtClean="0">
                <a:solidFill>
                  <a:srgbClr val="008000"/>
                </a:solidFill>
              </a:rPr>
              <a:t>đ</a:t>
            </a:r>
            <a:r>
              <a:rPr lang="en-US" sz="3600" smtClean="0">
                <a:solidFill>
                  <a:srgbClr val="008000"/>
                </a:solidFill>
              </a:rPr>
              <a:t>ã cho ng</a:t>
            </a:r>
            <a:r>
              <a:rPr lang="vi-VN" sz="3600" smtClean="0">
                <a:solidFill>
                  <a:srgbClr val="008000"/>
                </a:solidFill>
              </a:rPr>
              <a:t>ư</a:t>
            </a:r>
            <a:r>
              <a:rPr lang="en-US" sz="3600" smtClean="0">
                <a:solidFill>
                  <a:srgbClr val="008000"/>
                </a:solidFill>
              </a:rPr>
              <a:t>ời </a:t>
            </a:r>
            <a:r>
              <a:rPr lang="vi-VN" sz="3600" smtClean="0">
                <a:solidFill>
                  <a:srgbClr val="008000"/>
                </a:solidFill>
              </a:rPr>
              <a:t>đ</a:t>
            </a:r>
            <a:r>
              <a:rPr lang="en-US" sz="3600" smtClean="0">
                <a:solidFill>
                  <a:srgbClr val="008000"/>
                </a:solidFill>
              </a:rPr>
              <a:t>I cầu cứu nhà Nam Hán, nhân cớ </a:t>
            </a:r>
            <a:r>
              <a:rPr lang="vi-VN" sz="3600" smtClean="0">
                <a:solidFill>
                  <a:srgbClr val="008000"/>
                </a:solidFill>
              </a:rPr>
              <a:t>đ</a:t>
            </a:r>
            <a:r>
              <a:rPr lang="en-US" sz="3600" smtClean="0">
                <a:solidFill>
                  <a:srgbClr val="008000"/>
                </a:solidFill>
              </a:rPr>
              <a:t>ó nhà Nam Hán </a:t>
            </a:r>
            <a:r>
              <a:rPr lang="vi-VN" sz="3600" smtClean="0">
                <a:solidFill>
                  <a:srgbClr val="008000"/>
                </a:solidFill>
              </a:rPr>
              <a:t>đ</a:t>
            </a:r>
            <a:r>
              <a:rPr lang="en-US" sz="3600" smtClean="0">
                <a:solidFill>
                  <a:srgbClr val="008000"/>
                </a:solidFill>
              </a:rPr>
              <a:t>em quan sang xâm chiếm n</a:t>
            </a:r>
            <a:r>
              <a:rPr lang="vi-VN" sz="3600" smtClean="0">
                <a:solidFill>
                  <a:srgbClr val="008000"/>
                </a:solidFill>
              </a:rPr>
              <a:t>ư</a:t>
            </a:r>
            <a:r>
              <a:rPr lang="en-US" sz="3600" smtClean="0">
                <a:solidFill>
                  <a:srgbClr val="008000"/>
                </a:solidFill>
              </a:rPr>
              <a:t>ớc ta. Biết tin, Ngô Quyền bắt giết Kiều Công Tiễn và chuẩn bị </a:t>
            </a:r>
            <a:r>
              <a:rPr lang="vi-VN" sz="3600" smtClean="0">
                <a:solidFill>
                  <a:srgbClr val="008000"/>
                </a:solidFill>
              </a:rPr>
              <a:t>đ</a:t>
            </a:r>
            <a:r>
              <a:rPr lang="en-US" sz="3600" smtClean="0">
                <a:solidFill>
                  <a:srgbClr val="008000"/>
                </a:solidFill>
              </a:rPr>
              <a:t>ón </a:t>
            </a:r>
            <a:r>
              <a:rPr lang="vi-VN" sz="3600" smtClean="0">
                <a:solidFill>
                  <a:srgbClr val="008000"/>
                </a:solidFill>
              </a:rPr>
              <a:t>đ</a:t>
            </a:r>
            <a:r>
              <a:rPr lang="en-US" sz="3600" smtClean="0">
                <a:solidFill>
                  <a:srgbClr val="008000"/>
                </a:solidFill>
              </a:rPr>
              <a:t>ánh giặc xâm l</a:t>
            </a:r>
            <a:r>
              <a:rPr lang="vi-VN" sz="3600" smtClean="0">
                <a:solidFill>
                  <a:srgbClr val="008000"/>
                </a:solidFill>
              </a:rPr>
              <a:t>ư</a:t>
            </a:r>
            <a:r>
              <a:rPr lang="en-US" sz="3600" smtClean="0">
                <a:solidFill>
                  <a:srgbClr val="008000"/>
                </a:solidFill>
              </a:rPr>
              <a:t>ợc.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rgbClr val="FF0066"/>
                </a:solidFill>
                <a:latin typeface="Arial" charset="0"/>
              </a:rPr>
              <a:t>Nhìn tranh và </a:t>
            </a:r>
            <a:r>
              <a:rPr lang="vi-VN" sz="2800">
                <a:solidFill>
                  <a:srgbClr val="FF0066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FF0066"/>
                </a:solidFill>
                <a:latin typeface="Arial" charset="0"/>
              </a:rPr>
              <a:t>ọc SGK thuật lại diễn biến trận Bạch Đằng?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rgbClr val="008000"/>
                </a:solidFill>
              </a:rPr>
              <a:t>Kết quả của trận Bạch Đằng nh</a:t>
            </a:r>
            <a:r>
              <a:rPr lang="vi-VN" sz="3600" smtClean="0">
                <a:solidFill>
                  <a:srgbClr val="008000"/>
                </a:solidFill>
              </a:rPr>
              <a:t>ư</a:t>
            </a:r>
            <a:r>
              <a:rPr lang="en-US" sz="3600" smtClean="0">
                <a:solidFill>
                  <a:srgbClr val="008000"/>
                </a:solidFill>
              </a:rPr>
              <a:t> thế nào?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8839200" cy="2286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009900"/>
                </a:solidFill>
              </a:rPr>
              <a:t>Quân Nam Hán chết quá nửa, Hoằng Tháo tử trận. Cuộc xâm l</a:t>
            </a:r>
            <a:r>
              <a:rPr lang="vi-VN" sz="3600" smtClean="0">
                <a:solidFill>
                  <a:srgbClr val="009900"/>
                </a:solidFill>
              </a:rPr>
              <a:t>ư</a:t>
            </a:r>
            <a:r>
              <a:rPr lang="en-US" sz="3600" smtClean="0">
                <a:solidFill>
                  <a:srgbClr val="009900"/>
                </a:solidFill>
              </a:rPr>
              <a:t>ợc của Nam Hán hoàn toàn thất bại.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</a:rPr>
              <a:t>Nêu ý nghĩa của chiến thắng Bạch </a:t>
            </a:r>
            <a:r>
              <a:rPr lang="en-US" sz="3600" smtClean="0">
                <a:solidFill>
                  <a:srgbClr val="FF0000"/>
                </a:solidFill>
              </a:rPr>
              <a:t>Đằng?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36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36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smtClean="0">
                <a:solidFill>
                  <a:srgbClr val="FF0000"/>
                </a:solidFill>
              </a:rPr>
              <a:t>           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>
                <a:solidFill>
                  <a:srgbClr val="FF0000"/>
                </a:solidFill>
              </a:rPr>
              <a:t>Với chiến công hiển hách nh</a:t>
            </a:r>
            <a:r>
              <a:rPr lang="vi-VN" sz="3600" smtClean="0">
                <a:solidFill>
                  <a:srgbClr val="FF0000"/>
                </a:solidFill>
              </a:rPr>
              <a:t>ư</a:t>
            </a:r>
            <a:r>
              <a:rPr lang="en-US" sz="3600" smtClean="0">
                <a:solidFill>
                  <a:srgbClr val="FF0000"/>
                </a:solidFill>
              </a:rPr>
              <a:t> trên, nhân dân ta </a:t>
            </a:r>
            <a:r>
              <a:rPr lang="vi-VN" sz="3600" smtClean="0">
                <a:solidFill>
                  <a:srgbClr val="FF0000"/>
                </a:solidFill>
              </a:rPr>
              <a:t>đ</a:t>
            </a:r>
            <a:r>
              <a:rPr lang="en-US" sz="3600" smtClean="0">
                <a:solidFill>
                  <a:srgbClr val="FF0000"/>
                </a:solidFill>
              </a:rPr>
              <a:t>ời </a:t>
            </a:r>
            <a:r>
              <a:rPr lang="vi-VN" sz="3600" smtClean="0">
                <a:solidFill>
                  <a:srgbClr val="FF0000"/>
                </a:solidFill>
              </a:rPr>
              <a:t>đ</a:t>
            </a:r>
            <a:r>
              <a:rPr lang="en-US" sz="3600" smtClean="0">
                <a:solidFill>
                  <a:srgbClr val="FF0000"/>
                </a:solidFill>
              </a:rPr>
              <a:t>ời ghi nhớ công </a:t>
            </a:r>
            <a:r>
              <a:rPr lang="vi-VN" sz="3600" smtClean="0">
                <a:solidFill>
                  <a:srgbClr val="FF0000"/>
                </a:solidFill>
              </a:rPr>
              <a:t>ơ</a:t>
            </a:r>
            <a:r>
              <a:rPr lang="en-US" sz="3600" smtClean="0">
                <a:solidFill>
                  <a:srgbClr val="FF0000"/>
                </a:solidFill>
              </a:rPr>
              <a:t>n của Ngô Quyền, khi ông mất nhândân ta </a:t>
            </a:r>
            <a:r>
              <a:rPr lang="vi-VN" sz="3600" smtClean="0">
                <a:solidFill>
                  <a:srgbClr val="FF0000"/>
                </a:solidFill>
              </a:rPr>
              <a:t>đ</a:t>
            </a:r>
            <a:r>
              <a:rPr lang="en-US" sz="3600" smtClean="0">
                <a:solidFill>
                  <a:srgbClr val="FF0000"/>
                </a:solidFill>
              </a:rPr>
              <a:t>ã xây l</a:t>
            </a:r>
            <a:r>
              <a:rPr lang="vi-VN" sz="3600" smtClean="0">
                <a:solidFill>
                  <a:srgbClr val="FF0000"/>
                </a:solidFill>
              </a:rPr>
              <a:t>ă</a:t>
            </a:r>
            <a:r>
              <a:rPr lang="en-US" sz="3600" smtClean="0">
                <a:solidFill>
                  <a:srgbClr val="FF0000"/>
                </a:solidFill>
              </a:rPr>
              <a:t>ng </a:t>
            </a:r>
            <a:r>
              <a:rPr lang="vi-VN" sz="3600" smtClean="0">
                <a:solidFill>
                  <a:srgbClr val="FF0000"/>
                </a:solidFill>
              </a:rPr>
              <a:t>đ</a:t>
            </a:r>
            <a:r>
              <a:rPr lang="en-US" sz="3600" smtClean="0">
                <a:solidFill>
                  <a:srgbClr val="FF0000"/>
                </a:solidFill>
              </a:rPr>
              <a:t>ể t</a:t>
            </a:r>
            <a:r>
              <a:rPr lang="vi-VN" sz="3600" smtClean="0">
                <a:solidFill>
                  <a:srgbClr val="FF0000"/>
                </a:solidFill>
              </a:rPr>
              <a:t>ư</a:t>
            </a:r>
            <a:r>
              <a:rPr lang="en-US" sz="3600" smtClean="0">
                <a:solidFill>
                  <a:srgbClr val="FF0000"/>
                </a:solidFill>
              </a:rPr>
              <a:t>ởng nhớ ông ở xã Đ</a:t>
            </a:r>
            <a:r>
              <a:rPr lang="vi-VN" sz="3600" smtClean="0">
                <a:solidFill>
                  <a:srgbClr val="FF0000"/>
                </a:solidFill>
              </a:rPr>
              <a:t>ư</a:t>
            </a:r>
            <a:r>
              <a:rPr lang="en-US" sz="3600" smtClean="0">
                <a:solidFill>
                  <a:srgbClr val="FF0000"/>
                </a:solidFill>
              </a:rPr>
              <a:t>ờng Lâm, Hà Tây.</a:t>
            </a:r>
          </a:p>
        </p:txBody>
      </p:sp>
      <p:pic>
        <p:nvPicPr>
          <p:cNvPr id="22532" name="Picture 4" descr="RE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1820863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607</Words>
  <Application>Microsoft Office PowerPoint</Application>
  <PresentationFormat>On-screen Show (4:3)</PresentationFormat>
  <Paragraphs>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.VnTime</vt:lpstr>
      <vt:lpstr>Arial</vt:lpstr>
      <vt:lpstr>Calibri</vt:lpstr>
      <vt:lpstr>.VnAvantH</vt:lpstr>
      <vt:lpstr>Default Design</vt:lpstr>
      <vt:lpstr>BÀI 5: CHIẾN THẮNG BẠCH ĐẰNG DO NGÔ QUYỀN LÃNH ĐẠO</vt:lpstr>
      <vt:lpstr>Slide 2</vt:lpstr>
      <vt:lpstr>Slide 3</vt:lpstr>
      <vt:lpstr>Slide 4</vt:lpstr>
      <vt:lpstr>Đọc sách giáo khoa và trả lời câu hỏi:</vt:lpstr>
      <vt:lpstr>Thảo luận nhómđể tìm nguyên nhân dẫn đến trận Bạch Đằng?</vt:lpstr>
      <vt:lpstr>Slide 7</vt:lpstr>
      <vt:lpstr>Kết quả của trận Bạch Đằng như thế nào?</vt:lpstr>
      <vt:lpstr>Nêu ý nghĩa của chiến thắng Bạch Đằng?</vt:lpstr>
      <vt:lpstr>Slide 10</vt:lpstr>
      <vt:lpstr>Slide 11</vt:lpstr>
    </vt:vector>
  </TitlesOfParts>
  <Company>Vt City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Linh Thang</dc:creator>
  <cp:lastModifiedBy>CSTeam</cp:lastModifiedBy>
  <cp:revision>20</cp:revision>
  <dcterms:created xsi:type="dcterms:W3CDTF">2006-12-31T17:21:08Z</dcterms:created>
  <dcterms:modified xsi:type="dcterms:W3CDTF">2016-06-30T01:17:06Z</dcterms:modified>
</cp:coreProperties>
</file>