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72" r:id="rId2"/>
    <p:sldId id="302" r:id="rId3"/>
    <p:sldId id="309" r:id="rId4"/>
    <p:sldId id="310" r:id="rId5"/>
    <p:sldId id="305" r:id="rId6"/>
    <p:sldId id="311" r:id="rId7"/>
    <p:sldId id="321" r:id="rId8"/>
    <p:sldId id="299" r:id="rId9"/>
    <p:sldId id="313" r:id="rId10"/>
    <p:sldId id="312" r:id="rId11"/>
    <p:sldId id="314" r:id="rId12"/>
    <p:sldId id="276" r:id="rId13"/>
    <p:sldId id="317" r:id="rId14"/>
    <p:sldId id="318" r:id="rId15"/>
    <p:sldId id="319" r:id="rId16"/>
    <p:sldId id="320" r:id="rId17"/>
    <p:sldId id="316" r:id="rId18"/>
    <p:sldId id="315" r:id="rId1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99"/>
    <a:srgbClr val="FF0000"/>
    <a:srgbClr val="FFFFCC"/>
    <a:srgbClr val="6A6876"/>
    <a:srgbClr val="000099"/>
    <a:srgbClr val="CC0066"/>
    <a:srgbClr val="CC3300"/>
    <a:srgbClr val="FF33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19" autoAdjust="0"/>
    <p:restoredTop sz="94681" autoAdjust="0"/>
  </p:normalViewPr>
  <p:slideViewPr>
    <p:cSldViewPr>
      <p:cViewPr varScale="1">
        <p:scale>
          <a:sx n="41" d="100"/>
          <a:sy n="41" d="100"/>
        </p:scale>
        <p:origin x="-1308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63825B0E-322F-4C33-AB3F-FD24BB851866}" type="datetimeFigureOut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fld id="{7C799505-7AFC-445F-8F99-F9538CBAF527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3FB9A6-89DD-48D2-86AA-31461EA9E5B1}" type="datetimeFigureOut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21E64A-D81B-4790-81AF-EC8546F8B28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rand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BFD984-89BA-439F-A27C-9F417B54F193}" type="datetimeFigureOut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882375-8F74-486C-A18D-189EE1E53B4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rand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4BE091-2B14-44F0-916A-620364D07FD3}" type="datetimeFigureOut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D66054-8518-4118-8B1B-FEB9FB4600D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402518-3BF3-480A-A412-BDD0D632CAAB}" type="datetimeFigureOut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282CD2-1E7B-4152-83A4-E9D8B53C6F3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rand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8404E6-C1C7-450B-BA50-57ED887BC630}" type="datetimeFigureOut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203C6D-AA59-44C3-B4E9-068E5DA6C63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6ED35F-BF0F-46CA-BBC1-F56007666D26}" type="datetimeFigureOut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FAD3AC-1511-4366-A25A-706CC09D282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rand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262D27-9699-42A3-97DA-246C6CBAC1C0}" type="datetimeFigureOut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72C6A4-2D7A-4D91-85F5-2EF033F0DE9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rand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B12242-9D0A-4C2B-AA36-145119E2656B}" type="datetimeFigureOut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A5A36F-3F9C-4239-82CC-C1F7FE6C8A8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rand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2CF1F4-32A6-424A-A48B-4C366FCBDE8B}" type="datetimeFigureOut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E44B1F-5BE2-47E6-8161-40287597895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rand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FCEA1A-3C24-4955-BA4C-72A9BC1FF83A}" type="datetimeFigureOut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22970C-5005-4783-923F-91DCE5C96F2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rand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2F40B8-F18B-49DE-85B8-65913D0FEC29}" type="datetimeFigureOut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71915F-4721-45E0-A6BB-39FB3266526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rand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7D494C7-EDF3-4FCE-A965-AFC392A6056B}" type="datetimeFigureOut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F2B15EB1-6DE7-4E03-9986-1632673C00E7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random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12" Type="http://schemas.openxmlformats.org/officeDocument/2006/relationships/image" Target="../media/image11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11" Type="http://schemas.openxmlformats.org/officeDocument/2006/relationships/image" Target="../media/image10.jpeg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jpeg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3124200" y="1295400"/>
            <a:ext cx="3048000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n-US" sz="3200" b="1" u="sng">
                <a:solidFill>
                  <a:srgbClr val="0033CC"/>
                </a:solidFill>
                <a:latin typeface="Arial" pitchFamily="34" charset="0"/>
              </a:rPr>
              <a:t>Kiểm tra bài cũ</a:t>
            </a:r>
          </a:p>
        </p:txBody>
      </p:sp>
      <p:sp>
        <p:nvSpPr>
          <p:cNvPr id="3075" name="TextBox 1"/>
          <p:cNvSpPr txBox="1">
            <a:spLocks noChangeArrowheads="1"/>
          </p:cNvSpPr>
          <p:nvPr/>
        </p:nvSpPr>
        <p:spPr bwMode="auto">
          <a:xfrm>
            <a:off x="695325" y="0"/>
            <a:ext cx="80772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endParaRPr lang="en-US" sz="2800">
              <a:latin typeface="Arial" pitchFamily="34" charset="0"/>
            </a:endParaRPr>
          </a:p>
          <a:p>
            <a:pPr eaLnBrk="1" hangingPunct="1"/>
            <a:r>
              <a:rPr lang="en-US" sz="2800" u="sng">
                <a:latin typeface="Arial" pitchFamily="34" charset="0"/>
              </a:rPr>
              <a:t>Khoa học:</a:t>
            </a:r>
            <a:endParaRPr lang="en-US" sz="3600" b="1" u="sng">
              <a:latin typeface="Arial" pitchFamily="34" charset="0"/>
            </a:endParaRP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4514" name="Group 2"/>
          <p:cNvGraphicFramePr>
            <a:graphicFrameLocks noGrp="1"/>
          </p:cNvGraphicFramePr>
          <p:nvPr/>
        </p:nvGraphicFramePr>
        <p:xfrm>
          <a:off x="76200" y="1601788"/>
          <a:ext cx="8991600" cy="5027612"/>
        </p:xfrm>
        <a:graphic>
          <a:graphicData uri="http://schemas.openxmlformats.org/drawingml/2006/table">
            <a:tbl>
              <a:tblPr/>
              <a:tblGrid>
                <a:gridCol w="1198563"/>
                <a:gridCol w="3597275"/>
                <a:gridCol w="1997075"/>
                <a:gridCol w="2198687"/>
              </a:tblGrid>
              <a:tr h="135254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.VnTime" pitchFamily="34" charset="0"/>
                        </a:rPr>
                        <a:t>Thø tù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A687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.VnTime" pitchFamily="34" charset="0"/>
                        </a:rPr>
                        <a:t>Tªn thøc ¨n chøa nhiÒu chÊt bÐo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A687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.VnTime" pitchFamily="34" charset="0"/>
                        </a:rPr>
                        <a:t>Nguån gèc thùc vËt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A687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.VnTime" pitchFamily="34" charset="0"/>
                        </a:rPr>
                        <a:t>Nguån gèc ®éng vËt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A6876"/>
                    </a:solidFill>
                  </a:tcPr>
                </a:tc>
              </a:tr>
              <a:tr h="7350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.VnTime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.VnTime" pitchFamily="34" charset="0"/>
                        </a:rPr>
                        <a:t>Mì lîn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DA"/>
                    </a:solidFill>
                  </a:tcPr>
                </a:tc>
              </a:tr>
              <a:tr h="7350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.VnTime" pitchFamily="34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.VnTime" pitchFamily="34" charset="0"/>
                        </a:rPr>
                        <a:t>L¹c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</a:tr>
              <a:tr h="7350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.VnTime" pitchFamily="34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.VnTime" pitchFamily="34" charset="0"/>
                        </a:rPr>
                        <a:t>DÇu ¨n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DA"/>
                    </a:solidFill>
                  </a:tcPr>
                </a:tc>
              </a:tr>
              <a:tr h="7350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.VnTime" pitchFamily="34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.VnTime" pitchFamily="34" charset="0"/>
                        </a:rPr>
                        <a:t>Võng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</a:tr>
              <a:tr h="7350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.VnTime" pitchFamily="34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.VnTime" pitchFamily="34" charset="0"/>
                        </a:rPr>
                        <a:t>Dõa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DA"/>
                    </a:solidFill>
                  </a:tcPr>
                </a:tc>
              </a:tr>
            </a:tbl>
          </a:graphicData>
        </a:graphic>
      </p:graphicFrame>
      <p:sp>
        <p:nvSpPr>
          <p:cNvPr id="12327" name="Text Box 39"/>
          <p:cNvSpPr txBox="1">
            <a:spLocks noChangeArrowheads="1"/>
          </p:cNvSpPr>
          <p:nvPr/>
        </p:nvSpPr>
        <p:spPr bwMode="auto">
          <a:xfrm>
            <a:off x="1371600" y="685800"/>
            <a:ext cx="6553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400" b="1">
                <a:solidFill>
                  <a:srgbClr val="000099"/>
                </a:solidFill>
                <a:latin typeface="Arial" pitchFamily="34" charset="0"/>
              </a:rPr>
              <a:t>Hoàn thành bảng thức </a:t>
            </a:r>
            <a:r>
              <a:rPr lang="vi-VN" sz="2400" b="1">
                <a:solidFill>
                  <a:srgbClr val="000099"/>
                </a:solidFill>
                <a:latin typeface="Arial" pitchFamily="34" charset="0"/>
              </a:rPr>
              <a:t>ă</a:t>
            </a:r>
            <a:r>
              <a:rPr lang="en-US" sz="2400" b="1">
                <a:solidFill>
                  <a:srgbClr val="000099"/>
                </a:solidFill>
                <a:latin typeface="Arial" pitchFamily="34" charset="0"/>
              </a:rPr>
              <a:t>n chứa chất béo</a:t>
            </a: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6562" name="Group 2"/>
          <p:cNvGraphicFramePr>
            <a:graphicFrameLocks noGrp="1"/>
          </p:cNvGraphicFramePr>
          <p:nvPr/>
        </p:nvGraphicFramePr>
        <p:xfrm>
          <a:off x="76200" y="1601788"/>
          <a:ext cx="8991600" cy="5027612"/>
        </p:xfrm>
        <a:graphic>
          <a:graphicData uri="http://schemas.openxmlformats.org/drawingml/2006/table">
            <a:tbl>
              <a:tblPr/>
              <a:tblGrid>
                <a:gridCol w="1198563"/>
                <a:gridCol w="3597275"/>
                <a:gridCol w="1997075"/>
                <a:gridCol w="2198687"/>
              </a:tblGrid>
              <a:tr h="135254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.VnTime" pitchFamily="34" charset="0"/>
                        </a:rPr>
                        <a:t>Thø tù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A687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.VnTime" pitchFamily="34" charset="0"/>
                        </a:rPr>
                        <a:t>Tªn thøc ¨n chøa nhiÒu chÊt bÐo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A687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.VnTime" pitchFamily="34" charset="0"/>
                        </a:rPr>
                        <a:t>Nguån gèc thùc vËt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A687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.VnTime" pitchFamily="34" charset="0"/>
                        </a:rPr>
                        <a:t>Nguån gèc ®éng vËt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A6876"/>
                    </a:solidFill>
                  </a:tcPr>
                </a:tc>
              </a:tr>
              <a:tr h="7350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.VnTime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.VnTime" pitchFamily="34" charset="0"/>
                        </a:rPr>
                        <a:t>Mì lîn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.VnTime" pitchFamily="34" charset="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DA"/>
                    </a:solidFill>
                  </a:tcPr>
                </a:tc>
              </a:tr>
              <a:tr h="7350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.VnTime" pitchFamily="34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.VnTime" pitchFamily="34" charset="0"/>
                        </a:rPr>
                        <a:t>L¹c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.VnTime" pitchFamily="34" charset="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</a:tr>
              <a:tr h="7350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.VnTime" pitchFamily="34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.VnTime" pitchFamily="34" charset="0"/>
                        </a:rPr>
                        <a:t>DÇu ¨n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.VnTime" pitchFamily="34" charset="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DA"/>
                    </a:solidFill>
                  </a:tcPr>
                </a:tc>
              </a:tr>
              <a:tr h="7350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.VnTime" pitchFamily="34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.VnTime" pitchFamily="34" charset="0"/>
                        </a:rPr>
                        <a:t>Võng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.VnTime" pitchFamily="34" charset="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</a:tr>
              <a:tr h="7350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.VnTime" pitchFamily="34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.VnTime" pitchFamily="34" charset="0"/>
                        </a:rPr>
                        <a:t>Dõa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.VnTime" pitchFamily="34" charset="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DA"/>
                    </a:solidFill>
                  </a:tcPr>
                </a:tc>
              </a:tr>
            </a:tbl>
          </a:graphicData>
        </a:graphic>
      </p:graphicFrame>
      <p:sp>
        <p:nvSpPr>
          <p:cNvPr id="13351" name="Text Box 39"/>
          <p:cNvSpPr txBox="1">
            <a:spLocks noChangeArrowheads="1"/>
          </p:cNvSpPr>
          <p:nvPr/>
        </p:nvSpPr>
        <p:spPr bwMode="auto">
          <a:xfrm>
            <a:off x="1371600" y="685800"/>
            <a:ext cx="6553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400" b="1">
                <a:solidFill>
                  <a:srgbClr val="000099"/>
                </a:solidFill>
                <a:latin typeface="Arial" pitchFamily="34" charset="0"/>
              </a:rPr>
              <a:t>Hoàn thành bảng thức </a:t>
            </a:r>
            <a:r>
              <a:rPr lang="vi-VN" sz="2400" b="1">
                <a:solidFill>
                  <a:srgbClr val="000099"/>
                </a:solidFill>
                <a:latin typeface="Arial" pitchFamily="34" charset="0"/>
              </a:rPr>
              <a:t>ă</a:t>
            </a:r>
            <a:r>
              <a:rPr lang="en-US" sz="2400" b="1">
                <a:solidFill>
                  <a:srgbClr val="000099"/>
                </a:solidFill>
                <a:latin typeface="Arial" pitchFamily="34" charset="0"/>
              </a:rPr>
              <a:t>n chứa chất béo</a:t>
            </a: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338" name="Group 8"/>
          <p:cNvGrpSpPr>
            <a:grpSpLocks/>
          </p:cNvGrpSpPr>
          <p:nvPr/>
        </p:nvGrpSpPr>
        <p:grpSpPr bwMode="auto">
          <a:xfrm>
            <a:off x="685800" y="0"/>
            <a:ext cx="8077200" cy="1362075"/>
            <a:chOff x="432" y="0"/>
            <a:chExt cx="5088" cy="858"/>
          </a:xfrm>
        </p:grpSpPr>
        <p:sp>
          <p:nvSpPr>
            <p:cNvPr id="14343" name="TextBox 1"/>
            <p:cNvSpPr txBox="1">
              <a:spLocks noChangeArrowheads="1"/>
            </p:cNvSpPr>
            <p:nvPr/>
          </p:nvSpPr>
          <p:spPr bwMode="auto">
            <a:xfrm>
              <a:off x="432" y="0"/>
              <a:ext cx="5088" cy="5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/>
              <a:endParaRPr lang="en-US" sz="2400">
                <a:latin typeface="Arial" pitchFamily="34" charset="0"/>
              </a:endParaRPr>
            </a:p>
            <a:p>
              <a:pPr eaLnBrk="1" hangingPunct="1"/>
              <a:r>
                <a:rPr lang="en-US" sz="2400" u="sng">
                  <a:latin typeface="Arial" pitchFamily="34" charset="0"/>
                </a:rPr>
                <a:t>Khoa học:</a:t>
              </a:r>
              <a:endParaRPr lang="en-US" sz="3200" b="1" u="sng">
                <a:latin typeface="Arial" pitchFamily="34" charset="0"/>
              </a:endParaRPr>
            </a:p>
          </p:txBody>
        </p:sp>
        <p:sp>
          <p:nvSpPr>
            <p:cNvPr id="14344" name="Text Box 10"/>
            <p:cNvSpPr txBox="1">
              <a:spLocks noChangeArrowheads="1"/>
            </p:cNvSpPr>
            <p:nvPr/>
          </p:nvSpPr>
          <p:spPr bwMode="auto">
            <a:xfrm>
              <a:off x="1104" y="528"/>
              <a:ext cx="3888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>
                <a:spcBef>
                  <a:spcPct val="50000"/>
                </a:spcBef>
              </a:pPr>
              <a:r>
                <a:rPr lang="en-US" sz="2800" b="1">
                  <a:solidFill>
                    <a:srgbClr val="000099"/>
                  </a:solidFill>
                  <a:latin typeface="Arial" pitchFamily="34" charset="0"/>
                </a:rPr>
                <a:t>Vai trò của chất </a:t>
              </a:r>
              <a:r>
                <a:rPr lang="vi-VN" sz="2800" b="1">
                  <a:solidFill>
                    <a:srgbClr val="000099"/>
                  </a:solidFill>
                  <a:latin typeface="Arial" pitchFamily="34" charset="0"/>
                </a:rPr>
                <a:t>đ</a:t>
              </a:r>
              <a:r>
                <a:rPr lang="en-US" sz="2800" b="1">
                  <a:solidFill>
                    <a:srgbClr val="000099"/>
                  </a:solidFill>
                  <a:latin typeface="Arial" pitchFamily="34" charset="0"/>
                </a:rPr>
                <a:t>ạm và chất béo</a:t>
              </a:r>
            </a:p>
          </p:txBody>
        </p:sp>
      </p:grpSp>
      <p:sp>
        <p:nvSpPr>
          <p:cNvPr id="14339" name="Rectangle 11"/>
          <p:cNvSpPr>
            <a:spLocks noChangeArrowheads="1"/>
          </p:cNvSpPr>
          <p:nvPr/>
        </p:nvSpPr>
        <p:spPr bwMode="auto">
          <a:xfrm>
            <a:off x="1066800" y="1981200"/>
            <a:ext cx="74676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2400">
                <a:latin typeface="Arial" pitchFamily="34" charset="0"/>
              </a:rPr>
              <a:t>        Chất </a:t>
            </a:r>
            <a:r>
              <a:rPr lang="vi-VN" sz="2400">
                <a:latin typeface="Arial" pitchFamily="34" charset="0"/>
              </a:rPr>
              <a:t>đ</a:t>
            </a:r>
            <a:r>
              <a:rPr lang="en-US" sz="2400">
                <a:latin typeface="Arial" pitchFamily="34" charset="0"/>
              </a:rPr>
              <a:t>ạm giúp xây dựng và </a:t>
            </a:r>
            <a:r>
              <a:rPr lang="vi-VN" sz="2400">
                <a:latin typeface="Arial" pitchFamily="34" charset="0"/>
              </a:rPr>
              <a:t>đ</a:t>
            </a:r>
            <a:r>
              <a:rPr lang="en-US" sz="2400">
                <a:latin typeface="Arial" pitchFamily="34" charset="0"/>
              </a:rPr>
              <a:t>ổi mới c</a:t>
            </a:r>
            <a:r>
              <a:rPr lang="vi-VN" sz="2400">
                <a:latin typeface="Arial" pitchFamily="34" charset="0"/>
              </a:rPr>
              <a:t>ơ</a:t>
            </a:r>
            <a:r>
              <a:rPr lang="en-US" sz="2400">
                <a:latin typeface="Arial" pitchFamily="34" charset="0"/>
              </a:rPr>
              <a:t> thể: tạo ra những tế bào mới làm cho c</a:t>
            </a:r>
            <a:r>
              <a:rPr lang="vi-VN" sz="2400">
                <a:latin typeface="Arial" pitchFamily="34" charset="0"/>
              </a:rPr>
              <a:t>ơ</a:t>
            </a:r>
            <a:r>
              <a:rPr lang="en-US" sz="2400">
                <a:latin typeface="Arial" pitchFamily="34" charset="0"/>
              </a:rPr>
              <a:t> thể lớn lên, thay thế những tế bào già bị huỷ hoại trong hoạt </a:t>
            </a:r>
            <a:r>
              <a:rPr lang="vi-VN" sz="2400">
                <a:latin typeface="Arial" pitchFamily="34" charset="0"/>
              </a:rPr>
              <a:t>đ</a:t>
            </a:r>
            <a:r>
              <a:rPr lang="en-US" sz="2400">
                <a:latin typeface="Arial" pitchFamily="34" charset="0"/>
              </a:rPr>
              <a:t>ộng sống của con ng</a:t>
            </a:r>
            <a:r>
              <a:rPr lang="vi-VN" sz="2400">
                <a:latin typeface="Arial" pitchFamily="34" charset="0"/>
              </a:rPr>
              <a:t>ư</a:t>
            </a:r>
            <a:r>
              <a:rPr lang="en-US" sz="2400">
                <a:latin typeface="Arial" pitchFamily="34" charset="0"/>
              </a:rPr>
              <a:t>ời.</a:t>
            </a:r>
          </a:p>
        </p:txBody>
      </p:sp>
      <p:sp>
        <p:nvSpPr>
          <p:cNvPr id="14340" name="Text Box 12"/>
          <p:cNvSpPr txBox="1">
            <a:spLocks noChangeArrowheads="1"/>
          </p:cNvSpPr>
          <p:nvPr/>
        </p:nvSpPr>
        <p:spPr bwMode="auto">
          <a:xfrm>
            <a:off x="914400" y="1447800"/>
            <a:ext cx="4038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400" b="1" u="sng">
                <a:solidFill>
                  <a:srgbClr val="FF3300"/>
                </a:solidFill>
                <a:latin typeface="Arial" pitchFamily="34" charset="0"/>
              </a:rPr>
              <a:t>1. Vai trò của chất đạm</a:t>
            </a:r>
          </a:p>
        </p:txBody>
      </p:sp>
      <p:sp>
        <p:nvSpPr>
          <p:cNvPr id="14341" name="Rectangle 13"/>
          <p:cNvSpPr>
            <a:spLocks noChangeArrowheads="1"/>
          </p:cNvSpPr>
          <p:nvPr/>
        </p:nvSpPr>
        <p:spPr bwMode="auto">
          <a:xfrm>
            <a:off x="1066800" y="4419600"/>
            <a:ext cx="72390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2400">
                <a:latin typeface="Arial" pitchFamily="34" charset="0"/>
              </a:rPr>
              <a:t>        Chất béo rất giàu năng lượng và giúp cơ thể hấp thụ các vi-ta-min : A, D, E, K.</a:t>
            </a:r>
          </a:p>
        </p:txBody>
      </p:sp>
      <p:sp>
        <p:nvSpPr>
          <p:cNvPr id="14342" name="Rectangle 14"/>
          <p:cNvSpPr>
            <a:spLocks noChangeArrowheads="1"/>
          </p:cNvSpPr>
          <p:nvPr/>
        </p:nvSpPr>
        <p:spPr bwMode="auto">
          <a:xfrm>
            <a:off x="1046163" y="3810000"/>
            <a:ext cx="34321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 u="sng">
                <a:solidFill>
                  <a:srgbClr val="FF3300"/>
                </a:solidFill>
                <a:latin typeface="Arial" pitchFamily="34" charset="0"/>
              </a:rPr>
              <a:t>2. Vai trò của chất béo</a:t>
            </a: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5" descr="cakho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228600"/>
            <a:ext cx="8686800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3" name="TextBox 2"/>
          <p:cNvSpPr txBox="1">
            <a:spLocks noChangeArrowheads="1"/>
          </p:cNvSpPr>
          <p:nvPr/>
        </p:nvSpPr>
        <p:spPr bwMode="auto">
          <a:xfrm>
            <a:off x="3124200" y="6156325"/>
            <a:ext cx="2819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n-US" sz="3200">
                <a:solidFill>
                  <a:srgbClr val="FF0000"/>
                </a:solidFill>
                <a:latin typeface="Arial" pitchFamily="34" charset="0"/>
              </a:rPr>
              <a:t>Cá kho tộ</a:t>
            </a: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9" descr="monan-VX-02.jpg image by ntp-album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5263" y="228600"/>
            <a:ext cx="8763000" cy="601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7" name="TextBox 2"/>
          <p:cNvSpPr txBox="1">
            <a:spLocks noChangeArrowheads="1"/>
          </p:cNvSpPr>
          <p:nvPr/>
        </p:nvSpPr>
        <p:spPr bwMode="auto">
          <a:xfrm>
            <a:off x="2786063" y="6202363"/>
            <a:ext cx="32766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n-US" sz="3200">
                <a:solidFill>
                  <a:srgbClr val="FF0000"/>
                </a:solidFill>
                <a:latin typeface="Arial" pitchFamily="34" charset="0"/>
              </a:rPr>
              <a:t>Thịt lợn xào</a:t>
            </a: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11" descr="da%20dieu%20xao%20bong%20cai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2888" y="228600"/>
            <a:ext cx="8629650" cy="586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1" name="TextBox 2"/>
          <p:cNvSpPr txBox="1">
            <a:spLocks noChangeArrowheads="1"/>
          </p:cNvSpPr>
          <p:nvPr/>
        </p:nvSpPr>
        <p:spPr bwMode="auto">
          <a:xfrm>
            <a:off x="457200" y="6172200"/>
            <a:ext cx="8305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n-US" sz="3200">
                <a:solidFill>
                  <a:srgbClr val="FF0000"/>
                </a:solidFill>
                <a:latin typeface="Arial" pitchFamily="34" charset="0"/>
              </a:rPr>
              <a:t>Thịt bò xào súp l</a:t>
            </a:r>
            <a:r>
              <a:rPr lang="vi-VN" sz="3200">
                <a:solidFill>
                  <a:srgbClr val="FF0000"/>
                </a:solidFill>
                <a:latin typeface="Arial" pitchFamily="34" charset="0"/>
              </a:rPr>
              <a:t>ơ</a:t>
            </a:r>
            <a:r>
              <a:rPr lang="en-US" sz="3200">
                <a:solidFill>
                  <a:srgbClr val="FF0000"/>
                </a:solidFill>
                <a:latin typeface="Arial" pitchFamily="34" charset="0"/>
              </a:rPr>
              <a:t> xanh</a:t>
            </a: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434" name="Group 2"/>
          <p:cNvGrpSpPr>
            <a:grpSpLocks/>
          </p:cNvGrpSpPr>
          <p:nvPr/>
        </p:nvGrpSpPr>
        <p:grpSpPr bwMode="auto">
          <a:xfrm>
            <a:off x="685800" y="0"/>
            <a:ext cx="8077200" cy="1362075"/>
            <a:chOff x="432" y="0"/>
            <a:chExt cx="5088" cy="858"/>
          </a:xfrm>
        </p:grpSpPr>
        <p:sp>
          <p:nvSpPr>
            <p:cNvPr id="18439" name="TextBox 1"/>
            <p:cNvSpPr txBox="1">
              <a:spLocks noChangeArrowheads="1"/>
            </p:cNvSpPr>
            <p:nvPr/>
          </p:nvSpPr>
          <p:spPr bwMode="auto">
            <a:xfrm>
              <a:off x="432" y="0"/>
              <a:ext cx="5088" cy="5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/>
              <a:endParaRPr lang="en-US" sz="2400">
                <a:latin typeface="Arial" pitchFamily="34" charset="0"/>
              </a:endParaRPr>
            </a:p>
            <a:p>
              <a:pPr eaLnBrk="1" hangingPunct="1"/>
              <a:r>
                <a:rPr lang="en-US" sz="2400" u="sng">
                  <a:latin typeface="Arial" pitchFamily="34" charset="0"/>
                </a:rPr>
                <a:t>Khoa học:</a:t>
              </a:r>
              <a:endParaRPr lang="en-US" sz="3200" b="1" u="sng">
                <a:latin typeface="Arial" pitchFamily="34" charset="0"/>
              </a:endParaRPr>
            </a:p>
          </p:txBody>
        </p:sp>
        <p:sp>
          <p:nvSpPr>
            <p:cNvPr id="18440" name="Text Box 4"/>
            <p:cNvSpPr txBox="1">
              <a:spLocks noChangeArrowheads="1"/>
            </p:cNvSpPr>
            <p:nvPr/>
          </p:nvSpPr>
          <p:spPr bwMode="auto">
            <a:xfrm>
              <a:off x="1104" y="528"/>
              <a:ext cx="3888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>
                <a:spcBef>
                  <a:spcPct val="50000"/>
                </a:spcBef>
              </a:pPr>
              <a:r>
                <a:rPr lang="en-US" sz="2800" b="1">
                  <a:solidFill>
                    <a:srgbClr val="000099"/>
                  </a:solidFill>
                  <a:latin typeface="Arial" pitchFamily="34" charset="0"/>
                </a:rPr>
                <a:t>Vai trò của chất </a:t>
              </a:r>
              <a:r>
                <a:rPr lang="vi-VN" sz="2800" b="1">
                  <a:solidFill>
                    <a:srgbClr val="000099"/>
                  </a:solidFill>
                  <a:latin typeface="Arial" pitchFamily="34" charset="0"/>
                </a:rPr>
                <a:t>đ</a:t>
              </a:r>
              <a:r>
                <a:rPr lang="en-US" sz="2800" b="1">
                  <a:solidFill>
                    <a:srgbClr val="000099"/>
                  </a:solidFill>
                  <a:latin typeface="Arial" pitchFamily="34" charset="0"/>
                </a:rPr>
                <a:t>ạm và chất béo</a:t>
              </a:r>
            </a:p>
          </p:txBody>
        </p:sp>
      </p:grpSp>
      <p:sp>
        <p:nvSpPr>
          <p:cNvPr id="18435" name="Rectangle 5"/>
          <p:cNvSpPr>
            <a:spLocks noChangeArrowheads="1"/>
          </p:cNvSpPr>
          <p:nvPr/>
        </p:nvSpPr>
        <p:spPr bwMode="auto">
          <a:xfrm>
            <a:off x="990600" y="1905000"/>
            <a:ext cx="74676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2400">
                <a:latin typeface="Arial" pitchFamily="34" charset="0"/>
              </a:rPr>
              <a:t>        Chất </a:t>
            </a:r>
            <a:r>
              <a:rPr lang="vi-VN" sz="2400">
                <a:latin typeface="Arial" pitchFamily="34" charset="0"/>
              </a:rPr>
              <a:t>đ</a:t>
            </a:r>
            <a:r>
              <a:rPr lang="en-US" sz="2400">
                <a:latin typeface="Arial" pitchFamily="34" charset="0"/>
              </a:rPr>
              <a:t>ạm giúp xây dựng và </a:t>
            </a:r>
            <a:r>
              <a:rPr lang="vi-VN" sz="2400">
                <a:latin typeface="Arial" pitchFamily="34" charset="0"/>
              </a:rPr>
              <a:t>đ</a:t>
            </a:r>
            <a:r>
              <a:rPr lang="en-US" sz="2400">
                <a:latin typeface="Arial" pitchFamily="34" charset="0"/>
              </a:rPr>
              <a:t>ổi mới c</a:t>
            </a:r>
            <a:r>
              <a:rPr lang="vi-VN" sz="2400">
                <a:latin typeface="Arial" pitchFamily="34" charset="0"/>
              </a:rPr>
              <a:t>ơ</a:t>
            </a:r>
            <a:r>
              <a:rPr lang="en-US" sz="2400">
                <a:latin typeface="Arial" pitchFamily="34" charset="0"/>
              </a:rPr>
              <a:t> thể: tạo ra những tế bào mới làm cho c</a:t>
            </a:r>
            <a:r>
              <a:rPr lang="vi-VN" sz="2400">
                <a:latin typeface="Arial" pitchFamily="34" charset="0"/>
              </a:rPr>
              <a:t>ơ</a:t>
            </a:r>
            <a:r>
              <a:rPr lang="en-US" sz="2400">
                <a:latin typeface="Arial" pitchFamily="34" charset="0"/>
              </a:rPr>
              <a:t> thể lớn lên, thay thế những tế bào già bị huỷ hoại trong hoạt </a:t>
            </a:r>
            <a:r>
              <a:rPr lang="vi-VN" sz="2400">
                <a:latin typeface="Arial" pitchFamily="34" charset="0"/>
              </a:rPr>
              <a:t>đ</a:t>
            </a:r>
            <a:r>
              <a:rPr lang="en-US" sz="2400">
                <a:latin typeface="Arial" pitchFamily="34" charset="0"/>
              </a:rPr>
              <a:t>ộng sống của con ng</a:t>
            </a:r>
            <a:r>
              <a:rPr lang="vi-VN" sz="2400">
                <a:latin typeface="Arial" pitchFamily="34" charset="0"/>
              </a:rPr>
              <a:t>ư</a:t>
            </a:r>
            <a:r>
              <a:rPr lang="en-US" sz="2400">
                <a:latin typeface="Arial" pitchFamily="34" charset="0"/>
              </a:rPr>
              <a:t>ời.</a:t>
            </a:r>
          </a:p>
        </p:txBody>
      </p:sp>
      <p:sp>
        <p:nvSpPr>
          <p:cNvPr id="18436" name="Text Box 6"/>
          <p:cNvSpPr txBox="1">
            <a:spLocks noChangeArrowheads="1"/>
          </p:cNvSpPr>
          <p:nvPr/>
        </p:nvSpPr>
        <p:spPr bwMode="auto">
          <a:xfrm>
            <a:off x="990600" y="1447800"/>
            <a:ext cx="3810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400" b="1" u="sng">
                <a:solidFill>
                  <a:srgbClr val="FF3300"/>
                </a:solidFill>
                <a:latin typeface="Arial" pitchFamily="34" charset="0"/>
              </a:rPr>
              <a:t>1. Vai trò của chất đạm</a:t>
            </a:r>
          </a:p>
        </p:txBody>
      </p:sp>
      <p:sp>
        <p:nvSpPr>
          <p:cNvPr id="18437" name="Rectangle 7"/>
          <p:cNvSpPr>
            <a:spLocks noChangeArrowheads="1"/>
          </p:cNvSpPr>
          <p:nvPr/>
        </p:nvSpPr>
        <p:spPr bwMode="auto">
          <a:xfrm>
            <a:off x="990600" y="4267200"/>
            <a:ext cx="72390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2400">
                <a:latin typeface="Arial" pitchFamily="34" charset="0"/>
              </a:rPr>
              <a:t>        Chất béo rất giàu năng lượng và giúp cơ thể hấp thụ các vi-ta-min : A, D, E, K.</a:t>
            </a:r>
          </a:p>
        </p:txBody>
      </p:sp>
      <p:sp>
        <p:nvSpPr>
          <p:cNvPr id="18438" name="Rectangle 8"/>
          <p:cNvSpPr>
            <a:spLocks noChangeArrowheads="1"/>
          </p:cNvSpPr>
          <p:nvPr/>
        </p:nvSpPr>
        <p:spPr bwMode="auto">
          <a:xfrm>
            <a:off x="990600" y="3733800"/>
            <a:ext cx="34321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 u="sng">
                <a:solidFill>
                  <a:srgbClr val="FF3300"/>
                </a:solidFill>
                <a:latin typeface="Arial" pitchFamily="34" charset="0"/>
              </a:rPr>
              <a:t>2. Vai trò của chất béo</a:t>
            </a: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0101_800"/>
          <p:cNvPicPr>
            <a:picLocks noChangeAspect="1" noChangeArrowheads="1"/>
          </p:cNvPicPr>
          <p:nvPr/>
        </p:nvPicPr>
        <p:blipFill>
          <a:blip r:embed="rId2">
            <a:lum bright="42000" contrast="-12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635" name="AutoShape 3"/>
          <p:cNvSpPr>
            <a:spLocks noChangeArrowheads="1"/>
          </p:cNvSpPr>
          <p:nvPr/>
        </p:nvSpPr>
        <p:spPr bwMode="auto">
          <a:xfrm>
            <a:off x="304800" y="2895600"/>
            <a:ext cx="1524000" cy="1371600"/>
          </a:xfrm>
          <a:prstGeom prst="irregularSeal1">
            <a:avLst/>
          </a:prstGeom>
          <a:solidFill>
            <a:srgbClr val="FF99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4400" b="1">
                <a:solidFill>
                  <a:schemeClr val="bg1"/>
                </a:solidFill>
                <a:latin typeface="Arial" pitchFamily="34" charset="0"/>
              </a:rPr>
              <a:t>1</a:t>
            </a:r>
          </a:p>
        </p:txBody>
      </p:sp>
      <p:sp>
        <p:nvSpPr>
          <p:cNvPr id="69636" name="AutoShape 4"/>
          <p:cNvSpPr>
            <a:spLocks noChangeArrowheads="1"/>
          </p:cNvSpPr>
          <p:nvPr/>
        </p:nvSpPr>
        <p:spPr bwMode="auto">
          <a:xfrm>
            <a:off x="1524000" y="228600"/>
            <a:ext cx="1524000" cy="1371600"/>
          </a:xfrm>
          <a:prstGeom prst="irregularSeal1">
            <a:avLst/>
          </a:prstGeom>
          <a:solidFill>
            <a:srgbClr val="FFFF00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4400" b="1">
                <a:solidFill>
                  <a:srgbClr val="FF0000"/>
                </a:solidFill>
                <a:latin typeface="Arial" pitchFamily="34" charset="0"/>
              </a:rPr>
              <a:t>2</a:t>
            </a:r>
          </a:p>
        </p:txBody>
      </p:sp>
      <p:sp>
        <p:nvSpPr>
          <p:cNvPr id="69637" name="AutoShape 5"/>
          <p:cNvSpPr>
            <a:spLocks noChangeArrowheads="1"/>
          </p:cNvSpPr>
          <p:nvPr/>
        </p:nvSpPr>
        <p:spPr bwMode="auto">
          <a:xfrm>
            <a:off x="7162800" y="1066800"/>
            <a:ext cx="1524000" cy="1371600"/>
          </a:xfrm>
          <a:prstGeom prst="irregularSeal1">
            <a:avLst/>
          </a:pr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4400" b="1">
                <a:solidFill>
                  <a:schemeClr val="bg1"/>
                </a:solidFill>
                <a:latin typeface="Arial" pitchFamily="34" charset="0"/>
              </a:rPr>
              <a:t>4</a:t>
            </a:r>
          </a:p>
        </p:txBody>
      </p:sp>
      <p:sp>
        <p:nvSpPr>
          <p:cNvPr id="69638" name="AutoShape 6"/>
          <p:cNvSpPr>
            <a:spLocks noChangeArrowheads="1"/>
          </p:cNvSpPr>
          <p:nvPr/>
        </p:nvSpPr>
        <p:spPr bwMode="auto">
          <a:xfrm>
            <a:off x="4495800" y="228600"/>
            <a:ext cx="1524000" cy="1371600"/>
          </a:xfrm>
          <a:prstGeom prst="irregularSeal1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4400" b="1">
                <a:solidFill>
                  <a:schemeClr val="bg1"/>
                </a:solidFill>
                <a:latin typeface="Arial" pitchFamily="34" charset="0"/>
              </a:rPr>
              <a:t>3</a:t>
            </a:r>
          </a:p>
        </p:txBody>
      </p:sp>
      <p:sp>
        <p:nvSpPr>
          <p:cNvPr id="69639" name="AutoShape 7"/>
          <p:cNvSpPr>
            <a:spLocks noChangeArrowheads="1"/>
          </p:cNvSpPr>
          <p:nvPr/>
        </p:nvSpPr>
        <p:spPr bwMode="auto">
          <a:xfrm>
            <a:off x="6705600" y="4876800"/>
            <a:ext cx="1524000" cy="1371600"/>
          </a:xfrm>
          <a:prstGeom prst="irregularSeal1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4400" b="1">
                <a:solidFill>
                  <a:schemeClr val="bg1"/>
                </a:solidFill>
                <a:latin typeface="Arial" pitchFamily="34" charset="0"/>
              </a:rPr>
              <a:t>5</a:t>
            </a:r>
          </a:p>
        </p:txBody>
      </p:sp>
      <p:sp>
        <p:nvSpPr>
          <p:cNvPr id="69640" name="AutoShape 8"/>
          <p:cNvSpPr>
            <a:spLocks noChangeArrowheads="1"/>
          </p:cNvSpPr>
          <p:nvPr/>
        </p:nvSpPr>
        <p:spPr bwMode="auto">
          <a:xfrm>
            <a:off x="2209800" y="5181600"/>
            <a:ext cx="1524000" cy="1371600"/>
          </a:xfrm>
          <a:prstGeom prst="irregularSeal1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4400" b="1">
                <a:solidFill>
                  <a:schemeClr val="tx2"/>
                </a:solidFill>
                <a:latin typeface="Arial" pitchFamily="34" charset="0"/>
              </a:rPr>
              <a:t>6</a:t>
            </a:r>
          </a:p>
        </p:txBody>
      </p:sp>
      <p:sp>
        <p:nvSpPr>
          <p:cNvPr id="19465" name="AutoShape 9"/>
          <p:cNvSpPr>
            <a:spLocks noChangeArrowheads="1"/>
          </p:cNvSpPr>
          <p:nvPr/>
        </p:nvSpPr>
        <p:spPr bwMode="auto">
          <a:xfrm rot="1284380">
            <a:off x="1981200" y="1295400"/>
            <a:ext cx="5867400" cy="4191000"/>
          </a:xfrm>
          <a:prstGeom prst="irregularSeal2">
            <a:avLst/>
          </a:prstGeom>
          <a:solidFill>
            <a:srgbClr val="66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2400">
              <a:latin typeface="Arial" pitchFamily="34" charset="0"/>
            </a:endParaRPr>
          </a:p>
        </p:txBody>
      </p:sp>
      <p:sp>
        <p:nvSpPr>
          <p:cNvPr id="19466" name="WordArt 10"/>
          <p:cNvSpPr>
            <a:spLocks noChangeArrowheads="1" noChangeShapeType="1" noTextEdit="1"/>
          </p:cNvSpPr>
          <p:nvPr/>
        </p:nvSpPr>
        <p:spPr bwMode="auto">
          <a:xfrm>
            <a:off x="2971800" y="2936875"/>
            <a:ext cx="3381375" cy="1177925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773"/>
              </a:avLst>
            </a:prstTxWarp>
          </a:bodyPr>
          <a:lstStyle/>
          <a:p>
            <a:pPr algn="ctr"/>
            <a:r>
              <a:rPr lang="vi-VN" sz="3200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Arial"/>
                <a:cs typeface="Arial"/>
              </a:rPr>
              <a:t>Ngôi sao chăm học</a:t>
            </a:r>
            <a:endParaRPr lang="en-US" sz="3200" kern="10">
              <a:ln w="9525">
                <a:solidFill>
                  <a:srgbClr val="CC99FF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6600CC"/>
                  </a:gs>
                  <a:gs pos="100000">
                    <a:srgbClr val="CC00CC"/>
                  </a:gs>
                </a:gsLst>
                <a:lin ang="5400000" scaled="1"/>
              </a:gradFill>
              <a:effectLst>
                <a:outerShdw dist="53882" dir="2700000" algn="ctr" rotWithShape="0">
                  <a:srgbClr val="9999FF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69643" name="AutoShape 11"/>
          <p:cNvSpPr>
            <a:spLocks noChangeArrowheads="1"/>
          </p:cNvSpPr>
          <p:nvPr/>
        </p:nvSpPr>
        <p:spPr bwMode="auto">
          <a:xfrm rot="4689079">
            <a:off x="3238500" y="800100"/>
            <a:ext cx="2667000" cy="5029200"/>
          </a:xfrm>
          <a:prstGeom prst="wedgeEllipseCallout">
            <a:avLst>
              <a:gd name="adj1" fmla="val 94065"/>
              <a:gd name="adj2" fmla="val -42227"/>
            </a:avLst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/>
          <a:lstStyle/>
          <a:p>
            <a:pPr algn="ctr"/>
            <a:r>
              <a:rPr lang="en-US" sz="2800">
                <a:solidFill>
                  <a:schemeClr val="tx2"/>
                </a:solidFill>
                <a:latin typeface="Arial" pitchFamily="34" charset="0"/>
              </a:rPr>
              <a:t>Em hãy kể tên 5 thức ăn chứa chứa nhiều chất đạm.</a:t>
            </a:r>
            <a:endParaRPr lang="en-US" sz="2800">
              <a:latin typeface="Arial" pitchFamily="34" charset="0"/>
            </a:endParaRPr>
          </a:p>
        </p:txBody>
      </p:sp>
      <p:sp>
        <p:nvSpPr>
          <p:cNvPr id="69644" name="AutoShape 12"/>
          <p:cNvSpPr>
            <a:spLocks noChangeArrowheads="1"/>
          </p:cNvSpPr>
          <p:nvPr/>
        </p:nvSpPr>
        <p:spPr bwMode="auto">
          <a:xfrm>
            <a:off x="2286000" y="2057400"/>
            <a:ext cx="5105400" cy="2438400"/>
          </a:xfrm>
          <a:prstGeom prst="cloudCallout">
            <a:avLst>
              <a:gd name="adj1" fmla="val -27426"/>
              <a:gd name="adj2" fmla="val 84764"/>
            </a:avLst>
          </a:prstGeom>
          <a:solidFill>
            <a:srgbClr val="99CC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US" sz="2800">
                <a:solidFill>
                  <a:schemeClr val="tx2"/>
                </a:solidFill>
                <a:latin typeface="Arial" pitchFamily="34" charset="0"/>
              </a:rPr>
              <a:t>Em hãy kể tên 5 thức ăn chứa nhiều chất béo.</a:t>
            </a:r>
          </a:p>
        </p:txBody>
      </p:sp>
      <p:sp>
        <p:nvSpPr>
          <p:cNvPr id="69645" name="AutoShape 13"/>
          <p:cNvSpPr>
            <a:spLocks noChangeArrowheads="1"/>
          </p:cNvSpPr>
          <p:nvPr/>
        </p:nvSpPr>
        <p:spPr bwMode="auto">
          <a:xfrm rot="4689079">
            <a:off x="3695700" y="876300"/>
            <a:ext cx="2667000" cy="5029200"/>
          </a:xfrm>
          <a:prstGeom prst="wedgeEllipseCallout">
            <a:avLst>
              <a:gd name="adj1" fmla="val -15333"/>
              <a:gd name="adj2" fmla="val 62931"/>
            </a:avLst>
          </a:prstGeom>
          <a:solidFill>
            <a:srgbClr val="FF99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/>
          <a:lstStyle/>
          <a:p>
            <a:pPr algn="ctr"/>
            <a:endParaRPr lang="en-US" sz="2800">
              <a:solidFill>
                <a:schemeClr val="tx2"/>
              </a:solidFill>
              <a:latin typeface="Arial" pitchFamily="34" charset="0"/>
            </a:endParaRPr>
          </a:p>
          <a:p>
            <a:pPr algn="ctr"/>
            <a:r>
              <a:rPr lang="en-US" sz="2800">
                <a:latin typeface="Arial" pitchFamily="34" charset="0"/>
              </a:rPr>
              <a:t>Em hãy nêu vai trò của chất đạm.</a:t>
            </a:r>
          </a:p>
          <a:p>
            <a:pPr algn="ctr"/>
            <a:endParaRPr lang="en-US" sz="2800">
              <a:latin typeface="Arial" pitchFamily="34" charset="0"/>
            </a:endParaRPr>
          </a:p>
        </p:txBody>
      </p:sp>
      <p:sp>
        <p:nvSpPr>
          <p:cNvPr id="69646" name="AutoShape 14"/>
          <p:cNvSpPr>
            <a:spLocks noChangeArrowheads="1"/>
          </p:cNvSpPr>
          <p:nvPr/>
        </p:nvSpPr>
        <p:spPr bwMode="auto">
          <a:xfrm>
            <a:off x="2209800" y="2133600"/>
            <a:ext cx="5257800" cy="2514600"/>
          </a:xfrm>
          <a:prstGeom prst="cloudCallout">
            <a:avLst>
              <a:gd name="adj1" fmla="val -40125"/>
              <a:gd name="adj2" fmla="val -78977"/>
            </a:avLst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US" sz="2800">
                <a:solidFill>
                  <a:schemeClr val="tx2"/>
                </a:solidFill>
                <a:latin typeface="Arial" pitchFamily="34" charset="0"/>
              </a:rPr>
              <a:t>Thức ăn chứa nhiều chất đạm phần lớn có nguồn gốc từ đâu?</a:t>
            </a:r>
          </a:p>
        </p:txBody>
      </p:sp>
      <p:sp>
        <p:nvSpPr>
          <p:cNvPr id="69647" name="AutoShape 15"/>
          <p:cNvSpPr>
            <a:spLocks noChangeArrowheads="1"/>
          </p:cNvSpPr>
          <p:nvPr/>
        </p:nvSpPr>
        <p:spPr bwMode="auto">
          <a:xfrm>
            <a:off x="2133600" y="2133600"/>
            <a:ext cx="5105400" cy="2819400"/>
          </a:xfrm>
          <a:prstGeom prst="cloudCallout">
            <a:avLst>
              <a:gd name="adj1" fmla="val 9824"/>
              <a:gd name="adj2" fmla="val -83838"/>
            </a:avLst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US" sz="2800">
                <a:solidFill>
                  <a:schemeClr val="bg1"/>
                </a:solidFill>
                <a:latin typeface="Arial" pitchFamily="34" charset="0"/>
              </a:rPr>
              <a:t>Thức ăn chứa nhiều chất béo phần lớn có nguồn gốc từ đâu?</a:t>
            </a:r>
          </a:p>
        </p:txBody>
      </p:sp>
      <p:sp>
        <p:nvSpPr>
          <p:cNvPr id="69648" name="AutoShape 16"/>
          <p:cNvSpPr>
            <a:spLocks noChangeArrowheads="1"/>
          </p:cNvSpPr>
          <p:nvPr/>
        </p:nvSpPr>
        <p:spPr bwMode="auto">
          <a:xfrm>
            <a:off x="2209800" y="2057400"/>
            <a:ext cx="4953000" cy="2514600"/>
          </a:xfrm>
          <a:prstGeom prst="wedgeEllipseCallout">
            <a:avLst>
              <a:gd name="adj1" fmla="val 55995"/>
              <a:gd name="adj2" fmla="val -51704"/>
            </a:avLst>
          </a:pr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en-US" sz="2800">
              <a:latin typeface="Arial" pitchFamily="34" charset="0"/>
            </a:endParaRPr>
          </a:p>
          <a:p>
            <a:pPr algn="ctr"/>
            <a:r>
              <a:rPr lang="en-US" sz="2800">
                <a:latin typeface="Arial" pitchFamily="34" charset="0"/>
              </a:rPr>
              <a:t>Em hãy nêu vai trò của chất béo.</a:t>
            </a: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96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96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" dur="500"/>
                                        <p:tgtEl>
                                          <p:spTgt spid="696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5" dur="500"/>
                                        <p:tgtEl>
                                          <p:spTgt spid="696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9639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696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 nodeType="clickPar">
                      <p:stCondLst>
                        <p:cond delay="0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696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6" dur="500"/>
                                        <p:tgtEl>
                                          <p:spTgt spid="696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9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0" dur="500"/>
                                        <p:tgtEl>
                                          <p:spTgt spid="696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9640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696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 nodeType="clickPar">
                      <p:stCondLst>
                        <p:cond delay="0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696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1" dur="500"/>
                                        <p:tgtEl>
                                          <p:spTgt spid="696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4" presetID="4" presetClass="exit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5" dur="500"/>
                                        <p:tgtEl>
                                          <p:spTgt spid="696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9635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696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 nodeType="clickPar">
                      <p:stCondLst>
                        <p:cond delay="0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696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6" dur="500"/>
                                        <p:tgtEl>
                                          <p:spTgt spid="696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9" presetID="3" presetClass="exit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0" dur="500"/>
                                        <p:tgtEl>
                                          <p:spTgt spid="696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9636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696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 nodeType="clickPar">
                      <p:stCondLst>
                        <p:cond delay="0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696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71" dur="500"/>
                                        <p:tgtEl>
                                          <p:spTgt spid="696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4" presetID="4" presetClass="exit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75" dur="500"/>
                                        <p:tgtEl>
                                          <p:spTgt spid="696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9638"/>
                  </p:tgtEl>
                </p:cond>
              </p:nextCondLst>
            </p:seq>
            <p:seq concurrent="1" nextAc="seek">
              <p:cTn id="77" restart="whenNotActive" fill="hold" evtFilter="cancelBubble" nodeType="interactiveSeq">
                <p:stCondLst>
                  <p:cond evt="onClick" delay="0">
                    <p:tgtEl>
                      <p:spTgt spid="696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8" fill="hold" nodeType="clickPar">
                      <p:stCondLst>
                        <p:cond delay="0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2" dur="500"/>
                                        <p:tgtEl>
                                          <p:spTgt spid="696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6" dur="500"/>
                                        <p:tgtEl>
                                          <p:spTgt spid="696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9" presetID="4" presetClass="exit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0" dur="500"/>
                                        <p:tgtEl>
                                          <p:spTgt spid="696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9637"/>
                  </p:tgtEl>
                </p:cond>
              </p:nextCondLst>
            </p:seq>
          </p:childTnLst>
        </p:cTn>
      </p:par>
    </p:tnLst>
    <p:bldLst>
      <p:bldP spid="69635" grpId="0" animBg="1"/>
      <p:bldP spid="69636" grpId="0" animBg="1"/>
      <p:bldP spid="69637" grpId="0" animBg="1"/>
      <p:bldP spid="69638" grpId="0" animBg="1"/>
      <p:bldP spid="69639" grpId="0" animBg="1"/>
      <p:bldP spid="69640" grpId="0" animBg="1"/>
      <p:bldP spid="69643" grpId="0" animBg="1"/>
      <p:bldP spid="69643" grpId="1" animBg="1"/>
      <p:bldP spid="69644" grpId="0" animBg="1"/>
      <p:bldP spid="69644" grpId="1" animBg="1"/>
      <p:bldP spid="69645" grpId="0" animBg="1"/>
      <p:bldP spid="69645" grpId="1" animBg="1"/>
      <p:bldP spid="69646" grpId="0" animBg="1"/>
      <p:bldP spid="69646" grpId="1" animBg="1"/>
      <p:bldP spid="69647" grpId="0" animBg="1"/>
      <p:bldP spid="69647" grpId="1" animBg="1"/>
      <p:bldP spid="69648" grpId="0" animBg="1"/>
      <p:bldP spid="69648" grpId="1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482" name="Group 2"/>
          <p:cNvGrpSpPr>
            <a:grpSpLocks/>
          </p:cNvGrpSpPr>
          <p:nvPr/>
        </p:nvGrpSpPr>
        <p:grpSpPr bwMode="auto">
          <a:xfrm>
            <a:off x="685800" y="0"/>
            <a:ext cx="8077200" cy="1362075"/>
            <a:chOff x="432" y="0"/>
            <a:chExt cx="5088" cy="858"/>
          </a:xfrm>
        </p:grpSpPr>
        <p:sp>
          <p:nvSpPr>
            <p:cNvPr id="20487" name="TextBox 1"/>
            <p:cNvSpPr txBox="1">
              <a:spLocks noChangeArrowheads="1"/>
            </p:cNvSpPr>
            <p:nvPr/>
          </p:nvSpPr>
          <p:spPr bwMode="auto">
            <a:xfrm>
              <a:off x="432" y="0"/>
              <a:ext cx="5088" cy="5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/>
              <a:endParaRPr lang="en-US" sz="2400">
                <a:latin typeface="Arial" pitchFamily="34" charset="0"/>
              </a:endParaRPr>
            </a:p>
            <a:p>
              <a:pPr eaLnBrk="1" hangingPunct="1"/>
              <a:r>
                <a:rPr lang="en-US" sz="2400" u="sng">
                  <a:latin typeface="Arial" pitchFamily="34" charset="0"/>
                </a:rPr>
                <a:t>Khoa học:</a:t>
              </a:r>
              <a:endParaRPr lang="en-US" sz="3200" b="1" u="sng">
                <a:latin typeface="Arial" pitchFamily="34" charset="0"/>
              </a:endParaRPr>
            </a:p>
          </p:txBody>
        </p:sp>
        <p:sp>
          <p:nvSpPr>
            <p:cNvPr id="20488" name="Text Box 4"/>
            <p:cNvSpPr txBox="1">
              <a:spLocks noChangeArrowheads="1"/>
            </p:cNvSpPr>
            <p:nvPr/>
          </p:nvSpPr>
          <p:spPr bwMode="auto">
            <a:xfrm>
              <a:off x="1104" y="528"/>
              <a:ext cx="3888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>
                <a:spcBef>
                  <a:spcPct val="50000"/>
                </a:spcBef>
              </a:pPr>
              <a:r>
                <a:rPr lang="en-US" sz="2800" b="1">
                  <a:solidFill>
                    <a:srgbClr val="000099"/>
                  </a:solidFill>
                  <a:latin typeface="Arial" pitchFamily="34" charset="0"/>
                </a:rPr>
                <a:t>Vai trò của chất </a:t>
              </a:r>
              <a:r>
                <a:rPr lang="vi-VN" sz="2800" b="1">
                  <a:solidFill>
                    <a:srgbClr val="000099"/>
                  </a:solidFill>
                  <a:latin typeface="Arial" pitchFamily="34" charset="0"/>
                </a:rPr>
                <a:t>đ</a:t>
              </a:r>
              <a:r>
                <a:rPr lang="en-US" sz="2800" b="1">
                  <a:solidFill>
                    <a:srgbClr val="000099"/>
                  </a:solidFill>
                  <a:latin typeface="Arial" pitchFamily="34" charset="0"/>
                </a:rPr>
                <a:t>ạm và chất béo</a:t>
              </a:r>
            </a:p>
          </p:txBody>
        </p:sp>
      </p:grpSp>
      <p:sp>
        <p:nvSpPr>
          <p:cNvPr id="20483" name="Rectangle 5"/>
          <p:cNvSpPr>
            <a:spLocks noChangeArrowheads="1"/>
          </p:cNvSpPr>
          <p:nvPr/>
        </p:nvSpPr>
        <p:spPr bwMode="auto">
          <a:xfrm>
            <a:off x="990600" y="1828800"/>
            <a:ext cx="74676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2400">
                <a:latin typeface="Arial" pitchFamily="34" charset="0"/>
              </a:rPr>
              <a:t>        Chất </a:t>
            </a:r>
            <a:r>
              <a:rPr lang="vi-VN" sz="2400">
                <a:latin typeface="Arial" pitchFamily="34" charset="0"/>
              </a:rPr>
              <a:t>đ</a:t>
            </a:r>
            <a:r>
              <a:rPr lang="en-US" sz="2400">
                <a:latin typeface="Arial" pitchFamily="34" charset="0"/>
              </a:rPr>
              <a:t>ạm giúp xây dựng và </a:t>
            </a:r>
            <a:r>
              <a:rPr lang="vi-VN" sz="2400">
                <a:latin typeface="Arial" pitchFamily="34" charset="0"/>
              </a:rPr>
              <a:t>đ</a:t>
            </a:r>
            <a:r>
              <a:rPr lang="en-US" sz="2400">
                <a:latin typeface="Arial" pitchFamily="34" charset="0"/>
              </a:rPr>
              <a:t>ổi mới c</a:t>
            </a:r>
            <a:r>
              <a:rPr lang="vi-VN" sz="2400">
                <a:latin typeface="Arial" pitchFamily="34" charset="0"/>
              </a:rPr>
              <a:t>ơ</a:t>
            </a:r>
            <a:r>
              <a:rPr lang="en-US" sz="2400">
                <a:latin typeface="Arial" pitchFamily="34" charset="0"/>
              </a:rPr>
              <a:t> thể: tạo ra những tế bào mới làm cho c</a:t>
            </a:r>
            <a:r>
              <a:rPr lang="vi-VN" sz="2400">
                <a:latin typeface="Arial" pitchFamily="34" charset="0"/>
              </a:rPr>
              <a:t>ơ</a:t>
            </a:r>
            <a:r>
              <a:rPr lang="en-US" sz="2400">
                <a:latin typeface="Arial" pitchFamily="34" charset="0"/>
              </a:rPr>
              <a:t> thể lớn lên, thay thế những tế bào già bị huỷ hoại trong hoạt </a:t>
            </a:r>
            <a:r>
              <a:rPr lang="vi-VN" sz="2400">
                <a:latin typeface="Arial" pitchFamily="34" charset="0"/>
              </a:rPr>
              <a:t>đ</a:t>
            </a:r>
            <a:r>
              <a:rPr lang="en-US" sz="2400">
                <a:latin typeface="Arial" pitchFamily="34" charset="0"/>
              </a:rPr>
              <a:t>ộng sống của con ng</a:t>
            </a:r>
            <a:r>
              <a:rPr lang="vi-VN" sz="2400">
                <a:latin typeface="Arial" pitchFamily="34" charset="0"/>
              </a:rPr>
              <a:t>ư</a:t>
            </a:r>
            <a:r>
              <a:rPr lang="en-US" sz="2400">
                <a:latin typeface="Arial" pitchFamily="34" charset="0"/>
              </a:rPr>
              <a:t>ời.</a:t>
            </a:r>
          </a:p>
        </p:txBody>
      </p:sp>
      <p:sp>
        <p:nvSpPr>
          <p:cNvPr id="20484" name="Text Box 6"/>
          <p:cNvSpPr txBox="1">
            <a:spLocks noChangeArrowheads="1"/>
          </p:cNvSpPr>
          <p:nvPr/>
        </p:nvSpPr>
        <p:spPr bwMode="auto">
          <a:xfrm>
            <a:off x="914400" y="1371600"/>
            <a:ext cx="3962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400" b="1" u="sng">
                <a:solidFill>
                  <a:srgbClr val="FF3300"/>
                </a:solidFill>
                <a:latin typeface="Arial" pitchFamily="34" charset="0"/>
              </a:rPr>
              <a:t>1. Vai trò của chất đạm</a:t>
            </a:r>
          </a:p>
        </p:txBody>
      </p:sp>
      <p:sp>
        <p:nvSpPr>
          <p:cNvPr id="20485" name="Rectangle 7"/>
          <p:cNvSpPr>
            <a:spLocks noChangeArrowheads="1"/>
          </p:cNvSpPr>
          <p:nvPr/>
        </p:nvSpPr>
        <p:spPr bwMode="auto">
          <a:xfrm>
            <a:off x="990600" y="4267200"/>
            <a:ext cx="72390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2400">
                <a:latin typeface="Arial" pitchFamily="34" charset="0"/>
              </a:rPr>
              <a:t>        Chất béo rất giàu năng lượng và giúp cơ thể hấp thụ các vi-ta-min : A, D, E, K.</a:t>
            </a:r>
          </a:p>
        </p:txBody>
      </p:sp>
      <p:sp>
        <p:nvSpPr>
          <p:cNvPr id="20486" name="Rectangle 8"/>
          <p:cNvSpPr>
            <a:spLocks noChangeArrowheads="1"/>
          </p:cNvSpPr>
          <p:nvPr/>
        </p:nvSpPr>
        <p:spPr bwMode="auto">
          <a:xfrm>
            <a:off x="990600" y="3671888"/>
            <a:ext cx="34321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 u="sng">
                <a:solidFill>
                  <a:srgbClr val="FF3300"/>
                </a:solidFill>
                <a:latin typeface="Arial" pitchFamily="34" charset="0"/>
              </a:rPr>
              <a:t>2. Vai trò của chất béo</a:t>
            </a: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Box 1"/>
          <p:cNvSpPr txBox="1">
            <a:spLocks noChangeArrowheads="1"/>
          </p:cNvSpPr>
          <p:nvPr/>
        </p:nvSpPr>
        <p:spPr bwMode="auto">
          <a:xfrm>
            <a:off x="685800" y="0"/>
            <a:ext cx="80772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endParaRPr lang="en-US" sz="2800">
              <a:latin typeface="Arial" pitchFamily="34" charset="0"/>
            </a:endParaRPr>
          </a:p>
          <a:p>
            <a:pPr eaLnBrk="1" hangingPunct="1"/>
            <a:r>
              <a:rPr lang="en-US" sz="2800" u="sng">
                <a:latin typeface="Arial" pitchFamily="34" charset="0"/>
              </a:rPr>
              <a:t>Khoa học:</a:t>
            </a:r>
            <a:endParaRPr lang="en-US" sz="3600" b="1" u="sng">
              <a:latin typeface="Arial" pitchFamily="34" charset="0"/>
            </a:endParaRPr>
          </a:p>
        </p:txBody>
      </p:sp>
      <p:sp>
        <p:nvSpPr>
          <p:cNvPr id="52232" name="Text Box 8"/>
          <p:cNvSpPr txBox="1">
            <a:spLocks noChangeArrowheads="1"/>
          </p:cNvSpPr>
          <p:nvPr/>
        </p:nvSpPr>
        <p:spPr bwMode="auto">
          <a:xfrm>
            <a:off x="1752600" y="838200"/>
            <a:ext cx="6172200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3200" b="1">
                <a:solidFill>
                  <a:srgbClr val="000099"/>
                </a:solidFill>
                <a:latin typeface="Arial" pitchFamily="34" charset="0"/>
              </a:rPr>
              <a:t>Vai trò của chất </a:t>
            </a:r>
            <a:r>
              <a:rPr lang="vi-VN" sz="3200" b="1">
                <a:solidFill>
                  <a:srgbClr val="000099"/>
                </a:solidFill>
                <a:latin typeface="Arial" pitchFamily="34" charset="0"/>
              </a:rPr>
              <a:t>đ</a:t>
            </a:r>
            <a:r>
              <a:rPr lang="en-US" sz="3200" b="1">
                <a:solidFill>
                  <a:srgbClr val="000099"/>
                </a:solidFill>
                <a:latin typeface="Arial" pitchFamily="34" charset="0"/>
              </a:rPr>
              <a:t>ạm và chất béo</a:t>
            </a:r>
          </a:p>
        </p:txBody>
      </p:sp>
      <p:sp>
        <p:nvSpPr>
          <p:cNvPr id="52236" name="Text Box 12"/>
          <p:cNvSpPr txBox="1">
            <a:spLocks noChangeArrowheads="1"/>
          </p:cNvSpPr>
          <p:nvPr/>
        </p:nvSpPr>
        <p:spPr bwMode="auto">
          <a:xfrm>
            <a:off x="2895600" y="1905000"/>
            <a:ext cx="4038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800" b="1" u="sng">
                <a:solidFill>
                  <a:srgbClr val="FF3300"/>
                </a:solidFill>
                <a:latin typeface="Arial" pitchFamily="34" charset="0"/>
              </a:rPr>
              <a:t>THẢO LUẬN NHÓM 4</a:t>
            </a: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2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52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32" grpId="0"/>
      <p:bldP spid="5223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9" descr="C:\Documents and Settings\ComputerPC\My Documents\My Pictures\thit g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10400" y="762000"/>
            <a:ext cx="19304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3" name="Picture 14" descr="C:\Documents and Settings\ComputerPC\My Documents\My Pictures\thit lon'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6000" y="762000"/>
            <a:ext cx="19050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4" name="Picture 15" descr="C:\Documents and Settings\ComputerPC\My Documents\My Pictures\tom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600575" y="2819400"/>
            <a:ext cx="1981200" cy="147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5" name="Text Box 20"/>
          <p:cNvSpPr txBox="1">
            <a:spLocks noChangeArrowheads="1"/>
          </p:cNvSpPr>
          <p:nvPr/>
        </p:nvSpPr>
        <p:spPr bwMode="auto">
          <a:xfrm>
            <a:off x="7315200" y="2209800"/>
            <a:ext cx="1371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1600">
                <a:latin typeface="Arial" pitchFamily="34" charset="0"/>
              </a:rPr>
              <a:t> </a:t>
            </a:r>
            <a:r>
              <a:rPr lang="en-US" b="1">
                <a:latin typeface="Arial" pitchFamily="34" charset="0"/>
              </a:rPr>
              <a:t>Vịt quay</a:t>
            </a:r>
          </a:p>
        </p:txBody>
      </p:sp>
      <p:sp>
        <p:nvSpPr>
          <p:cNvPr id="5126" name="Text Box 23"/>
          <p:cNvSpPr txBox="1">
            <a:spLocks noChangeArrowheads="1"/>
          </p:cNvSpPr>
          <p:nvPr/>
        </p:nvSpPr>
        <p:spPr bwMode="auto">
          <a:xfrm>
            <a:off x="533400" y="4267200"/>
            <a:ext cx="914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1600">
                <a:latin typeface="Arial" pitchFamily="34" charset="0"/>
              </a:rPr>
              <a:t>      </a:t>
            </a:r>
            <a:r>
              <a:rPr lang="en-US" sz="2000" b="1">
                <a:latin typeface="Arial" pitchFamily="34" charset="0"/>
              </a:rPr>
              <a:t>Cá</a:t>
            </a:r>
          </a:p>
        </p:txBody>
      </p:sp>
      <p:sp>
        <p:nvSpPr>
          <p:cNvPr id="5127" name="Text Box 25"/>
          <p:cNvSpPr txBox="1">
            <a:spLocks noChangeArrowheads="1"/>
          </p:cNvSpPr>
          <p:nvPr/>
        </p:nvSpPr>
        <p:spPr bwMode="auto">
          <a:xfrm>
            <a:off x="2590800" y="2209800"/>
            <a:ext cx="15763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1600">
                <a:latin typeface="Arial" pitchFamily="34" charset="0"/>
              </a:rPr>
              <a:t>   </a:t>
            </a:r>
            <a:r>
              <a:rPr lang="en-US" b="1">
                <a:latin typeface="Arial" pitchFamily="34" charset="0"/>
              </a:rPr>
              <a:t>Thịt lợn</a:t>
            </a:r>
          </a:p>
        </p:txBody>
      </p:sp>
      <p:sp>
        <p:nvSpPr>
          <p:cNvPr id="5128" name="TextBox 42"/>
          <p:cNvSpPr txBox="1">
            <a:spLocks noChangeArrowheads="1"/>
          </p:cNvSpPr>
          <p:nvPr/>
        </p:nvSpPr>
        <p:spPr bwMode="auto">
          <a:xfrm>
            <a:off x="5257800" y="4205288"/>
            <a:ext cx="914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2000" b="1">
                <a:latin typeface="Arial" pitchFamily="34" charset="0"/>
              </a:rPr>
              <a:t>Tôm</a:t>
            </a:r>
          </a:p>
        </p:txBody>
      </p:sp>
      <p:pic>
        <p:nvPicPr>
          <p:cNvPr id="5129" name="Picture 10" descr="images[75]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724400" y="762000"/>
            <a:ext cx="19050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30" name="Picture 12" descr="CAJ85B30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352800" y="4876800"/>
            <a:ext cx="23622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31" name="Picture 3" descr="G:\Hình ảnh0475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934200" y="4902200"/>
            <a:ext cx="1981200" cy="157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32" name="Text Box 15"/>
          <p:cNvSpPr txBox="1">
            <a:spLocks noChangeArrowheads="1"/>
          </p:cNvSpPr>
          <p:nvPr/>
        </p:nvSpPr>
        <p:spPr bwMode="auto">
          <a:xfrm>
            <a:off x="1219200" y="152400"/>
            <a:ext cx="7010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>
                <a:latin typeface="Arial" pitchFamily="34" charset="0"/>
              </a:rPr>
              <a:t>Kể tên một số thức ăn chứa nhiều chất đạm mà em biết.</a:t>
            </a:r>
          </a:p>
        </p:txBody>
      </p:sp>
      <p:pic>
        <p:nvPicPr>
          <p:cNvPr id="5133" name="Picture 17" descr="Ảnh-0139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28600" y="4876800"/>
            <a:ext cx="19812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34" name="Picture 18" descr="Ảnh-0140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228600" y="2819400"/>
            <a:ext cx="1828800" cy="149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35" name="Picture 19" descr="Ảnh-0142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2362200" y="2819400"/>
            <a:ext cx="1905000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36" name="Picture 20" descr="Ảnh-0144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6934200" y="2819400"/>
            <a:ext cx="20066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37" name="Picture 21" descr="Ảnh-0143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228600" y="762000"/>
            <a:ext cx="17018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38" name="Text Box 22"/>
          <p:cNvSpPr txBox="1">
            <a:spLocks noChangeArrowheads="1"/>
          </p:cNvSpPr>
          <p:nvPr/>
        </p:nvSpPr>
        <p:spPr bwMode="auto">
          <a:xfrm>
            <a:off x="441325" y="2286000"/>
            <a:ext cx="13112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b="1">
                <a:latin typeface="Arial" pitchFamily="34" charset="0"/>
              </a:rPr>
              <a:t>Đậu nành</a:t>
            </a:r>
          </a:p>
        </p:txBody>
      </p:sp>
      <p:sp>
        <p:nvSpPr>
          <p:cNvPr id="5139" name="Text Box 23"/>
          <p:cNvSpPr txBox="1">
            <a:spLocks noChangeArrowheads="1"/>
          </p:cNvSpPr>
          <p:nvPr/>
        </p:nvSpPr>
        <p:spPr bwMode="auto">
          <a:xfrm>
            <a:off x="5162550" y="2133600"/>
            <a:ext cx="1066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>
                <a:latin typeface="Arial" pitchFamily="34" charset="0"/>
              </a:rPr>
              <a:t>Trứng</a:t>
            </a:r>
          </a:p>
        </p:txBody>
      </p:sp>
      <p:sp>
        <p:nvSpPr>
          <p:cNvPr id="5140" name="Text Box 24"/>
          <p:cNvSpPr txBox="1">
            <a:spLocks noChangeArrowheads="1"/>
          </p:cNvSpPr>
          <p:nvPr/>
        </p:nvSpPr>
        <p:spPr bwMode="auto">
          <a:xfrm>
            <a:off x="7543800" y="4281488"/>
            <a:ext cx="11430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>
                <a:latin typeface="Arial" pitchFamily="34" charset="0"/>
              </a:rPr>
              <a:t>Thịt bò</a:t>
            </a:r>
          </a:p>
        </p:txBody>
      </p:sp>
      <p:sp>
        <p:nvSpPr>
          <p:cNvPr id="5141" name="Text Box 25"/>
          <p:cNvSpPr txBox="1">
            <a:spLocks noChangeArrowheads="1"/>
          </p:cNvSpPr>
          <p:nvPr/>
        </p:nvSpPr>
        <p:spPr bwMode="auto">
          <a:xfrm>
            <a:off x="2819400" y="4237038"/>
            <a:ext cx="11430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>
                <a:latin typeface="Arial" pitchFamily="34" charset="0"/>
              </a:rPr>
              <a:t>Đậu phụ</a:t>
            </a:r>
          </a:p>
        </p:txBody>
      </p:sp>
      <p:sp>
        <p:nvSpPr>
          <p:cNvPr id="5142" name="Text Box 26"/>
          <p:cNvSpPr txBox="1">
            <a:spLocks noChangeArrowheads="1"/>
          </p:cNvSpPr>
          <p:nvPr/>
        </p:nvSpPr>
        <p:spPr bwMode="auto">
          <a:xfrm>
            <a:off x="381000" y="6384925"/>
            <a:ext cx="1676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>
                <a:latin typeface="Arial" pitchFamily="34" charset="0"/>
              </a:rPr>
              <a:t>Đậu Hà Lan</a:t>
            </a:r>
          </a:p>
        </p:txBody>
      </p:sp>
      <p:sp>
        <p:nvSpPr>
          <p:cNvPr id="5143" name="Text Box 27"/>
          <p:cNvSpPr txBox="1">
            <a:spLocks noChangeArrowheads="1"/>
          </p:cNvSpPr>
          <p:nvPr/>
        </p:nvSpPr>
        <p:spPr bwMode="auto">
          <a:xfrm>
            <a:off x="4191000" y="6461125"/>
            <a:ext cx="838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>
                <a:latin typeface="Arial" pitchFamily="34" charset="0"/>
              </a:rPr>
              <a:t>Cua</a:t>
            </a:r>
          </a:p>
        </p:txBody>
      </p:sp>
      <p:sp>
        <p:nvSpPr>
          <p:cNvPr id="5144" name="Text Box 28"/>
          <p:cNvSpPr txBox="1">
            <a:spLocks noChangeArrowheads="1"/>
          </p:cNvSpPr>
          <p:nvPr/>
        </p:nvSpPr>
        <p:spPr bwMode="auto">
          <a:xfrm>
            <a:off x="7772400" y="6461125"/>
            <a:ext cx="685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>
                <a:latin typeface="Arial" pitchFamily="34" charset="0"/>
              </a:rPr>
              <a:t>Ốc</a:t>
            </a: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ChangeArrowheads="1"/>
          </p:cNvSpPr>
          <p:nvPr/>
        </p:nvSpPr>
        <p:spPr bwMode="auto">
          <a:xfrm>
            <a:off x="990600" y="1981200"/>
            <a:ext cx="74676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2400">
                <a:latin typeface="Arial" pitchFamily="34" charset="0"/>
              </a:rPr>
              <a:t>        Chất </a:t>
            </a:r>
            <a:r>
              <a:rPr lang="vi-VN" sz="2400">
                <a:latin typeface="Arial" pitchFamily="34" charset="0"/>
              </a:rPr>
              <a:t>đ</a:t>
            </a:r>
            <a:r>
              <a:rPr lang="en-US" sz="2400">
                <a:latin typeface="Arial" pitchFamily="34" charset="0"/>
              </a:rPr>
              <a:t>ạm giúp xây dựng và </a:t>
            </a:r>
            <a:r>
              <a:rPr lang="vi-VN" sz="2400">
                <a:latin typeface="Arial" pitchFamily="34" charset="0"/>
              </a:rPr>
              <a:t>đ</a:t>
            </a:r>
            <a:r>
              <a:rPr lang="en-US" sz="2400">
                <a:latin typeface="Arial" pitchFamily="34" charset="0"/>
              </a:rPr>
              <a:t>ổi mới c</a:t>
            </a:r>
            <a:r>
              <a:rPr lang="vi-VN" sz="2400">
                <a:latin typeface="Arial" pitchFamily="34" charset="0"/>
              </a:rPr>
              <a:t>ơ</a:t>
            </a:r>
            <a:r>
              <a:rPr lang="en-US" sz="2400">
                <a:latin typeface="Arial" pitchFamily="34" charset="0"/>
              </a:rPr>
              <a:t> thể: tạo ra những tế bào mới làm cho c</a:t>
            </a:r>
            <a:r>
              <a:rPr lang="vi-VN" sz="2400">
                <a:latin typeface="Arial" pitchFamily="34" charset="0"/>
              </a:rPr>
              <a:t>ơ</a:t>
            </a:r>
            <a:r>
              <a:rPr lang="en-US" sz="2400">
                <a:latin typeface="Arial" pitchFamily="34" charset="0"/>
              </a:rPr>
              <a:t> thể lớn lên, thay thế những tế bào già bị huỷ hoại trong hoạt </a:t>
            </a:r>
            <a:r>
              <a:rPr lang="vi-VN" sz="2400">
                <a:latin typeface="Arial" pitchFamily="34" charset="0"/>
              </a:rPr>
              <a:t>đ</a:t>
            </a:r>
            <a:r>
              <a:rPr lang="en-US" sz="2400">
                <a:latin typeface="Arial" pitchFamily="34" charset="0"/>
              </a:rPr>
              <a:t>ộng sống của con ng</a:t>
            </a:r>
            <a:r>
              <a:rPr lang="vi-VN" sz="2400">
                <a:latin typeface="Arial" pitchFamily="34" charset="0"/>
              </a:rPr>
              <a:t>ư</a:t>
            </a:r>
            <a:r>
              <a:rPr lang="en-US" sz="2400">
                <a:latin typeface="Arial" pitchFamily="34" charset="0"/>
              </a:rPr>
              <a:t>ời.</a:t>
            </a:r>
          </a:p>
        </p:txBody>
      </p:sp>
      <p:sp>
        <p:nvSpPr>
          <p:cNvPr id="6147" name="TextBox 1"/>
          <p:cNvSpPr txBox="1">
            <a:spLocks noChangeArrowheads="1"/>
          </p:cNvSpPr>
          <p:nvPr/>
        </p:nvSpPr>
        <p:spPr bwMode="auto">
          <a:xfrm>
            <a:off x="685800" y="0"/>
            <a:ext cx="80772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endParaRPr lang="en-US" sz="2400">
              <a:latin typeface="Arial" pitchFamily="34" charset="0"/>
            </a:endParaRPr>
          </a:p>
          <a:p>
            <a:pPr eaLnBrk="1" hangingPunct="1"/>
            <a:r>
              <a:rPr lang="en-US" sz="2400" u="sng">
                <a:latin typeface="Arial" pitchFamily="34" charset="0"/>
              </a:rPr>
              <a:t>Khoa học:</a:t>
            </a:r>
            <a:endParaRPr lang="en-US" sz="3200" b="1" u="sng">
              <a:latin typeface="Arial" pitchFamily="34" charset="0"/>
            </a:endParaRPr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1752600" y="838200"/>
            <a:ext cx="6172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800" b="1">
                <a:solidFill>
                  <a:srgbClr val="000099"/>
                </a:solidFill>
                <a:latin typeface="Arial" pitchFamily="34" charset="0"/>
              </a:rPr>
              <a:t>Vai trò của chất </a:t>
            </a:r>
            <a:r>
              <a:rPr lang="vi-VN" sz="2800" b="1">
                <a:solidFill>
                  <a:srgbClr val="000099"/>
                </a:solidFill>
                <a:latin typeface="Arial" pitchFamily="34" charset="0"/>
              </a:rPr>
              <a:t>đ</a:t>
            </a:r>
            <a:r>
              <a:rPr lang="en-US" sz="2800" b="1">
                <a:solidFill>
                  <a:srgbClr val="000099"/>
                </a:solidFill>
                <a:latin typeface="Arial" pitchFamily="34" charset="0"/>
              </a:rPr>
              <a:t>ạm và chất béo</a:t>
            </a:r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914400" y="1447800"/>
            <a:ext cx="3810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400" b="1" u="sng">
                <a:solidFill>
                  <a:srgbClr val="FF3300"/>
                </a:solidFill>
                <a:latin typeface="Arial" pitchFamily="34" charset="0"/>
              </a:rPr>
              <a:t>1.Vai trò của chất đạm</a:t>
            </a: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624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6246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624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624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24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24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6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Box 22"/>
          <p:cNvSpPr txBox="1">
            <a:spLocks noChangeArrowheads="1"/>
          </p:cNvSpPr>
          <p:nvPr/>
        </p:nvSpPr>
        <p:spPr bwMode="auto">
          <a:xfrm>
            <a:off x="1066800" y="304800"/>
            <a:ext cx="7543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2000" b="1">
                <a:latin typeface="Arial" pitchFamily="34" charset="0"/>
              </a:rPr>
              <a:t>Kể tên một số thức ăn chứa nhiều chất béo mà em biết.</a:t>
            </a:r>
          </a:p>
        </p:txBody>
      </p:sp>
      <p:pic>
        <p:nvPicPr>
          <p:cNvPr id="7171" name="Picture 14" descr="G:\Hình ảnh047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00600" y="3657600"/>
            <a:ext cx="30480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2" name="TextBox 15"/>
          <p:cNvSpPr txBox="1">
            <a:spLocks noChangeArrowheads="1"/>
          </p:cNvSpPr>
          <p:nvPr/>
        </p:nvSpPr>
        <p:spPr bwMode="auto">
          <a:xfrm>
            <a:off x="6019800" y="6324600"/>
            <a:ext cx="914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2000" b="1">
                <a:latin typeface="Arial" pitchFamily="34" charset="0"/>
              </a:rPr>
              <a:t>Dừa</a:t>
            </a:r>
          </a:p>
        </p:txBody>
      </p:sp>
      <p:sp>
        <p:nvSpPr>
          <p:cNvPr id="7173" name="TextBox 18"/>
          <p:cNvSpPr txBox="1">
            <a:spLocks noChangeArrowheads="1"/>
          </p:cNvSpPr>
          <p:nvPr/>
        </p:nvSpPr>
        <p:spPr bwMode="auto">
          <a:xfrm>
            <a:off x="7391400" y="2667000"/>
            <a:ext cx="1219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2000" b="1">
                <a:latin typeface="Arial" pitchFamily="34" charset="0"/>
              </a:rPr>
              <a:t>Vừng</a:t>
            </a:r>
          </a:p>
        </p:txBody>
      </p:sp>
      <p:pic>
        <p:nvPicPr>
          <p:cNvPr id="7174" name="Picture 20" descr="G:\Hình ảnh0463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19200" y="3352800"/>
            <a:ext cx="2667000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5" name="TextBox 21"/>
          <p:cNvSpPr txBox="1">
            <a:spLocks noChangeArrowheads="1"/>
          </p:cNvSpPr>
          <p:nvPr/>
        </p:nvSpPr>
        <p:spPr bwMode="auto">
          <a:xfrm>
            <a:off x="1600200" y="6324600"/>
            <a:ext cx="2438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2000" b="1">
                <a:latin typeface="Arial" pitchFamily="34" charset="0"/>
              </a:rPr>
              <a:t>Dầu thực vật</a:t>
            </a:r>
          </a:p>
        </p:txBody>
      </p:sp>
      <p:sp>
        <p:nvSpPr>
          <p:cNvPr id="7176" name="TextBox 19"/>
          <p:cNvSpPr txBox="1">
            <a:spLocks noChangeArrowheads="1"/>
          </p:cNvSpPr>
          <p:nvPr/>
        </p:nvSpPr>
        <p:spPr bwMode="auto">
          <a:xfrm>
            <a:off x="1066800" y="2667000"/>
            <a:ext cx="1295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2000" b="1">
                <a:latin typeface="Arial" pitchFamily="34" charset="0"/>
              </a:rPr>
              <a:t>Mỡ lợn</a:t>
            </a:r>
          </a:p>
        </p:txBody>
      </p:sp>
      <p:pic>
        <p:nvPicPr>
          <p:cNvPr id="7177" name="Picture 13" descr="Ảnh-0137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553200" y="914400"/>
            <a:ext cx="22098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8" name="Picture 14" descr="Ảnh-013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81000" y="914400"/>
            <a:ext cx="24384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9" name="Picture 15" descr="1234148456_DCC9[1]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505200" y="914400"/>
            <a:ext cx="23622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80" name="Text Box 16"/>
          <p:cNvSpPr txBox="1">
            <a:spLocks noChangeArrowheads="1"/>
          </p:cNvSpPr>
          <p:nvPr/>
        </p:nvSpPr>
        <p:spPr bwMode="auto">
          <a:xfrm>
            <a:off x="4419600" y="2667000"/>
            <a:ext cx="762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 b="1">
                <a:latin typeface="Arial" pitchFamily="34" charset="0"/>
              </a:rPr>
              <a:t>Lạc</a:t>
            </a: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ChangeArrowheads="1"/>
          </p:cNvSpPr>
          <p:nvPr/>
        </p:nvSpPr>
        <p:spPr bwMode="auto">
          <a:xfrm>
            <a:off x="1219200" y="2209800"/>
            <a:ext cx="72390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2400">
                <a:latin typeface="Arial" pitchFamily="34" charset="0"/>
              </a:rPr>
              <a:t>        Chất béo rất giàu năng lượng và giúp cơ thể hấp thụ các vi-ta-min : A, D, E, K.</a:t>
            </a:r>
          </a:p>
        </p:txBody>
      </p:sp>
      <p:sp>
        <p:nvSpPr>
          <p:cNvPr id="8195" name="TextBox 1"/>
          <p:cNvSpPr txBox="1">
            <a:spLocks noChangeArrowheads="1"/>
          </p:cNvSpPr>
          <p:nvPr/>
        </p:nvSpPr>
        <p:spPr bwMode="auto">
          <a:xfrm>
            <a:off x="685800" y="0"/>
            <a:ext cx="80772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endParaRPr lang="en-US" sz="2400">
              <a:latin typeface="Arial" pitchFamily="34" charset="0"/>
            </a:endParaRPr>
          </a:p>
          <a:p>
            <a:pPr eaLnBrk="1" hangingPunct="1"/>
            <a:r>
              <a:rPr lang="en-US" sz="2400" u="sng">
                <a:latin typeface="Arial" pitchFamily="34" charset="0"/>
              </a:rPr>
              <a:t>Khoa học:</a:t>
            </a:r>
            <a:endParaRPr lang="en-US" sz="3200" b="1" u="sng">
              <a:latin typeface="Arial" pitchFamily="34" charset="0"/>
            </a:endParaRPr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1752600" y="838200"/>
            <a:ext cx="6172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800" b="1">
                <a:solidFill>
                  <a:srgbClr val="000099"/>
                </a:solidFill>
                <a:latin typeface="Arial" pitchFamily="34" charset="0"/>
              </a:rPr>
              <a:t>Vai trò của chất </a:t>
            </a:r>
            <a:r>
              <a:rPr lang="vi-VN" sz="2800" b="1">
                <a:solidFill>
                  <a:srgbClr val="000099"/>
                </a:solidFill>
                <a:latin typeface="Arial" pitchFamily="34" charset="0"/>
              </a:rPr>
              <a:t>đ</a:t>
            </a:r>
            <a:r>
              <a:rPr lang="en-US" sz="2800" b="1">
                <a:solidFill>
                  <a:srgbClr val="000099"/>
                </a:solidFill>
                <a:latin typeface="Arial" pitchFamily="34" charset="0"/>
              </a:rPr>
              <a:t>ạm và chất béo</a:t>
            </a: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1219200" y="1524000"/>
            <a:ext cx="36020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 u="sng">
                <a:solidFill>
                  <a:srgbClr val="FF3300"/>
                </a:solidFill>
                <a:latin typeface="Arial" pitchFamily="34" charset="0"/>
              </a:rPr>
              <a:t>2. Vai trò của chất béo  </a:t>
            </a: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634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6349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634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634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34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34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18" name="Group 2"/>
          <p:cNvGrpSpPr>
            <a:grpSpLocks/>
          </p:cNvGrpSpPr>
          <p:nvPr/>
        </p:nvGrpSpPr>
        <p:grpSpPr bwMode="auto">
          <a:xfrm>
            <a:off x="685800" y="0"/>
            <a:ext cx="8077200" cy="1362075"/>
            <a:chOff x="432" y="0"/>
            <a:chExt cx="5088" cy="858"/>
          </a:xfrm>
        </p:grpSpPr>
        <p:sp>
          <p:nvSpPr>
            <p:cNvPr id="9223" name="TextBox 1"/>
            <p:cNvSpPr txBox="1">
              <a:spLocks noChangeArrowheads="1"/>
            </p:cNvSpPr>
            <p:nvPr/>
          </p:nvSpPr>
          <p:spPr bwMode="auto">
            <a:xfrm>
              <a:off x="432" y="0"/>
              <a:ext cx="5088" cy="5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/>
              <a:endParaRPr lang="en-US" sz="2400">
                <a:latin typeface="Arial" pitchFamily="34" charset="0"/>
              </a:endParaRPr>
            </a:p>
            <a:p>
              <a:pPr eaLnBrk="1" hangingPunct="1"/>
              <a:r>
                <a:rPr lang="en-US" sz="2400" u="sng">
                  <a:latin typeface="Arial" pitchFamily="34" charset="0"/>
                </a:rPr>
                <a:t>Khoa học:</a:t>
              </a:r>
              <a:endParaRPr lang="en-US" sz="3200" b="1" u="sng">
                <a:latin typeface="Arial" pitchFamily="34" charset="0"/>
              </a:endParaRPr>
            </a:p>
          </p:txBody>
        </p:sp>
        <p:sp>
          <p:nvSpPr>
            <p:cNvPr id="9224" name="Text Box 4"/>
            <p:cNvSpPr txBox="1">
              <a:spLocks noChangeArrowheads="1"/>
            </p:cNvSpPr>
            <p:nvPr/>
          </p:nvSpPr>
          <p:spPr bwMode="auto">
            <a:xfrm>
              <a:off x="1104" y="528"/>
              <a:ext cx="3888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>
                <a:spcBef>
                  <a:spcPct val="50000"/>
                </a:spcBef>
              </a:pPr>
              <a:r>
                <a:rPr lang="en-US" sz="2800" b="1">
                  <a:solidFill>
                    <a:srgbClr val="000099"/>
                  </a:solidFill>
                  <a:latin typeface="Arial" pitchFamily="34" charset="0"/>
                </a:rPr>
                <a:t>Vai trò của chất </a:t>
              </a:r>
              <a:r>
                <a:rPr lang="vi-VN" sz="2800" b="1">
                  <a:solidFill>
                    <a:srgbClr val="000099"/>
                  </a:solidFill>
                  <a:latin typeface="Arial" pitchFamily="34" charset="0"/>
                </a:rPr>
                <a:t>đ</a:t>
              </a:r>
              <a:r>
                <a:rPr lang="en-US" sz="2800" b="1">
                  <a:solidFill>
                    <a:srgbClr val="000099"/>
                  </a:solidFill>
                  <a:latin typeface="Arial" pitchFamily="34" charset="0"/>
                </a:rPr>
                <a:t>ạm và chất béo</a:t>
              </a:r>
            </a:p>
          </p:txBody>
        </p:sp>
      </p:grpSp>
      <p:sp>
        <p:nvSpPr>
          <p:cNvPr id="9219" name="Rectangle 5"/>
          <p:cNvSpPr>
            <a:spLocks noChangeArrowheads="1"/>
          </p:cNvSpPr>
          <p:nvPr/>
        </p:nvSpPr>
        <p:spPr bwMode="auto">
          <a:xfrm>
            <a:off x="990600" y="1981200"/>
            <a:ext cx="74676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2400">
                <a:latin typeface="Arial" pitchFamily="34" charset="0"/>
              </a:rPr>
              <a:t>        Chất </a:t>
            </a:r>
            <a:r>
              <a:rPr lang="vi-VN" sz="2400">
                <a:latin typeface="Arial" pitchFamily="34" charset="0"/>
              </a:rPr>
              <a:t>đ</a:t>
            </a:r>
            <a:r>
              <a:rPr lang="en-US" sz="2400">
                <a:latin typeface="Arial" pitchFamily="34" charset="0"/>
              </a:rPr>
              <a:t>ạm giúp xây dựng và </a:t>
            </a:r>
            <a:r>
              <a:rPr lang="vi-VN" sz="2400">
                <a:latin typeface="Arial" pitchFamily="34" charset="0"/>
              </a:rPr>
              <a:t>đ</a:t>
            </a:r>
            <a:r>
              <a:rPr lang="en-US" sz="2400">
                <a:latin typeface="Arial" pitchFamily="34" charset="0"/>
              </a:rPr>
              <a:t>ổi mới c</a:t>
            </a:r>
            <a:r>
              <a:rPr lang="vi-VN" sz="2400">
                <a:latin typeface="Arial" pitchFamily="34" charset="0"/>
              </a:rPr>
              <a:t>ơ</a:t>
            </a:r>
            <a:r>
              <a:rPr lang="en-US" sz="2400">
                <a:latin typeface="Arial" pitchFamily="34" charset="0"/>
              </a:rPr>
              <a:t> thể: tạo ra những tế bào mới làm cho c</a:t>
            </a:r>
            <a:r>
              <a:rPr lang="vi-VN" sz="2400">
                <a:latin typeface="Arial" pitchFamily="34" charset="0"/>
              </a:rPr>
              <a:t>ơ</a:t>
            </a:r>
            <a:r>
              <a:rPr lang="en-US" sz="2400">
                <a:latin typeface="Arial" pitchFamily="34" charset="0"/>
              </a:rPr>
              <a:t> thể lớn lên, thay thế những tế bào già bị huỷ hoại trong hoạt </a:t>
            </a:r>
            <a:r>
              <a:rPr lang="vi-VN" sz="2400">
                <a:latin typeface="Arial" pitchFamily="34" charset="0"/>
              </a:rPr>
              <a:t>đ</a:t>
            </a:r>
            <a:r>
              <a:rPr lang="en-US" sz="2400">
                <a:latin typeface="Arial" pitchFamily="34" charset="0"/>
              </a:rPr>
              <a:t>ộng sống của con ng</a:t>
            </a:r>
            <a:r>
              <a:rPr lang="vi-VN" sz="2400">
                <a:latin typeface="Arial" pitchFamily="34" charset="0"/>
              </a:rPr>
              <a:t>ư</a:t>
            </a:r>
            <a:r>
              <a:rPr lang="en-US" sz="2400">
                <a:latin typeface="Arial" pitchFamily="34" charset="0"/>
              </a:rPr>
              <a:t>ời.</a:t>
            </a:r>
          </a:p>
        </p:txBody>
      </p:sp>
      <p:sp>
        <p:nvSpPr>
          <p:cNvPr id="9220" name="Text Box 6"/>
          <p:cNvSpPr txBox="1">
            <a:spLocks noChangeArrowheads="1"/>
          </p:cNvSpPr>
          <p:nvPr/>
        </p:nvSpPr>
        <p:spPr bwMode="auto">
          <a:xfrm>
            <a:off x="990600" y="1524000"/>
            <a:ext cx="3810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400" b="1" u="sng">
                <a:solidFill>
                  <a:srgbClr val="FF3300"/>
                </a:solidFill>
                <a:latin typeface="Arial" pitchFamily="34" charset="0"/>
              </a:rPr>
              <a:t>1. Vai trò của chất đạm</a:t>
            </a:r>
          </a:p>
        </p:txBody>
      </p:sp>
      <p:sp>
        <p:nvSpPr>
          <p:cNvPr id="9221" name="Rectangle 7"/>
          <p:cNvSpPr>
            <a:spLocks noChangeArrowheads="1"/>
          </p:cNvSpPr>
          <p:nvPr/>
        </p:nvSpPr>
        <p:spPr bwMode="auto">
          <a:xfrm>
            <a:off x="990600" y="4343400"/>
            <a:ext cx="72390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2400">
                <a:latin typeface="Arial" pitchFamily="34" charset="0"/>
              </a:rPr>
              <a:t>       Chất béo rất giàu năng lượng và giúp cơ thể hấp thụ các vi-ta-min : A, D, E, K.</a:t>
            </a:r>
          </a:p>
        </p:txBody>
      </p:sp>
      <p:sp>
        <p:nvSpPr>
          <p:cNvPr id="9222" name="Rectangle 8"/>
          <p:cNvSpPr>
            <a:spLocks noChangeArrowheads="1"/>
          </p:cNvSpPr>
          <p:nvPr/>
        </p:nvSpPr>
        <p:spPr bwMode="auto">
          <a:xfrm>
            <a:off x="1008063" y="3824288"/>
            <a:ext cx="351631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 u="sng">
                <a:solidFill>
                  <a:srgbClr val="FF3300"/>
                </a:solidFill>
                <a:latin typeface="Arial" pitchFamily="34" charset="0"/>
              </a:rPr>
              <a:t>2. Vai trò của chất béo </a:t>
            </a: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422" name="Group 86"/>
          <p:cNvGraphicFramePr>
            <a:graphicFrameLocks noGrp="1"/>
          </p:cNvGraphicFramePr>
          <p:nvPr/>
        </p:nvGraphicFramePr>
        <p:xfrm>
          <a:off x="76200" y="661988"/>
          <a:ext cx="8991600" cy="6126162"/>
        </p:xfrm>
        <a:graphic>
          <a:graphicData uri="http://schemas.openxmlformats.org/drawingml/2006/table">
            <a:tbl>
              <a:tblPr/>
              <a:tblGrid>
                <a:gridCol w="1143000"/>
                <a:gridCol w="3578225"/>
                <a:gridCol w="2236788"/>
                <a:gridCol w="2033587"/>
              </a:tblGrid>
              <a:tr h="94483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.VnTime" pitchFamily="34" charset="0"/>
                        </a:rPr>
                        <a:t>Thø tù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.VnTime" pitchFamily="34" charset="0"/>
                        </a:rPr>
                        <a:t>Tªn thøc ¨n chøa  nhiÒu chÊt ®¹m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.VnTime" pitchFamily="34" charset="0"/>
                        </a:rPr>
                        <a:t>Nguån gèc thùc vËt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.VnTime" pitchFamily="34" charset="0"/>
                        </a:rPr>
                        <a:t>Nguån gèc ®éng vËt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51813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.VnTime" pitchFamily="34" charset="0"/>
                        </a:rPr>
                        <a:t>1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.VnTime" pitchFamily="34" charset="0"/>
                        </a:rPr>
                        <a:t>§Ëu nµnh </a:t>
                      </a: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(đ</a:t>
                      </a: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.VnTime" pitchFamily="34" charset="0"/>
                        </a:rPr>
                        <a:t>Ëu t­ư¬ng)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DA"/>
                    </a:solidFill>
                  </a:tcPr>
                </a:tc>
              </a:tr>
              <a:tr h="51813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.VnTime" pitchFamily="34" charset="0"/>
                        </a:rPr>
                        <a:t>2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.VnTime" pitchFamily="34" charset="0"/>
                        </a:rPr>
                        <a:t>ThÞt lîn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</a:tr>
              <a:tr h="51813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.VnTime" pitchFamily="34" charset="0"/>
                        </a:rPr>
                        <a:t>3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.VnTime" pitchFamily="34" charset="0"/>
                        </a:rPr>
                        <a:t>Trøng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DA"/>
                    </a:solidFill>
                  </a:tcPr>
                </a:tc>
              </a:tr>
              <a:tr h="51813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.VnTime" pitchFamily="34" charset="0"/>
                        </a:rPr>
                        <a:t>4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.VnTime" pitchFamily="34" charset="0"/>
                        </a:rPr>
                        <a:t>ThÞt vÞt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</a:tr>
              <a:tr h="51813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.VnTime" pitchFamily="34" charset="0"/>
                        </a:rPr>
                        <a:t>5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.VnTime" pitchFamily="34" charset="0"/>
                        </a:rPr>
                        <a:t>C¸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DA"/>
                    </a:solidFill>
                  </a:tcPr>
                </a:tc>
              </a:tr>
              <a:tr h="51813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.VnTime" pitchFamily="34" charset="0"/>
                        </a:rPr>
                        <a:t>6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.VnTime" pitchFamily="34" charset="0"/>
                        </a:rPr>
                        <a:t>§Ëu phô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</a:tr>
              <a:tr h="51813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.VnTime" pitchFamily="34" charset="0"/>
                        </a:rPr>
                        <a:t>7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.VnTime" pitchFamily="34" charset="0"/>
                        </a:rPr>
                        <a:t>T«m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DA"/>
                    </a:solidFill>
                  </a:tcPr>
                </a:tc>
              </a:tr>
              <a:tr h="51813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.VnTime" pitchFamily="34" charset="0"/>
                        </a:rPr>
                        <a:t>8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.VnTime" pitchFamily="34" charset="0"/>
                        </a:rPr>
                        <a:t>ThÞt bß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</a:tr>
              <a:tr h="51813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.VnTime" pitchFamily="34" charset="0"/>
                        </a:rPr>
                        <a:t>9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.VnTime" pitchFamily="34" charset="0"/>
                        </a:rPr>
                        <a:t>§Ëu Hµ Lan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DA"/>
                    </a:solidFill>
                  </a:tcPr>
                </a:tc>
              </a:tr>
              <a:tr h="51813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.VnTime" pitchFamily="34" charset="0"/>
                        </a:rPr>
                        <a:t>10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.VnTime" pitchFamily="34" charset="0"/>
                        </a:rPr>
                        <a:t>Cua, èc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</a:tr>
            </a:tbl>
          </a:graphicData>
        </a:graphic>
      </p:graphicFrame>
      <p:sp>
        <p:nvSpPr>
          <p:cNvPr id="10304" name="Text Box 72"/>
          <p:cNvSpPr txBox="1">
            <a:spLocks noChangeArrowheads="1"/>
          </p:cNvSpPr>
          <p:nvPr/>
        </p:nvSpPr>
        <p:spPr bwMode="auto">
          <a:xfrm>
            <a:off x="1338263" y="119063"/>
            <a:ext cx="6400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000" b="1">
                <a:solidFill>
                  <a:srgbClr val="000099"/>
                </a:solidFill>
                <a:latin typeface="Arial" pitchFamily="34" charset="0"/>
              </a:rPr>
              <a:t>Hoàn thành bảng thức </a:t>
            </a:r>
            <a:r>
              <a:rPr lang="vi-VN" sz="2000" b="1">
                <a:solidFill>
                  <a:srgbClr val="000099"/>
                </a:solidFill>
                <a:latin typeface="Arial" pitchFamily="34" charset="0"/>
              </a:rPr>
              <a:t>ă</a:t>
            </a:r>
            <a:r>
              <a:rPr lang="en-US" sz="2000" b="1">
                <a:solidFill>
                  <a:srgbClr val="000099"/>
                </a:solidFill>
                <a:latin typeface="Arial" pitchFamily="34" charset="0"/>
              </a:rPr>
              <a:t>n chứa chất </a:t>
            </a:r>
            <a:r>
              <a:rPr lang="vi-VN" sz="2000" b="1">
                <a:solidFill>
                  <a:srgbClr val="000099"/>
                </a:solidFill>
                <a:latin typeface="Arial" pitchFamily="34" charset="0"/>
              </a:rPr>
              <a:t>đ</a:t>
            </a:r>
            <a:r>
              <a:rPr lang="en-US" sz="2000" b="1">
                <a:solidFill>
                  <a:srgbClr val="000099"/>
                </a:solidFill>
                <a:latin typeface="Arial" pitchFamily="34" charset="0"/>
              </a:rPr>
              <a:t>ạm</a:t>
            </a: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5538" name="Group 2"/>
          <p:cNvGraphicFramePr>
            <a:graphicFrameLocks noGrp="1"/>
          </p:cNvGraphicFramePr>
          <p:nvPr/>
        </p:nvGraphicFramePr>
        <p:xfrm>
          <a:off x="76200" y="661988"/>
          <a:ext cx="8991600" cy="6126162"/>
        </p:xfrm>
        <a:graphic>
          <a:graphicData uri="http://schemas.openxmlformats.org/drawingml/2006/table">
            <a:tbl>
              <a:tblPr/>
              <a:tblGrid>
                <a:gridCol w="1143000"/>
                <a:gridCol w="3578225"/>
                <a:gridCol w="2236788"/>
                <a:gridCol w="2033587"/>
              </a:tblGrid>
              <a:tr h="94483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.VnTime" pitchFamily="34" charset="0"/>
                        </a:rPr>
                        <a:t>Thø tù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.VnTime" pitchFamily="34" charset="0"/>
                        </a:rPr>
                        <a:t>Tªn thøc ¨n chøa  nhiÒu chÊt ®¹m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.VnTime" pitchFamily="34" charset="0"/>
                        </a:rPr>
                        <a:t>Nguån gèc thùc vËt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.VnTime" pitchFamily="34" charset="0"/>
                        </a:rPr>
                        <a:t>Nguån gèc ®éng vËt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51813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.VnTime" pitchFamily="34" charset="0"/>
                        </a:rPr>
                        <a:t>1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.VnTime" pitchFamily="34" charset="0"/>
                        </a:rPr>
                        <a:t>§Ëu nµnh </a:t>
                      </a: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(đ</a:t>
                      </a: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.VnTime" pitchFamily="34" charset="0"/>
                        </a:rPr>
                        <a:t>Ëu tư­¬ng)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.VnTime" pitchFamily="34" charset="0"/>
                        </a:rPr>
                        <a:t>X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DA"/>
                    </a:solidFill>
                  </a:tcPr>
                </a:tc>
              </a:tr>
              <a:tr h="51813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.VnTime" pitchFamily="34" charset="0"/>
                        </a:rPr>
                        <a:t>2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.VnTime" pitchFamily="34" charset="0"/>
                        </a:rPr>
                        <a:t>ThÞt lîn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.VnTime" pitchFamily="34" charset="0"/>
                        </a:rPr>
                        <a:t>X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</a:tr>
              <a:tr h="51813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.VnTime" pitchFamily="34" charset="0"/>
                        </a:rPr>
                        <a:t>3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.VnTime" pitchFamily="34" charset="0"/>
                        </a:rPr>
                        <a:t>Trøng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.VnTime" pitchFamily="34" charset="0"/>
                        </a:rPr>
                        <a:t>X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DA"/>
                    </a:solidFill>
                  </a:tcPr>
                </a:tc>
              </a:tr>
              <a:tr h="51813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.VnTime" pitchFamily="34" charset="0"/>
                        </a:rPr>
                        <a:t>4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.VnTime" pitchFamily="34" charset="0"/>
                        </a:rPr>
                        <a:t>ThÞt vÞt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.VnTime" pitchFamily="34" charset="0"/>
                        </a:rPr>
                        <a:t>X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</a:tr>
              <a:tr h="51813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.VnTime" pitchFamily="34" charset="0"/>
                        </a:rPr>
                        <a:t>5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.VnTime" pitchFamily="34" charset="0"/>
                        </a:rPr>
                        <a:t>C¸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.VnTime" pitchFamily="34" charset="0"/>
                        </a:rPr>
                        <a:t>X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DA"/>
                    </a:solidFill>
                  </a:tcPr>
                </a:tc>
              </a:tr>
              <a:tr h="51813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.VnTime" pitchFamily="34" charset="0"/>
                        </a:rPr>
                        <a:t>6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.VnTime" pitchFamily="34" charset="0"/>
                        </a:rPr>
                        <a:t>§Ëu phô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.VnTime" pitchFamily="34" charset="0"/>
                        </a:rPr>
                        <a:t>X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</a:tr>
              <a:tr h="51813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.VnTime" pitchFamily="34" charset="0"/>
                        </a:rPr>
                        <a:t>7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.VnTime" pitchFamily="34" charset="0"/>
                        </a:rPr>
                        <a:t>T«m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.VnTime" pitchFamily="34" charset="0"/>
                        </a:rPr>
                        <a:t>X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DA"/>
                    </a:solidFill>
                  </a:tcPr>
                </a:tc>
              </a:tr>
              <a:tr h="51813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.VnTime" pitchFamily="34" charset="0"/>
                        </a:rPr>
                        <a:t>8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.VnTime" pitchFamily="34" charset="0"/>
                        </a:rPr>
                        <a:t>ThÞt bß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.VnTime" pitchFamily="34" charset="0"/>
                        </a:rPr>
                        <a:t>X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</a:tr>
              <a:tr h="51813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.VnTime" pitchFamily="34" charset="0"/>
                        </a:rPr>
                        <a:t>9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.VnTime" pitchFamily="34" charset="0"/>
                        </a:rPr>
                        <a:t>§Ëu Hµ Lan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.VnTime" pitchFamily="34" charset="0"/>
                        </a:rPr>
                        <a:t>X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DA"/>
                    </a:solidFill>
                  </a:tcPr>
                </a:tc>
              </a:tr>
              <a:tr h="51813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.VnTime" pitchFamily="34" charset="0"/>
                        </a:rPr>
                        <a:t>10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.VnTime" pitchFamily="34" charset="0"/>
                        </a:rPr>
                        <a:t>Cua, èc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.VnTime" pitchFamily="34" charset="0"/>
                        </a:rPr>
                        <a:t>X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</a:tr>
            </a:tbl>
          </a:graphicData>
        </a:graphic>
      </p:graphicFrame>
      <p:sp>
        <p:nvSpPr>
          <p:cNvPr id="11328" name="Text Box 64"/>
          <p:cNvSpPr txBox="1">
            <a:spLocks noChangeArrowheads="1"/>
          </p:cNvSpPr>
          <p:nvPr/>
        </p:nvSpPr>
        <p:spPr bwMode="auto">
          <a:xfrm>
            <a:off x="1338263" y="119063"/>
            <a:ext cx="640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400" b="1">
                <a:solidFill>
                  <a:srgbClr val="000099"/>
                </a:solidFill>
                <a:latin typeface="Arial" pitchFamily="34" charset="0"/>
              </a:rPr>
              <a:t>Hoàn thành bảng thức </a:t>
            </a:r>
            <a:r>
              <a:rPr lang="vi-VN" sz="2400" b="1">
                <a:solidFill>
                  <a:srgbClr val="000099"/>
                </a:solidFill>
                <a:latin typeface="Arial" pitchFamily="34" charset="0"/>
              </a:rPr>
              <a:t>ă</a:t>
            </a:r>
            <a:r>
              <a:rPr lang="en-US" sz="2400" b="1">
                <a:solidFill>
                  <a:srgbClr val="000099"/>
                </a:solidFill>
                <a:latin typeface="Arial" pitchFamily="34" charset="0"/>
              </a:rPr>
              <a:t>n chứa chất </a:t>
            </a:r>
            <a:r>
              <a:rPr lang="vi-VN" sz="2400" b="1">
                <a:solidFill>
                  <a:srgbClr val="000099"/>
                </a:solidFill>
                <a:latin typeface="Arial" pitchFamily="34" charset="0"/>
              </a:rPr>
              <a:t>đ</a:t>
            </a:r>
            <a:r>
              <a:rPr lang="en-US" sz="2400" b="1">
                <a:solidFill>
                  <a:srgbClr val="000099"/>
                </a:solidFill>
                <a:latin typeface="Arial" pitchFamily="34" charset="0"/>
              </a:rPr>
              <a:t>ạm</a:t>
            </a: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Glass Layers</Template>
  <TotalTime>1549</TotalTime>
  <Words>912</Words>
  <Application>Microsoft Office PowerPoint</Application>
  <PresentationFormat>On-screen Show (4:3)</PresentationFormat>
  <Paragraphs>176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Times New Roman</vt:lpstr>
      <vt:lpstr>Arial</vt:lpstr>
      <vt:lpstr>Calibri</vt:lpstr>
      <vt:lpstr>.VnTime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</vt:vector>
  </TitlesOfParts>
  <Company>Bach Dang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Thø hai ngµy 21 th¸ng 4 n¨m 2008 LuyÖn tõ vµ c©u</dc:title>
  <dc:creator>MrDung</dc:creator>
  <cp:lastModifiedBy>CSTeam</cp:lastModifiedBy>
  <cp:revision>128</cp:revision>
  <dcterms:created xsi:type="dcterms:W3CDTF">2008-04-23T13:02:15Z</dcterms:created>
  <dcterms:modified xsi:type="dcterms:W3CDTF">2016-06-30T01:09:04Z</dcterms:modified>
</cp:coreProperties>
</file>