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3" r:id="rId2"/>
    <p:sldId id="282" r:id="rId3"/>
    <p:sldId id="258" r:id="rId4"/>
    <p:sldId id="265" r:id="rId5"/>
    <p:sldId id="288" r:id="rId6"/>
    <p:sldId id="284" r:id="rId7"/>
    <p:sldId id="296" r:id="rId8"/>
    <p:sldId id="261" r:id="rId9"/>
    <p:sldId id="285" r:id="rId10"/>
    <p:sldId id="286" r:id="rId11"/>
    <p:sldId id="298" r:id="rId12"/>
    <p:sldId id="289" r:id="rId13"/>
    <p:sldId id="290" r:id="rId14"/>
    <p:sldId id="300" r:id="rId15"/>
    <p:sldId id="274" r:id="rId16"/>
    <p:sldId id="291" r:id="rId17"/>
    <p:sldId id="262" r:id="rId18"/>
    <p:sldId id="266" r:id="rId19"/>
    <p:sldId id="299" r:id="rId20"/>
    <p:sldId id="269" r:id="rId21"/>
    <p:sldId id="301" r:id="rId22"/>
    <p:sldId id="302" r:id="rId23"/>
    <p:sldId id="306" r:id="rId24"/>
    <p:sldId id="303" r:id="rId25"/>
    <p:sldId id="273" r:id="rId26"/>
    <p:sldId id="294" r:id="rId27"/>
    <p:sldId id="295" r:id="rId28"/>
  </p:sldIdLst>
  <p:sldSz cx="9144000" cy="6858000" type="screen4x3"/>
  <p:notesSz cx="6858000" cy="9144000"/>
  <p:defaultTextStyle>
    <a:defPPr>
      <a:defRPr lang="fr-LU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FF00FF"/>
    <a:srgbClr val="0066FF"/>
    <a:srgbClr val="FF0066"/>
    <a:srgbClr val="00FF00"/>
    <a:srgbClr val="6600CC"/>
    <a:srgbClr val="FF66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2407" autoAdjust="0"/>
  </p:normalViewPr>
  <p:slideViewPr>
    <p:cSldViewPr>
      <p:cViewPr varScale="1">
        <p:scale>
          <a:sx n="40" d="100"/>
          <a:sy n="40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LU" noProof="0" smtClean="0"/>
              <a:t>Click to edit Master text styles</a:t>
            </a:r>
          </a:p>
          <a:p>
            <a:pPr lvl="1"/>
            <a:r>
              <a:rPr lang="fr-LU" noProof="0" smtClean="0"/>
              <a:t>Second level</a:t>
            </a:r>
          </a:p>
          <a:p>
            <a:pPr lvl="2"/>
            <a:r>
              <a:rPr lang="fr-LU" noProof="0" smtClean="0"/>
              <a:t>Third level</a:t>
            </a:r>
          </a:p>
          <a:p>
            <a:pPr lvl="3"/>
            <a:r>
              <a:rPr lang="fr-LU" noProof="0" smtClean="0"/>
              <a:t>Fourth level</a:t>
            </a:r>
          </a:p>
          <a:p>
            <a:pPr lvl="4"/>
            <a:r>
              <a:rPr lang="fr-LU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105DB839-F0AA-4E7F-AED8-0C42DBEF369B}" type="slidenum">
              <a:rPr lang="fr-LU"/>
              <a:pPr/>
              <a:t>‹#›</a:t>
            </a:fld>
            <a:endParaRPr lang="fr-L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1AEB2B-A9C1-48BB-8B9B-D80799E03AC9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CBF89B-9E93-4A0A-9AB0-1926EC85CB3E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E6A4F-2C4F-4B93-AD8E-52BFAE3E4961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BF69C-97E7-49BF-997F-614C271DD2AB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DBCE-8B11-48C0-851B-7CF00884D383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4A4A9-EB70-4C7F-B1F5-5B80CDD89ECB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BBCC8-AF1B-487E-AEDD-D6943A1F0FE8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754F6-721E-4EFF-8BE6-B15C84F35E23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94805-8922-41F3-8D3A-D7EA03B045CF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1BDF1-F11B-455E-8D64-33581CCCFA76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C8FA8-9DC4-462B-9086-A2062F49750C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ABA7E-793B-4685-92CC-AB70DC2078A8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63FCF-BC1B-4B95-AE00-F468ABC587BA}" type="slidenum">
              <a:rPr lang="fr-LU"/>
              <a:pPr/>
              <a:t>‹#›</a:t>
            </a:fld>
            <a:endParaRPr lang="fr-L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L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LU" smtClean="0"/>
              <a:t>Click to edit Master text styles</a:t>
            </a:r>
          </a:p>
          <a:p>
            <a:pPr lvl="1"/>
            <a:r>
              <a:rPr lang="fr-LU" smtClean="0"/>
              <a:t>Second level</a:t>
            </a:r>
          </a:p>
          <a:p>
            <a:pPr lvl="2"/>
            <a:r>
              <a:rPr lang="fr-LU" smtClean="0"/>
              <a:t>Third level</a:t>
            </a:r>
          </a:p>
          <a:p>
            <a:pPr lvl="3"/>
            <a:r>
              <a:rPr lang="fr-LU" smtClean="0"/>
              <a:t>Fourth level</a:t>
            </a:r>
          </a:p>
          <a:p>
            <a:pPr lvl="4"/>
            <a:r>
              <a:rPr lang="fr-L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fld id="{1BDF39A2-4F5F-4BD0-B6BD-E04DB990AFAA}" type="slidenum">
              <a:rPr lang="fr-LU"/>
              <a:pPr/>
              <a:t>‹#›</a:t>
            </a:fld>
            <a:endParaRPr lang="fr-L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LU" sz="2800">
                <a:latin typeface="Arial" pitchFamily="34" charset="0"/>
              </a:rPr>
              <a:t> </a:t>
            </a:r>
          </a:p>
        </p:txBody>
      </p:sp>
      <p:sp>
        <p:nvSpPr>
          <p:cNvPr id="55299" name="WordArt 3"/>
          <p:cNvSpPr>
            <a:spLocks noChangeArrowheads="1" noChangeShapeType="1" noTextEdit="1"/>
          </p:cNvSpPr>
          <p:nvPr/>
        </p:nvSpPr>
        <p:spPr bwMode="auto">
          <a:xfrm>
            <a:off x="2971800" y="1371600"/>
            <a:ext cx="2819400" cy="2438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Khoa học</a:t>
            </a:r>
          </a:p>
        </p:txBody>
      </p:sp>
      <p:sp>
        <p:nvSpPr>
          <p:cNvPr id="55300" name="WordArt 4"/>
          <p:cNvSpPr>
            <a:spLocks noChangeArrowheads="1" noChangeShapeType="1" noTextEdit="1"/>
          </p:cNvSpPr>
          <p:nvPr/>
        </p:nvSpPr>
        <p:spPr bwMode="auto">
          <a:xfrm>
            <a:off x="3581400" y="3352800"/>
            <a:ext cx="1828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00FF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990000"/>
                </a:solidFill>
                <a:latin typeface="Arial"/>
                <a:cs typeface="Arial"/>
              </a:rPr>
              <a:t>Tiết: 7</a:t>
            </a:r>
          </a:p>
        </p:txBody>
      </p:sp>
      <p:sp>
        <p:nvSpPr>
          <p:cNvPr id="55301" name="WordArt 5"/>
          <p:cNvSpPr>
            <a:spLocks noChangeArrowheads="1" noChangeShapeType="1" noTextEdit="1"/>
          </p:cNvSpPr>
          <p:nvPr/>
        </p:nvSpPr>
        <p:spPr bwMode="auto">
          <a:xfrm>
            <a:off x="381000" y="4953000"/>
            <a:ext cx="80772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Flat3" dir="b"/>
            </a:scene3d>
            <a:sp3d extrusionH="1801800" prstMaterial="legacyMatte">
              <a:extrusionClr>
                <a:srgbClr val="00FFFF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CC00CC"/>
                </a:solidFill>
                <a:latin typeface="Arial"/>
                <a:cs typeface="Arial"/>
              </a:rPr>
              <a:t>TẠI SAO CẦN ĂN PHỐI HỢP</a:t>
            </a:r>
          </a:p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CC00CC"/>
                </a:solidFill>
                <a:latin typeface="Arial"/>
                <a:cs typeface="Arial"/>
              </a:rPr>
              <a:t> NHIỀU LOẠI THỨC ĂN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  <p:bldP spid="55300" grpId="0" animBg="1"/>
      <p:bldP spid="5530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78486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latin typeface="Arial" pitchFamily="34" charset="0"/>
              </a:rPr>
              <a:t>Tại sao chúng ta nên </a:t>
            </a:r>
            <a:r>
              <a:rPr lang="vi-VN">
                <a:latin typeface="Arial" pitchFamily="34" charset="0"/>
              </a:rPr>
              <a:t>ă</a:t>
            </a:r>
            <a:r>
              <a:rPr lang="fr-LU">
                <a:latin typeface="Arial" pitchFamily="34" charset="0"/>
              </a:rPr>
              <a:t>n phối hợp nhiều loại thức </a:t>
            </a:r>
            <a:r>
              <a:rPr lang="vi-VN">
                <a:latin typeface="Arial" pitchFamily="34" charset="0"/>
              </a:rPr>
              <a:t>ă</a:t>
            </a:r>
            <a:r>
              <a:rPr lang="fr-LU">
                <a:latin typeface="Arial" pitchFamily="34" charset="0"/>
              </a:rPr>
              <a:t>n và th</a:t>
            </a:r>
            <a:r>
              <a:rPr lang="vi-VN">
                <a:latin typeface="Arial" pitchFamily="34" charset="0"/>
              </a:rPr>
              <a:t>ư</a:t>
            </a:r>
            <a:r>
              <a:rPr lang="fr-LU">
                <a:latin typeface="Arial" pitchFamily="34" charset="0"/>
              </a:rPr>
              <a:t>ờng xuyên thay </a:t>
            </a:r>
            <a:r>
              <a:rPr lang="vi-VN">
                <a:latin typeface="Arial" pitchFamily="34" charset="0"/>
              </a:rPr>
              <a:t>đ</a:t>
            </a:r>
            <a:r>
              <a:rPr lang="fr-LU">
                <a:latin typeface="Arial" pitchFamily="34" charset="0"/>
              </a:rPr>
              <a:t>ổi món </a:t>
            </a:r>
            <a:r>
              <a:rPr lang="vi-VN">
                <a:latin typeface="Arial" pitchFamily="34" charset="0"/>
              </a:rPr>
              <a:t>ă</a:t>
            </a:r>
            <a:r>
              <a:rPr lang="fr-LU">
                <a:latin typeface="Arial" pitchFamily="34" charset="0"/>
              </a:rPr>
              <a:t>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6106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Mỗi loại thức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 chỉ cung cấp một số chất dinh d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ỡng nhất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ịnh ở những tỉ lệ khác nhau. Ăn phối hợp nhiều loại thức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 và th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ờng xuyên thay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ổi món sẽ cung cấp 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ầy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ủ chất dinh d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ỡng cho c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 thể và giúp chúng ta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 ngon miệng h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85344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Hoạt </a:t>
            </a:r>
            <a:r>
              <a:rPr lang="vi-VN" u="sng">
                <a:solidFill>
                  <a:srgbClr val="FF00FF"/>
                </a:solidFill>
                <a:latin typeface="Arial" pitchFamily="34" charset="0"/>
              </a:rPr>
              <a:t>đ</a:t>
            </a: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ộng 2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: Làm việc với SGK tìm hiểu tháp dinh d</a:t>
            </a:r>
            <a:r>
              <a:rPr lang="vi-VN">
                <a:solidFill>
                  <a:srgbClr val="FF00FF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ỡng cân </a:t>
            </a:r>
            <a:r>
              <a:rPr lang="vi-VN">
                <a:solidFill>
                  <a:srgbClr val="FF00FF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ối (nhóm 2)</a:t>
            </a:r>
            <a:endParaRPr lang="fr-LU">
              <a:solidFill>
                <a:srgbClr val="3333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Nghiên cứu « Tháp dinh d</a:t>
            </a:r>
            <a:r>
              <a:rPr lang="vi-VN" sz="4400">
                <a:latin typeface="Arial" pitchFamily="34" charset="0"/>
              </a:rPr>
              <a:t>ư</a:t>
            </a:r>
            <a:r>
              <a:rPr lang="fr-LU" sz="4400">
                <a:latin typeface="Arial" pitchFamily="34" charset="0"/>
              </a:rPr>
              <a:t>ỡng » trang 17. Hãy nói tên nhóm thức </a:t>
            </a:r>
            <a:r>
              <a:rPr lang="vi-VN" sz="4400">
                <a:latin typeface="Arial" pitchFamily="34" charset="0"/>
              </a:rPr>
              <a:t>ă</a:t>
            </a:r>
            <a:r>
              <a:rPr lang="fr-LU" sz="4400">
                <a:latin typeface="Arial" pitchFamily="34" charset="0"/>
              </a:rPr>
              <a:t>n: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-Cần </a:t>
            </a:r>
            <a:r>
              <a:rPr lang="vi-VN" sz="4400">
                <a:latin typeface="Arial" pitchFamily="34" charset="0"/>
              </a:rPr>
              <a:t>ă</a:t>
            </a:r>
            <a:r>
              <a:rPr lang="fr-LU" sz="4400">
                <a:latin typeface="Arial" pitchFamily="34" charset="0"/>
              </a:rPr>
              <a:t>n </a:t>
            </a:r>
            <a:r>
              <a:rPr lang="vi-VN" sz="4400">
                <a:latin typeface="Arial" pitchFamily="34" charset="0"/>
              </a:rPr>
              <a:t>đ</a:t>
            </a:r>
            <a:r>
              <a:rPr lang="fr-LU" sz="4400">
                <a:latin typeface="Arial" pitchFamily="34" charset="0"/>
              </a:rPr>
              <a:t>ủ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-Ăn vừa phải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-Ăn có mức </a:t>
            </a:r>
            <a:r>
              <a:rPr lang="vi-VN" sz="4400">
                <a:latin typeface="Arial" pitchFamily="34" charset="0"/>
              </a:rPr>
              <a:t>đ</a:t>
            </a:r>
            <a:r>
              <a:rPr lang="fr-LU" sz="4400">
                <a:latin typeface="Arial" pitchFamily="34" charset="0"/>
              </a:rPr>
              <a:t>ộ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-Ăn ít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-Ăn hạn chế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8" name="Picture 8" descr="scan0085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14400" y="1066800"/>
            <a:ext cx="76962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u="sng">
                <a:solidFill>
                  <a:srgbClr val="000099"/>
                </a:solidFill>
                <a:latin typeface="Arial" pitchFamily="34" charset="0"/>
              </a:rPr>
              <a:t>Nhóm thức </a:t>
            </a:r>
            <a:r>
              <a:rPr lang="vi-VN" u="sng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u="sng">
                <a:solidFill>
                  <a:srgbClr val="000099"/>
                </a:solidFill>
                <a:latin typeface="Arial" pitchFamily="34" charset="0"/>
              </a:rPr>
              <a:t>n cần </a:t>
            </a:r>
            <a:r>
              <a:rPr lang="vi-VN" u="sng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u="sng">
                <a:solidFill>
                  <a:srgbClr val="000099"/>
                </a:solidFill>
                <a:latin typeface="Arial" pitchFamily="34" charset="0"/>
              </a:rPr>
              <a:t>n </a:t>
            </a:r>
            <a:r>
              <a:rPr lang="vi-VN" u="sng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u="sng">
                <a:solidFill>
                  <a:srgbClr val="000099"/>
                </a:solidFill>
                <a:latin typeface="Arial" pitchFamily="34" charset="0"/>
              </a:rPr>
              <a:t>ủ: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-L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ươ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ng thực (12 kg)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-Rau (10 kg)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-Quả chín (theo khả n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ng)</a:t>
            </a:r>
          </a:p>
          <a:p>
            <a:pPr algn="just" eaLnBrk="1" hangingPunct="1">
              <a:spcBef>
                <a:spcPct val="50000"/>
              </a:spcBef>
            </a:pPr>
            <a:endParaRPr lang="fr-LU">
              <a:solidFill>
                <a:srgbClr val="00009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04800" y="1295400"/>
            <a:ext cx="822960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sz="4400" u="sng">
                <a:solidFill>
                  <a:srgbClr val="FF6600"/>
                </a:solidFill>
                <a:latin typeface="Arial" pitchFamily="34" charset="0"/>
              </a:rPr>
              <a:t>Nhóm thức </a:t>
            </a:r>
            <a:r>
              <a:rPr lang="vi-VN" sz="4400" u="sng">
                <a:solidFill>
                  <a:srgbClr val="FF6600"/>
                </a:solidFill>
                <a:latin typeface="Arial" pitchFamily="34" charset="0"/>
              </a:rPr>
              <a:t>ă</a:t>
            </a:r>
            <a:r>
              <a:rPr lang="fr-LU" sz="4400" u="sng">
                <a:solidFill>
                  <a:srgbClr val="FF6600"/>
                </a:solidFill>
                <a:latin typeface="Arial" pitchFamily="34" charset="0"/>
              </a:rPr>
              <a:t>n cần </a:t>
            </a:r>
            <a:r>
              <a:rPr lang="vi-VN" sz="4400" u="sng">
                <a:solidFill>
                  <a:srgbClr val="FF6600"/>
                </a:solidFill>
                <a:latin typeface="Arial" pitchFamily="34" charset="0"/>
              </a:rPr>
              <a:t>ă</a:t>
            </a:r>
            <a:r>
              <a:rPr lang="fr-LU" sz="4400" u="sng">
                <a:solidFill>
                  <a:srgbClr val="FF6600"/>
                </a:solidFill>
                <a:latin typeface="Arial" pitchFamily="34" charset="0"/>
              </a:rPr>
              <a:t>n vừa phải: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solidFill>
                  <a:srgbClr val="FF6600"/>
                </a:solidFill>
                <a:latin typeface="Arial" pitchFamily="34" charset="0"/>
              </a:rPr>
              <a:t>-Thịt (1500g)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solidFill>
                  <a:srgbClr val="FF6600"/>
                </a:solidFill>
                <a:latin typeface="Arial" pitchFamily="34" charset="0"/>
              </a:rPr>
              <a:t>-Cá và thuỷ sản(2500g)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solidFill>
                  <a:srgbClr val="FF6600"/>
                </a:solidFill>
                <a:latin typeface="Arial" pitchFamily="34" charset="0"/>
              </a:rPr>
              <a:t>-Đậu phụ (2kg)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28600" y="2438400"/>
            <a:ext cx="8686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Nhóm thức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 cần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 có mức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ộ: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Dầu mỡ, vừng lạc (600g)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990600" y="25146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Nhóm thức </a:t>
            </a:r>
            <a:r>
              <a:rPr lang="vi-VN" u="sng">
                <a:solidFill>
                  <a:srgbClr val="FF00FF"/>
                </a:solidFill>
                <a:latin typeface="Arial" pitchFamily="34" charset="0"/>
              </a:rPr>
              <a:t>ă</a:t>
            </a: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n cần </a:t>
            </a:r>
            <a:r>
              <a:rPr lang="vi-VN" u="sng">
                <a:solidFill>
                  <a:srgbClr val="FF00FF"/>
                </a:solidFill>
                <a:latin typeface="Arial" pitchFamily="34" charset="0"/>
              </a:rPr>
              <a:t>ă</a:t>
            </a: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n ít:</a:t>
            </a:r>
          </a:p>
          <a:p>
            <a:pPr eaLnBrk="1" hangingPunct="1">
              <a:spcBef>
                <a:spcPct val="50000"/>
              </a:spcBef>
            </a:pPr>
            <a:r>
              <a:rPr lang="fr-LU">
                <a:solidFill>
                  <a:srgbClr val="FF00FF"/>
                </a:solidFill>
                <a:latin typeface="Arial" pitchFamily="34" charset="0"/>
              </a:rPr>
              <a:t>Đ</a:t>
            </a:r>
            <a:r>
              <a:rPr lang="vi-VN">
                <a:solidFill>
                  <a:srgbClr val="FF00FF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ờng (d</a:t>
            </a:r>
            <a:r>
              <a:rPr lang="vi-VN">
                <a:solidFill>
                  <a:srgbClr val="FF00FF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ới 500g)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792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LU" sz="4400" u="sng">
                <a:solidFill>
                  <a:srgbClr val="6600CC"/>
                </a:solidFill>
                <a:latin typeface="Arial" pitchFamily="34" charset="0"/>
              </a:rPr>
              <a:t>Nhóm thức </a:t>
            </a:r>
            <a:r>
              <a:rPr lang="vi-VN" sz="4400" u="sng">
                <a:solidFill>
                  <a:srgbClr val="6600CC"/>
                </a:solidFill>
                <a:latin typeface="Arial" pitchFamily="34" charset="0"/>
              </a:rPr>
              <a:t>ă</a:t>
            </a:r>
            <a:r>
              <a:rPr lang="fr-LU" sz="4400" u="sng">
                <a:solidFill>
                  <a:srgbClr val="6600CC"/>
                </a:solidFill>
                <a:latin typeface="Arial" pitchFamily="34" charset="0"/>
              </a:rPr>
              <a:t>n cần </a:t>
            </a:r>
            <a:r>
              <a:rPr lang="vi-VN" sz="4400" u="sng">
                <a:solidFill>
                  <a:srgbClr val="6600CC"/>
                </a:solidFill>
                <a:latin typeface="Arial" pitchFamily="34" charset="0"/>
              </a:rPr>
              <a:t>ă</a:t>
            </a:r>
            <a:r>
              <a:rPr lang="fr-LU" sz="4400" u="sng">
                <a:solidFill>
                  <a:srgbClr val="6600CC"/>
                </a:solidFill>
                <a:latin typeface="Arial" pitchFamily="34" charset="0"/>
              </a:rPr>
              <a:t>n hạn chế:</a:t>
            </a:r>
          </a:p>
          <a:p>
            <a:pPr eaLnBrk="1" hangingPunct="1">
              <a:spcBef>
                <a:spcPct val="50000"/>
              </a:spcBef>
            </a:pPr>
            <a:r>
              <a:rPr lang="fr-LU" sz="4400">
                <a:solidFill>
                  <a:srgbClr val="6600CC"/>
                </a:solidFill>
                <a:latin typeface="Arial" pitchFamily="34" charset="0"/>
              </a:rPr>
              <a:t>Muối (d</a:t>
            </a:r>
            <a:r>
              <a:rPr lang="vi-VN" sz="4400">
                <a:solidFill>
                  <a:srgbClr val="6600CC"/>
                </a:solidFill>
                <a:latin typeface="Arial" pitchFamily="34" charset="0"/>
              </a:rPr>
              <a:t>ư</a:t>
            </a:r>
            <a:r>
              <a:rPr lang="fr-LU" sz="4400">
                <a:solidFill>
                  <a:srgbClr val="6600CC"/>
                </a:solidFill>
                <a:latin typeface="Arial" pitchFamily="34" charset="0"/>
              </a:rPr>
              <a:t>ới 300g)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2743200" y="1676400"/>
            <a:ext cx="3998913" cy="1346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66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HÁT</a:t>
            </a:r>
          </a:p>
        </p:txBody>
      </p:sp>
      <p:pic>
        <p:nvPicPr>
          <p:cNvPr id="4099" name="Picture 3" descr="8731-001-01-1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886200"/>
            <a:ext cx="2060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IMG1-3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276600"/>
            <a:ext cx="18065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0001-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58464">
            <a:off x="1676400" y="1219200"/>
            <a:ext cx="5143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0004-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685800"/>
            <a:ext cx="969963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IMG1-3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172200" y="3657600"/>
            <a:ext cx="17002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457200"/>
            <a:ext cx="30480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381000" y="0"/>
            <a:ext cx="0" cy="327660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52400" y="609600"/>
            <a:ext cx="3200400" cy="0"/>
          </a:xfrm>
          <a:prstGeom prst="line">
            <a:avLst/>
          </a:prstGeom>
          <a:noFill/>
          <a:ln w="76200">
            <a:solidFill>
              <a:srgbClr val="F8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33400" y="152400"/>
            <a:ext cx="0" cy="3429000"/>
          </a:xfrm>
          <a:prstGeom prst="line">
            <a:avLst/>
          </a:prstGeom>
          <a:noFill/>
          <a:ln w="76200">
            <a:solidFill>
              <a:srgbClr val="F8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6019800" y="6400800"/>
            <a:ext cx="31242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8763000" y="3733800"/>
            <a:ext cx="0" cy="312420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5791200" y="6248400"/>
            <a:ext cx="3200400" cy="0"/>
          </a:xfrm>
          <a:prstGeom prst="line">
            <a:avLst/>
          </a:prstGeom>
          <a:noFill/>
          <a:ln w="76200">
            <a:solidFill>
              <a:srgbClr val="F8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8610600" y="3505200"/>
            <a:ext cx="0" cy="3200400"/>
          </a:xfrm>
          <a:prstGeom prst="line">
            <a:avLst/>
          </a:prstGeom>
          <a:noFill/>
          <a:ln w="76200">
            <a:solidFill>
              <a:srgbClr val="F8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7" name="Text Box 109"/>
          <p:cNvSpPr txBox="1">
            <a:spLocks noChangeArrowheads="1"/>
          </p:cNvSpPr>
          <p:nvPr/>
        </p:nvSpPr>
        <p:spPr bwMode="auto">
          <a:xfrm>
            <a:off x="0" y="0"/>
            <a:ext cx="91440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                    </a:t>
            </a:r>
            <a:r>
              <a:rPr lang="fr-LU" sz="4400" i="1" u="sng">
                <a:solidFill>
                  <a:srgbClr val="000099"/>
                </a:solidFill>
                <a:latin typeface="Arial" pitchFamily="34" charset="0"/>
              </a:rPr>
              <a:t>Kết luận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    		                                               Các thức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chứa nhiều chất bột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đư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ờng, vit-a-min, chất khoáng và chất x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 cần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đư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ợc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ầy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ủ. Các thức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chứa nhiều chất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ạm cần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đư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ợc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vừa phải. Đối với các thức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chứa nhiều chất béo nên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ncó mức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ộ. Không nên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nhiều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đư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ờng và hạn chế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muối.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6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685800" y="1981200"/>
            <a:ext cx="80010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Hoạt </a:t>
            </a:r>
            <a:r>
              <a:rPr lang="vi-VN" u="sng">
                <a:solidFill>
                  <a:srgbClr val="FF00FF"/>
                </a:solidFill>
                <a:latin typeface="Arial" pitchFamily="34" charset="0"/>
              </a:rPr>
              <a:t>đ</a:t>
            </a:r>
            <a:r>
              <a:rPr lang="fr-LU" u="sng">
                <a:solidFill>
                  <a:srgbClr val="FF00FF"/>
                </a:solidFill>
                <a:latin typeface="Arial" pitchFamily="34" charset="0"/>
              </a:rPr>
              <a:t>ộng 3: </a:t>
            </a:r>
          </a:p>
          <a:p>
            <a:pPr eaLnBrk="1" hangingPunct="1">
              <a:spcBef>
                <a:spcPct val="50000"/>
              </a:spcBef>
            </a:pPr>
            <a:r>
              <a:rPr lang="fr-LU">
                <a:solidFill>
                  <a:srgbClr val="FF00FF"/>
                </a:solidFill>
                <a:latin typeface="Arial" pitchFamily="34" charset="0"/>
              </a:rPr>
              <a:t>             Trò ch</a:t>
            </a:r>
            <a:r>
              <a:rPr lang="vi-VN">
                <a:solidFill>
                  <a:srgbClr val="FF00FF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i </a:t>
            </a:r>
            <a:r>
              <a:rPr lang="vi-VN">
                <a:solidFill>
                  <a:srgbClr val="FF00FF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FF00FF"/>
                </a:solidFill>
                <a:latin typeface="Arial" pitchFamily="34" charset="0"/>
              </a:rPr>
              <a:t>i chợ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28600" y="0"/>
            <a:ext cx="86106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sz="4400" i="1">
                <a:solidFill>
                  <a:srgbClr val="FF00FF"/>
                </a:solidFill>
                <a:latin typeface="Arial" pitchFamily="34" charset="0"/>
              </a:rPr>
              <a:t>           </a:t>
            </a:r>
            <a:r>
              <a:rPr lang="fr-LU" sz="4400" i="1" u="sng">
                <a:solidFill>
                  <a:srgbClr val="FF00FF"/>
                </a:solidFill>
                <a:latin typeface="Arial" pitchFamily="34" charset="0"/>
              </a:rPr>
              <a:t>Cách tiến hành: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-Từng học sinh tham gia ch</a:t>
            </a:r>
            <a:r>
              <a:rPr lang="vi-VN" sz="4400">
                <a:latin typeface="Arial" pitchFamily="34" charset="0"/>
              </a:rPr>
              <a:t>ơ</a:t>
            </a:r>
            <a:r>
              <a:rPr lang="fr-LU" sz="4400">
                <a:latin typeface="Arial" pitchFamily="34" charset="0"/>
              </a:rPr>
              <a:t>i sẽ lựa chọn cho mình và gia </a:t>
            </a:r>
            <a:r>
              <a:rPr lang="vi-VN" sz="4400">
                <a:latin typeface="Arial" pitchFamily="34" charset="0"/>
              </a:rPr>
              <a:t>đ</a:t>
            </a:r>
            <a:r>
              <a:rPr lang="fr-LU" sz="4400">
                <a:latin typeface="Arial" pitchFamily="34" charset="0"/>
              </a:rPr>
              <a:t>ình các thức </a:t>
            </a:r>
            <a:r>
              <a:rPr lang="vi-VN" sz="4400">
                <a:latin typeface="Arial" pitchFamily="34" charset="0"/>
              </a:rPr>
              <a:t>ă</a:t>
            </a:r>
            <a:r>
              <a:rPr lang="fr-LU" sz="4400">
                <a:latin typeface="Arial" pitchFamily="34" charset="0"/>
              </a:rPr>
              <a:t>n, </a:t>
            </a:r>
            <a:r>
              <a:rPr lang="vi-VN" sz="4400">
                <a:latin typeface="Arial" pitchFamily="34" charset="0"/>
              </a:rPr>
              <a:t>đ</a:t>
            </a:r>
            <a:r>
              <a:rPr lang="fr-LU" sz="4400">
                <a:latin typeface="Arial" pitchFamily="34" charset="0"/>
              </a:rPr>
              <a:t>ồ uống phù hợp với từng bữa (sáng, tr</a:t>
            </a:r>
            <a:r>
              <a:rPr lang="vi-VN" sz="4400">
                <a:latin typeface="Arial" pitchFamily="34" charset="0"/>
              </a:rPr>
              <a:t>ư</a:t>
            </a:r>
            <a:r>
              <a:rPr lang="fr-LU" sz="4400">
                <a:latin typeface="Arial" pitchFamily="34" charset="0"/>
              </a:rPr>
              <a:t>a, tối) và viết vào các tờ giấy có màu khác nhau.</a:t>
            </a:r>
          </a:p>
          <a:p>
            <a:pPr algn="just" eaLnBrk="1" hangingPunct="1">
              <a:spcBef>
                <a:spcPct val="50000"/>
              </a:spcBef>
            </a:pPr>
            <a:r>
              <a:rPr lang="fr-LU" sz="4400">
                <a:latin typeface="Arial" pitchFamily="34" charset="0"/>
              </a:rPr>
              <a:t>-Sau </a:t>
            </a:r>
            <a:r>
              <a:rPr lang="vi-VN" sz="4400">
                <a:latin typeface="Arial" pitchFamily="34" charset="0"/>
              </a:rPr>
              <a:t>đ</a:t>
            </a:r>
            <a:r>
              <a:rPr lang="fr-LU" sz="4400">
                <a:latin typeface="Arial" pitchFamily="34" charset="0"/>
              </a:rPr>
              <a:t>ó hs giới thiệu tr</a:t>
            </a:r>
            <a:r>
              <a:rPr lang="vi-VN" sz="4400">
                <a:latin typeface="Arial" pitchFamily="34" charset="0"/>
              </a:rPr>
              <a:t>ư</a:t>
            </a:r>
            <a:r>
              <a:rPr lang="fr-LU" sz="4400">
                <a:latin typeface="Arial" pitchFamily="34" charset="0"/>
              </a:rPr>
              <a:t>ớc lớp.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4" descr="scan0084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186488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Không có một loại thức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nào có thể cung cấp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ủ các chất cần thiết cho hoạt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ộng sống của c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 thể. Tất cả những chất mà c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 thể cần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ều phải lấy từ nhiều nguồn thức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khác nhau. Để có sức khoẻ tốt, chúng ta phải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phối hợp nhiều loại thức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 và th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ư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ờng xuyên thay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ổi món </a:t>
            </a:r>
            <a:r>
              <a:rPr lang="vi-VN" sz="4400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 sz="4400">
                <a:solidFill>
                  <a:srgbClr val="000099"/>
                </a:solidFill>
                <a:latin typeface="Arial" pitchFamily="34" charset="0"/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8382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sz="3600">
                <a:latin typeface="Arial" pitchFamily="34" charset="0"/>
              </a:rPr>
              <a:t>*</a:t>
            </a:r>
            <a:r>
              <a:rPr lang="fr-LU">
                <a:latin typeface="Arial" pitchFamily="34" charset="0"/>
              </a:rPr>
              <a:t>Tại sao chúng ta nên </a:t>
            </a:r>
            <a:r>
              <a:rPr lang="vi-VN">
                <a:latin typeface="Arial" pitchFamily="34" charset="0"/>
              </a:rPr>
              <a:t>ă</a:t>
            </a:r>
            <a:r>
              <a:rPr lang="fr-LU">
                <a:latin typeface="Arial" pitchFamily="34" charset="0"/>
              </a:rPr>
              <a:t>n phối hợp nhiều loại thức </a:t>
            </a:r>
            <a:r>
              <a:rPr lang="vi-VN">
                <a:latin typeface="Arial" pitchFamily="34" charset="0"/>
              </a:rPr>
              <a:t>ă</a:t>
            </a:r>
            <a:r>
              <a:rPr lang="fr-LU">
                <a:latin typeface="Arial" pitchFamily="34" charset="0"/>
              </a:rPr>
              <a:t>n và th</a:t>
            </a:r>
            <a:r>
              <a:rPr lang="vi-VN">
                <a:latin typeface="Arial" pitchFamily="34" charset="0"/>
              </a:rPr>
              <a:t>ư</a:t>
            </a:r>
            <a:r>
              <a:rPr lang="fr-LU">
                <a:latin typeface="Arial" pitchFamily="34" charset="0"/>
              </a:rPr>
              <a:t>ờng xuyên thay </a:t>
            </a:r>
            <a:r>
              <a:rPr lang="vi-VN">
                <a:latin typeface="Arial" pitchFamily="34" charset="0"/>
              </a:rPr>
              <a:t>đ</a:t>
            </a:r>
            <a:r>
              <a:rPr lang="fr-LU">
                <a:latin typeface="Arial" pitchFamily="34" charset="0"/>
              </a:rPr>
              <a:t>ổi món </a:t>
            </a:r>
            <a:r>
              <a:rPr lang="vi-VN">
                <a:latin typeface="Arial" pitchFamily="34" charset="0"/>
              </a:rPr>
              <a:t>ă</a:t>
            </a:r>
            <a:r>
              <a:rPr lang="fr-LU">
                <a:latin typeface="Arial" pitchFamily="34" charset="0"/>
              </a:rPr>
              <a:t>n ?</a:t>
            </a:r>
          </a:p>
        </p:txBody>
      </p:sp>
      <p:sp>
        <p:nvSpPr>
          <p:cNvPr id="26632" name="WordArt 8"/>
          <p:cNvSpPr>
            <a:spLocks noChangeArrowheads="1" noChangeShapeType="1" noTextEdit="1"/>
          </p:cNvSpPr>
          <p:nvPr/>
        </p:nvSpPr>
        <p:spPr bwMode="auto">
          <a:xfrm>
            <a:off x="2895600" y="609600"/>
            <a:ext cx="215265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4400" i="1" kern="10">
                <a:ln w="9525"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09600" y="914400"/>
            <a:ext cx="7924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66"/>
                </a:solidFill>
                <a:latin typeface="Arial" pitchFamily="34" charset="0"/>
              </a:rPr>
              <a:t>Chúng ta 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n phối hợp nhiều loại thức 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n và th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ờng xuyên thay 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ổi món sẽ cung cấp 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ầy 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ủ chất dinh d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ỡng cho c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 thể và giúp chúng ta 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n ngon miệng h</a:t>
            </a:r>
            <a:r>
              <a:rPr lang="vi-VN">
                <a:solidFill>
                  <a:srgbClr val="000066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66"/>
                </a:solidFill>
                <a:latin typeface="Arial" pitchFamily="34" charset="0"/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3048000" y="609600"/>
            <a:ext cx="2286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Dặn dò</a:t>
            </a:r>
          </a:p>
        </p:txBody>
      </p:sp>
      <p:sp>
        <p:nvSpPr>
          <p:cNvPr id="57349" name="WordArt 5"/>
          <p:cNvSpPr>
            <a:spLocks noChangeArrowheads="1" noChangeShapeType="1" noTextEdit="1"/>
          </p:cNvSpPr>
          <p:nvPr/>
        </p:nvSpPr>
        <p:spPr bwMode="auto">
          <a:xfrm>
            <a:off x="0" y="2286000"/>
            <a:ext cx="8763000" cy="2362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00FF00"/>
              </a:extrusionClr>
            </a:sp3d>
          </a:bodyPr>
          <a:lstStyle/>
          <a:p>
            <a:pPr algn="ctr"/>
            <a:r>
              <a:rPr lang="vi-VN" sz="28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Tại sao cần ăn phối hợp đạm động vật và đạm thực vật ?</a:t>
            </a:r>
            <a:endParaRPr lang="en-US" sz="2800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9700" name="Picture 28" descr="lmfinangel"/>
          <p:cNvPicPr>
            <a:picLocks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5429250"/>
            <a:ext cx="1285875" cy="1428750"/>
          </a:xfrm>
          <a:noFill/>
        </p:spPr>
      </p:pic>
      <p:pic>
        <p:nvPicPr>
          <p:cNvPr id="29701" name="Picture 12" descr="Picture133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138988" y="5187950"/>
            <a:ext cx="2005012" cy="1670050"/>
          </a:xfrm>
          <a:noFill/>
        </p:spPr>
      </p:pic>
      <p:pic>
        <p:nvPicPr>
          <p:cNvPr id="29702" name="Picture 31" descr="lmfinange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5715000"/>
            <a:ext cx="102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44" descr="Picture136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105400" y="5578475"/>
            <a:ext cx="2082800" cy="1279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2133600" y="685800"/>
            <a:ext cx="388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LU" sz="4000">
                <a:solidFill>
                  <a:srgbClr val="FF0B0B"/>
                </a:solidFill>
                <a:latin typeface="Arial" pitchFamily="34" charset="0"/>
              </a:rPr>
              <a:t>Kiểm tra bài cũ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381000" y="20574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  <a:scene3d>
              <a:camera prst="legacyObliqueBottom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33FF"/>
                    </a:gs>
                    <a:gs pos="50000">
                      <a:srgbClr val="181876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"/>
                <a:cs typeface="Arial"/>
              </a:rPr>
              <a:t>VAI TRÒ CỦA VI-TA-MIN, CHẤT KHOÁNG VÀ CHẤT XƠ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3333FF"/>
                  </a:gs>
                  <a:gs pos="50000">
                    <a:srgbClr val="181876"/>
                  </a:gs>
                  <a:gs pos="100000">
                    <a:srgbClr val="3333FF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pic>
        <p:nvPicPr>
          <p:cNvPr id="5124" name="Picture 13" descr="17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172200" y="4953000"/>
            <a:ext cx="2735263" cy="167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610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latin typeface="Arial" pitchFamily="34" charset="0"/>
              </a:rPr>
              <a:t>*Nêu vai trò của vi-ta-min </a:t>
            </a:r>
            <a:r>
              <a:rPr lang="vi-VN">
                <a:latin typeface="Arial" pitchFamily="34" charset="0"/>
              </a:rPr>
              <a:t>đ</a:t>
            </a:r>
            <a:r>
              <a:rPr lang="fr-LU">
                <a:latin typeface="Arial" pitchFamily="34" charset="0"/>
              </a:rPr>
              <a:t>ối với c</a:t>
            </a:r>
            <a:r>
              <a:rPr lang="vi-VN">
                <a:latin typeface="Arial" pitchFamily="34" charset="0"/>
              </a:rPr>
              <a:t>ơ</a:t>
            </a:r>
            <a:r>
              <a:rPr lang="fr-LU">
                <a:latin typeface="Arial" pitchFamily="34" charset="0"/>
              </a:rPr>
              <a:t> thể.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-228600" y="1066800"/>
            <a:ext cx="93726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</a:pPr>
            <a:r>
              <a:rPr lang="fr-LU">
                <a:solidFill>
                  <a:srgbClr val="000099"/>
                </a:solidFill>
                <a:latin typeface="Arial" pitchFamily="34" charset="0"/>
              </a:rPr>
              <a:t>   Vi-ta-min là những chất không tham gia trực tiếp vào việc xây dựng c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 thể hay cung cấp n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ng l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ợng. Tuy nhiên, chúng lại rất cần cho hoạt 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ộng sống của c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 thể. Nếu thiếu vi-ta-min, c</a:t>
            </a:r>
            <a:r>
              <a:rPr lang="vi-VN">
                <a:solidFill>
                  <a:srgbClr val="000099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99"/>
                </a:solidFill>
                <a:latin typeface="Arial" pitchFamily="34" charset="0"/>
              </a:rPr>
              <a:t> thể sẽ bị bệnh.</a:t>
            </a:r>
            <a:endParaRPr lang="fr-LU" sz="500">
              <a:solidFill>
                <a:srgbClr val="00009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8458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latin typeface="Arial" pitchFamily="34" charset="0"/>
              </a:rPr>
              <a:t>*Nêu vai trò của  chất x</a:t>
            </a:r>
            <a:r>
              <a:rPr lang="vi-VN">
                <a:latin typeface="Arial" pitchFamily="34" charset="0"/>
              </a:rPr>
              <a:t>ơ</a:t>
            </a:r>
            <a:r>
              <a:rPr lang="fr-LU">
                <a:latin typeface="Arial" pitchFamily="34" charset="0"/>
              </a:rPr>
              <a:t> </a:t>
            </a:r>
            <a:r>
              <a:rPr lang="vi-VN">
                <a:latin typeface="Arial" pitchFamily="34" charset="0"/>
              </a:rPr>
              <a:t>đ</a:t>
            </a:r>
            <a:r>
              <a:rPr lang="fr-LU">
                <a:latin typeface="Arial" pitchFamily="34" charset="0"/>
              </a:rPr>
              <a:t>ối với c</a:t>
            </a:r>
            <a:r>
              <a:rPr lang="vi-VN">
                <a:latin typeface="Arial" pitchFamily="34" charset="0"/>
              </a:rPr>
              <a:t>ơ</a:t>
            </a:r>
            <a:r>
              <a:rPr lang="fr-LU">
                <a:latin typeface="Arial" pitchFamily="34" charset="0"/>
              </a:rPr>
              <a:t> thể.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7391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>
                <a:solidFill>
                  <a:srgbClr val="0000CC"/>
                </a:solidFill>
                <a:latin typeface="Arial" pitchFamily="34" charset="0"/>
              </a:rPr>
              <a:t>Chất x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ơ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 không có giá trị dinh d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ỡng nh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ng rất cần thiết 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ể 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ảm bảo hoạt 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ộng bình th</a:t>
            </a:r>
            <a:r>
              <a:rPr lang="vi-VN">
                <a:solidFill>
                  <a:srgbClr val="0000CC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0000CC"/>
                </a:solidFill>
                <a:latin typeface="Arial" pitchFamily="34" charset="0"/>
              </a:rPr>
              <a:t>ờng của bộ máy tiêu hoá.</a:t>
            </a:r>
            <a:endParaRPr lang="fr-L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990600" y="1752600"/>
            <a:ext cx="7467600" cy="3276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00FF00"/>
              </a:extrusionClr>
            </a:sp3d>
          </a:bodyPr>
          <a:lstStyle/>
          <a:p>
            <a:pPr algn="ctr"/>
            <a:r>
              <a:rPr lang="vi-VN" sz="3200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Tại sao cần ăn phối hợp</a:t>
            </a:r>
          </a:p>
          <a:p>
            <a:pPr algn="ctr"/>
            <a:r>
              <a:rPr lang="vi-VN" sz="3200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 nhiều loại thức ăn ?</a:t>
            </a:r>
            <a:endParaRPr lang="en-US" sz="3200" kern="10">
              <a:ln w="9525"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9154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fr-LU" u="sng">
                <a:solidFill>
                  <a:srgbClr val="CC00FF"/>
                </a:solidFill>
                <a:latin typeface="Arial" pitchFamily="34" charset="0"/>
              </a:rPr>
              <a:t>Hoạt </a:t>
            </a:r>
            <a:r>
              <a:rPr lang="vi-VN" u="sng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fr-LU" u="sng">
                <a:solidFill>
                  <a:srgbClr val="CC00FF"/>
                </a:solidFill>
                <a:latin typeface="Arial" pitchFamily="34" charset="0"/>
              </a:rPr>
              <a:t>ộng 1</a:t>
            </a:r>
            <a:r>
              <a:rPr lang="fr-LU">
                <a:solidFill>
                  <a:srgbClr val="CC00FF"/>
                </a:solidFill>
                <a:latin typeface="Arial" pitchFamily="34" charset="0"/>
              </a:rPr>
              <a:t>: Thảo luận về sự cần thiết phải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CC00FF"/>
                </a:solidFill>
                <a:latin typeface="Arial" pitchFamily="34" charset="0"/>
              </a:rPr>
              <a:t>n phối hợp nhiều loại thức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ă</a:t>
            </a:r>
            <a:r>
              <a:rPr lang="fr-LU">
                <a:solidFill>
                  <a:srgbClr val="CC00FF"/>
                </a:solidFill>
                <a:latin typeface="Arial" pitchFamily="34" charset="0"/>
              </a:rPr>
              <a:t>n và th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ư</a:t>
            </a:r>
            <a:r>
              <a:rPr lang="fr-LU">
                <a:solidFill>
                  <a:srgbClr val="CC00FF"/>
                </a:solidFill>
                <a:latin typeface="Arial" pitchFamily="34" charset="0"/>
              </a:rPr>
              <a:t>ờng xuyên thay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fr-LU">
                <a:solidFill>
                  <a:srgbClr val="CC00FF"/>
                </a:solidFill>
                <a:latin typeface="Arial" pitchFamily="34" charset="0"/>
              </a:rPr>
              <a:t>ổi món (nhóm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698</Words>
  <Application>Microsoft PowerPoint</Application>
  <PresentationFormat>On-screen Show (4:3)</PresentationFormat>
  <Paragraphs>50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VNI-Times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NgocHan</dc:creator>
  <cp:lastModifiedBy>CSTeam</cp:lastModifiedBy>
  <cp:revision>90</cp:revision>
  <dcterms:created xsi:type="dcterms:W3CDTF">2009-07-09T01:57:06Z</dcterms:created>
  <dcterms:modified xsi:type="dcterms:W3CDTF">2016-06-30T01:09:08Z</dcterms:modified>
</cp:coreProperties>
</file>