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5" r:id="rId2"/>
    <p:sldId id="257" r:id="rId3"/>
    <p:sldId id="256" r:id="rId4"/>
    <p:sldId id="262" r:id="rId5"/>
    <p:sldId id="263" r:id="rId6"/>
    <p:sldId id="260" r:id="rId7"/>
    <p:sldId id="261"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FF0066"/>
    <a:srgbClr val="800080"/>
    <a:srgbClr val="FF0000"/>
    <a:srgbClr val="0000FF"/>
    <a:srgbClr val="CC0099"/>
    <a:srgbClr val="009999"/>
    <a:srgbClr val="0066FF"/>
    <a:srgbClr val="00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588"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10244"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3BC4052-5340-4C53-ABED-003F9990629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p>
            <a:fld id="{8DEC7320-8177-418F-93F9-C33A017750EC}" type="slidenum">
              <a:rPr lang="en-US" smtClean="0">
                <a:latin typeface="Arial" pitchFamily="34" charset="0"/>
              </a:rPr>
              <a:pPr/>
              <a:t>2</a:t>
            </a:fld>
            <a:endParaRPr lang="en-US" smtClean="0">
              <a:latin typeface="Arial" pitchFamily="34" charset="0"/>
            </a:endParaRPr>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p>
            <a:fld id="{9CDE90F6-F158-483C-9283-09B0C474E40B}" type="slidenum">
              <a:rPr lang="en-US" smtClean="0">
                <a:latin typeface="Arial" pitchFamily="34" charset="0"/>
              </a:rPr>
              <a:pPr/>
              <a:t>3</a:t>
            </a:fld>
            <a:endParaRPr lang="en-US" smtClean="0">
              <a:latin typeface="Arial" pitchFamily="34" charset="0"/>
            </a:endParaRPr>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424FBCB5-70AF-4A33-AF11-D464FE8975CC}" type="slidenum">
              <a:rPr lang="en-US" smtClean="0">
                <a:latin typeface="Arial" pitchFamily="34" charset="0"/>
              </a:rPr>
              <a:pPr/>
              <a:t>4</a:t>
            </a:fld>
            <a:endParaRPr lang="en-US" smtClean="0">
              <a:latin typeface="Arial" pitchFamily="34" charset="0"/>
            </a:endParaRPr>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13209B34-4A65-41EC-8E02-4E0AB8E0244C}" type="slidenum">
              <a:rPr lang="en-US" smtClean="0">
                <a:latin typeface="Arial" pitchFamily="34" charset="0"/>
              </a:rPr>
              <a:pPr/>
              <a:t>5</a:t>
            </a:fld>
            <a:endParaRPr lang="en-US" smtClean="0">
              <a:latin typeface="Arial" pitchFamily="34" charset="0"/>
            </a:endParaRPr>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8B20B82A-504F-4B61-B38E-96FBD4D33B23}" type="slidenum">
              <a:rPr lang="en-US" smtClean="0">
                <a:latin typeface="Arial" pitchFamily="34" charset="0"/>
              </a:rPr>
              <a:pPr/>
              <a:t>6</a:t>
            </a:fld>
            <a:endParaRPr lang="en-US" smtClean="0">
              <a:latin typeface="Arial" pitchFamily="34" charset="0"/>
            </a:endParaRPr>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FDE64E3D-EDC0-4FF0-BA1B-D1379E660853}" type="slidenum">
              <a:rPr lang="en-US" smtClean="0">
                <a:latin typeface="Arial" pitchFamily="34" charset="0"/>
              </a:rPr>
              <a:pPr/>
              <a:t>7</a:t>
            </a:fld>
            <a:endParaRPr lang="en-US" smtClean="0">
              <a:latin typeface="Arial" pitchFamily="34" charset="0"/>
            </a:endParaRPr>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293CB24F-1478-4493-92C9-9AA6A310D94A}" type="slidenum">
              <a:rPr lang="en-US" smtClean="0">
                <a:latin typeface="Arial" pitchFamily="34" charset="0"/>
              </a:rPr>
              <a:pPr/>
              <a:t>8</a:t>
            </a:fld>
            <a:endParaRPr lang="en-US" smtClean="0">
              <a:latin typeface="Arial" pitchFamily="34" charset="0"/>
            </a:endParaRPr>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a:ln/>
        </p:spPr>
        <p:txBody>
          <a:bodyPr/>
          <a:lstStyle/>
          <a:p>
            <a:pPr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FF937BD-625F-4BAC-A3BE-E18A834C08A4}"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D976AA6-9775-46BB-B176-977C9BABEF38}"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BFA4DC9-97D6-42E7-9FDE-8D7B60ED50EE}"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DE555F-33D3-4124-A14B-DBB09AA46D55}"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B636BDA-CD2A-4428-BA55-753984930E36}"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BD21DDF-0F56-479F-B0C6-1910AA8F52DC}"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1FD40A2-F340-4EA6-BB2C-7B9282406E21}"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45DA08DF-71E3-4B23-9B1C-8C9FB301E721}"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499116D-5F44-4598-863D-2C10066A8BDB}"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92D35F-C57E-4FA5-A4E7-89C975A922E2}"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A16146-1EF3-4952-8C64-52B016E45002}"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B389ECDF-F43A-475A-BB56-6729E047B39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050" name="WordArt 5"/>
          <p:cNvSpPr>
            <a:spLocks noChangeArrowheads="1" noChangeShapeType="1" noTextEdit="1"/>
          </p:cNvSpPr>
          <p:nvPr/>
        </p:nvSpPr>
        <p:spPr bwMode="auto">
          <a:xfrm>
            <a:off x="914400" y="1981200"/>
            <a:ext cx="7597775" cy="3048000"/>
          </a:xfrm>
          <a:prstGeom prst="rect">
            <a:avLst/>
          </a:prstGeom>
        </p:spPr>
        <p:txBody>
          <a:bodyPr wrap="none" fromWordArt="1">
            <a:prstTxWarp prst="textPlain">
              <a:avLst>
                <a:gd name="adj" fmla="val 50000"/>
              </a:avLst>
            </a:prstTxWarp>
          </a:bodyPr>
          <a:lstStyle/>
          <a:p>
            <a:pPr algn="ctr"/>
            <a:r>
              <a:rPr lang="vi-VN" sz="36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Bài: Ăn phối hợp </a:t>
            </a:r>
          </a:p>
          <a:p>
            <a:pPr algn="ctr"/>
            <a:r>
              <a:rPr lang="vi-VN" sz="36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đạm động vật và</a:t>
            </a:r>
          </a:p>
          <a:p>
            <a:pPr algn="ctr"/>
            <a:r>
              <a:rPr lang="vi-VN" sz="36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rPr>
              <a:t>đạm thực vật </a:t>
            </a:r>
            <a:endParaRPr lang="en-US" sz="3600" kern="10">
              <a:ln w="9525">
                <a:noFill/>
                <a:round/>
                <a:headEnd/>
                <a:tailE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Arial"/>
              <a:cs typeface="Arial"/>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endParaRPr lang="vi-VN" smtClean="0"/>
          </a:p>
        </p:txBody>
      </p:sp>
      <p:sp>
        <p:nvSpPr>
          <p:cNvPr id="3075" name="Rectangle 3"/>
          <p:cNvSpPr>
            <a:spLocks noGrp="1" noChangeArrowheads="1"/>
          </p:cNvSpPr>
          <p:nvPr>
            <p:ph type="body" idx="1"/>
          </p:nvPr>
        </p:nvSpPr>
        <p:spPr/>
        <p:txBody>
          <a:bodyPr/>
          <a:lstStyle/>
          <a:p>
            <a:pPr eaLnBrk="1" hangingPunct="1"/>
            <a:endParaRPr lang="vi-VN" smtClean="0"/>
          </a:p>
        </p:txBody>
      </p:sp>
      <p:pic>
        <p:nvPicPr>
          <p:cNvPr id="3076" name="Picture 4" descr="29542214"/>
          <p:cNvPicPr>
            <a:picLocks noChangeAspect="1" noChangeArrowheads="1"/>
          </p:cNvPicPr>
          <p:nvPr/>
        </p:nvPicPr>
        <p:blipFill>
          <a:blip r:embed="rId3"/>
          <a:srcRect/>
          <a:stretch>
            <a:fillRect/>
          </a:stretch>
        </p:blipFill>
        <p:spPr bwMode="auto">
          <a:xfrm>
            <a:off x="0" y="0"/>
            <a:ext cx="9144000" cy="6902450"/>
          </a:xfrm>
          <a:prstGeom prst="rect">
            <a:avLst/>
          </a:prstGeom>
          <a:noFill/>
          <a:ln w="9525">
            <a:noFill/>
            <a:miter lim="800000"/>
            <a:headEnd/>
            <a:tailEnd/>
          </a:ln>
        </p:spPr>
      </p:pic>
      <p:sp>
        <p:nvSpPr>
          <p:cNvPr id="3077" name="Rectangle 5"/>
          <p:cNvSpPr>
            <a:spLocks noChangeArrowheads="1"/>
          </p:cNvSpPr>
          <p:nvPr/>
        </p:nvSpPr>
        <p:spPr bwMode="auto">
          <a:xfrm>
            <a:off x="304800" y="1738313"/>
            <a:ext cx="8839200" cy="2676525"/>
          </a:xfrm>
          <a:prstGeom prst="rect">
            <a:avLst/>
          </a:prstGeom>
          <a:noFill/>
          <a:ln w="9525">
            <a:noFill/>
            <a:miter lim="800000"/>
            <a:headEnd/>
            <a:tailEnd/>
          </a:ln>
        </p:spPr>
        <p:txBody>
          <a:bodyPr anchor="ctr">
            <a:spAutoFit/>
          </a:bodyPr>
          <a:lstStyle/>
          <a:p>
            <a:pPr>
              <a:tabLst>
                <a:tab pos="723900" algn="l"/>
              </a:tabLst>
            </a:pPr>
            <a:r>
              <a:rPr lang="en-US" sz="2400" b="1">
                <a:solidFill>
                  <a:srgbClr val="FF00FF"/>
                </a:solidFill>
              </a:rPr>
              <a:t>1. Thịt:</a:t>
            </a:r>
            <a:r>
              <a:rPr lang="en-US" sz="2400">
                <a:solidFill>
                  <a:srgbClr val="FF00FF"/>
                </a:solidFill>
              </a:rPr>
              <a:t> Thịt có nhiều chất đạm quý không thay thế được. Đặc biệt thịt có nhiều chất sắt dễ hấp thụ. </a:t>
            </a:r>
          </a:p>
          <a:p>
            <a:pPr>
              <a:tabLst>
                <a:tab pos="723900" algn="l"/>
              </a:tabLst>
            </a:pPr>
            <a:endParaRPr lang="en-US" sz="2400">
              <a:solidFill>
                <a:srgbClr val="FF00FF"/>
              </a:solidFill>
            </a:endParaRPr>
          </a:p>
          <a:p>
            <a:pPr>
              <a:tabLst>
                <a:tab pos="723900" algn="l"/>
              </a:tabLst>
            </a:pPr>
            <a:r>
              <a:rPr lang="en-US" sz="2400">
                <a:solidFill>
                  <a:srgbClr val="FF00FF"/>
                </a:solidFill>
              </a:rPr>
              <a:t>Tuy nhiên, trong thịt lại có nhiều chất béo. Trong quá trình tiêu hóa, chất béo này tạo ra nhiều chất độc. Nếu các chất độc này không nhanh chóng được thải ra ngoài hoặc do táo bón, chúng sẽ hấp thụ vào cơ thể, gây ngộ độc. </a:t>
            </a:r>
          </a:p>
        </p:txBody>
      </p:sp>
      <p:sp>
        <p:nvSpPr>
          <p:cNvPr id="3078" name="Rectangle 6"/>
          <p:cNvSpPr>
            <a:spLocks noChangeArrowheads="1"/>
          </p:cNvSpPr>
          <p:nvPr/>
        </p:nvSpPr>
        <p:spPr bwMode="auto">
          <a:xfrm>
            <a:off x="1143000" y="304800"/>
            <a:ext cx="7391400" cy="946150"/>
          </a:xfrm>
          <a:prstGeom prst="rect">
            <a:avLst/>
          </a:prstGeom>
          <a:noFill/>
          <a:ln w="9525">
            <a:noFill/>
            <a:miter lim="800000"/>
            <a:headEnd/>
            <a:tailEnd/>
          </a:ln>
        </p:spPr>
        <p:txBody>
          <a:bodyPr>
            <a:spAutoFit/>
          </a:bodyPr>
          <a:lstStyle/>
          <a:p>
            <a:pPr algn="ctr"/>
            <a:r>
              <a:rPr lang="en-US" sz="2800" b="1">
                <a:solidFill>
                  <a:schemeClr val="accent2"/>
                </a:solidFill>
              </a:rPr>
              <a:t>THÔNG TIN VỀ GIÁ TRỊ DINH DƯỠNG </a:t>
            </a:r>
          </a:p>
          <a:p>
            <a:pPr algn="ctr"/>
            <a:r>
              <a:rPr lang="en-US" sz="2800" b="1">
                <a:solidFill>
                  <a:schemeClr val="accent2"/>
                </a:solidFill>
              </a:rPr>
              <a:t>CỦA MỘT SỐ THỨC ĂN CHỨA CHẤT ĐẠM </a:t>
            </a:r>
          </a:p>
        </p:txBody>
      </p:sp>
      <p:sp>
        <p:nvSpPr>
          <p:cNvPr id="3079" name="Rectangle 7"/>
          <p:cNvSpPr>
            <a:spLocks noChangeArrowheads="1"/>
          </p:cNvSpPr>
          <p:nvPr/>
        </p:nvSpPr>
        <p:spPr bwMode="auto">
          <a:xfrm>
            <a:off x="381000" y="4648200"/>
            <a:ext cx="8458200" cy="830263"/>
          </a:xfrm>
          <a:prstGeom prst="rect">
            <a:avLst/>
          </a:prstGeom>
          <a:noFill/>
          <a:ln w="9525">
            <a:noFill/>
            <a:miter lim="800000"/>
            <a:headEnd/>
            <a:tailEnd/>
          </a:ln>
        </p:spPr>
        <p:txBody>
          <a:bodyPr>
            <a:spAutoFit/>
          </a:bodyPr>
          <a:lstStyle/>
          <a:p>
            <a:r>
              <a:rPr lang="en-US" sz="2400" b="1">
                <a:solidFill>
                  <a:srgbClr val="009900"/>
                </a:solidFill>
              </a:rPr>
              <a:t>2. </a:t>
            </a:r>
            <a:r>
              <a:rPr lang="en-US" sz="2400">
                <a:solidFill>
                  <a:srgbClr val="009900"/>
                </a:solidFill>
              </a:rPr>
              <a:t> </a:t>
            </a:r>
            <a:r>
              <a:rPr lang="en-US" sz="2400" b="1">
                <a:solidFill>
                  <a:srgbClr val="009900"/>
                </a:solidFill>
              </a:rPr>
              <a:t>Cá </a:t>
            </a:r>
            <a:r>
              <a:rPr lang="en-US" sz="2400">
                <a:solidFill>
                  <a:srgbClr val="009900"/>
                </a:solidFill>
              </a:rPr>
              <a:t>là loại thức ăn dễ tiêu, có nhiều chất đạm quý. Chất béo của cá không gây bệnh xơ vữa động mạch.</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endParaRPr lang="en-US" smtClean="0"/>
          </a:p>
        </p:txBody>
      </p:sp>
      <p:sp>
        <p:nvSpPr>
          <p:cNvPr id="4099" name="Rectangle 3"/>
          <p:cNvSpPr>
            <a:spLocks noGrp="1" noChangeArrowheads="1"/>
          </p:cNvSpPr>
          <p:nvPr>
            <p:ph type="subTitle" idx="1"/>
          </p:nvPr>
        </p:nvSpPr>
        <p:spPr/>
        <p:txBody>
          <a:bodyPr/>
          <a:lstStyle/>
          <a:p>
            <a:pPr eaLnBrk="1" hangingPunct="1"/>
            <a:endParaRPr lang="en-US" smtClean="0"/>
          </a:p>
        </p:txBody>
      </p:sp>
      <p:pic>
        <p:nvPicPr>
          <p:cNvPr id="4100" name="Picture 4" descr="29542214"/>
          <p:cNvPicPr>
            <a:picLocks noChangeAspect="1" noChangeArrowheads="1"/>
          </p:cNvPicPr>
          <p:nvPr/>
        </p:nvPicPr>
        <p:blipFill>
          <a:blip r:embed="rId3"/>
          <a:srcRect/>
          <a:stretch>
            <a:fillRect/>
          </a:stretch>
        </p:blipFill>
        <p:spPr bwMode="auto">
          <a:xfrm>
            <a:off x="0" y="0"/>
            <a:ext cx="9144000" cy="6902450"/>
          </a:xfrm>
          <a:prstGeom prst="rect">
            <a:avLst/>
          </a:prstGeom>
          <a:noFill/>
          <a:ln w="9525">
            <a:noFill/>
            <a:miter lim="800000"/>
            <a:headEnd/>
            <a:tailEnd/>
          </a:ln>
        </p:spPr>
      </p:pic>
      <p:sp>
        <p:nvSpPr>
          <p:cNvPr id="4101" name="Rectangle 5"/>
          <p:cNvSpPr>
            <a:spLocks noChangeArrowheads="1"/>
          </p:cNvSpPr>
          <p:nvPr/>
        </p:nvSpPr>
        <p:spPr bwMode="auto">
          <a:xfrm>
            <a:off x="381000" y="1957388"/>
            <a:ext cx="8458200" cy="1939925"/>
          </a:xfrm>
          <a:prstGeom prst="rect">
            <a:avLst/>
          </a:prstGeom>
          <a:noFill/>
          <a:ln w="9525">
            <a:noFill/>
            <a:miter lim="800000"/>
            <a:headEnd/>
            <a:tailEnd/>
          </a:ln>
        </p:spPr>
        <p:txBody>
          <a:bodyPr anchor="ctr">
            <a:spAutoFit/>
          </a:bodyPr>
          <a:lstStyle/>
          <a:p>
            <a:pPr>
              <a:tabLst>
                <a:tab pos="723900" algn="l"/>
              </a:tabLst>
            </a:pPr>
            <a:r>
              <a:rPr lang="en-US" sz="2400" b="1">
                <a:solidFill>
                  <a:srgbClr val="009900"/>
                </a:solidFill>
              </a:rPr>
              <a:t>3. Đậu:</a:t>
            </a:r>
            <a:r>
              <a:rPr lang="en-US" sz="2400">
                <a:solidFill>
                  <a:srgbClr val="009900"/>
                </a:solidFill>
              </a:rPr>
              <a:t> các loại đậu (đậu đen, đậu xanh, đậu đỏ, đậu nành…) có nhiều chất đạm dễ tiêu. Đặc biệt từ đậu nành có thể chế biến ra các thức ăn như: sữa đậu nành, đậu phụ, tương … Những thức ăn này vừa giàu chất đạm dễ tiêu vừa giàu chất béo có tác dụng  phòng chống bệnh tim mạch.</a:t>
            </a:r>
          </a:p>
        </p:txBody>
      </p:sp>
      <p:sp>
        <p:nvSpPr>
          <p:cNvPr id="4102" name="Rectangle 6"/>
          <p:cNvSpPr>
            <a:spLocks noChangeArrowheads="1"/>
          </p:cNvSpPr>
          <p:nvPr/>
        </p:nvSpPr>
        <p:spPr bwMode="auto">
          <a:xfrm>
            <a:off x="457200" y="4643438"/>
            <a:ext cx="8382000" cy="831850"/>
          </a:xfrm>
          <a:prstGeom prst="rect">
            <a:avLst/>
          </a:prstGeom>
          <a:noFill/>
          <a:ln w="9525">
            <a:noFill/>
            <a:miter lim="800000"/>
            <a:headEnd/>
            <a:tailEnd/>
          </a:ln>
        </p:spPr>
        <p:txBody>
          <a:bodyPr anchor="ctr">
            <a:spAutoFit/>
          </a:bodyPr>
          <a:lstStyle/>
          <a:p>
            <a:pPr>
              <a:tabLst>
                <a:tab pos="723900" algn="l"/>
              </a:tabLst>
            </a:pPr>
            <a:r>
              <a:rPr lang="en-US" sz="2400" b="1">
                <a:solidFill>
                  <a:srgbClr val="CC00FF"/>
                </a:solidFill>
              </a:rPr>
              <a:t>4. Vừng, lạc:</a:t>
            </a:r>
            <a:r>
              <a:rPr lang="en-US" sz="2400">
                <a:solidFill>
                  <a:srgbClr val="CC00FF"/>
                </a:solidFill>
              </a:rPr>
              <a:t> Cho nhiều chất béo, đồng thời chứa nhiều chất đạm. </a:t>
            </a:r>
          </a:p>
        </p:txBody>
      </p:sp>
      <p:sp>
        <p:nvSpPr>
          <p:cNvPr id="4103" name="Rectangle 7"/>
          <p:cNvSpPr>
            <a:spLocks noChangeArrowheads="1"/>
          </p:cNvSpPr>
          <p:nvPr/>
        </p:nvSpPr>
        <p:spPr bwMode="auto">
          <a:xfrm>
            <a:off x="1143000" y="304800"/>
            <a:ext cx="7391400" cy="946150"/>
          </a:xfrm>
          <a:prstGeom prst="rect">
            <a:avLst/>
          </a:prstGeom>
          <a:noFill/>
          <a:ln w="9525">
            <a:noFill/>
            <a:miter lim="800000"/>
            <a:headEnd/>
            <a:tailEnd/>
          </a:ln>
        </p:spPr>
        <p:txBody>
          <a:bodyPr>
            <a:spAutoFit/>
          </a:bodyPr>
          <a:lstStyle/>
          <a:p>
            <a:pPr algn="ctr"/>
            <a:r>
              <a:rPr lang="en-US" sz="2800" b="1">
                <a:solidFill>
                  <a:schemeClr val="accent2"/>
                </a:solidFill>
              </a:rPr>
              <a:t>THÔNG TIN VỀ GIÁ TRỊ DINH DƯỠNG </a:t>
            </a:r>
          </a:p>
          <a:p>
            <a:pPr algn="ctr"/>
            <a:r>
              <a:rPr lang="en-US" sz="2800" b="1">
                <a:solidFill>
                  <a:schemeClr val="accent2"/>
                </a:solidFill>
              </a:rPr>
              <a:t>CỦA MỘT SỐ THỨC ĂN CHỨA CHẤT ĐẠM </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endParaRPr lang="vi-VN" smtClean="0"/>
          </a:p>
        </p:txBody>
      </p:sp>
      <p:sp>
        <p:nvSpPr>
          <p:cNvPr id="5123" name="Rectangle 3"/>
          <p:cNvSpPr>
            <a:spLocks noGrp="1" noChangeArrowheads="1"/>
          </p:cNvSpPr>
          <p:nvPr>
            <p:ph type="subTitle" idx="1"/>
          </p:nvPr>
        </p:nvSpPr>
        <p:spPr/>
        <p:txBody>
          <a:bodyPr/>
          <a:lstStyle/>
          <a:p>
            <a:pPr eaLnBrk="1" hangingPunct="1"/>
            <a:endParaRPr lang="vi-VN" smtClean="0"/>
          </a:p>
        </p:txBody>
      </p:sp>
      <p:pic>
        <p:nvPicPr>
          <p:cNvPr id="5124" name="Picture 4" descr="089"/>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5365" name="Rectangle 5"/>
          <p:cNvSpPr>
            <a:spLocks noChangeArrowheads="1"/>
          </p:cNvSpPr>
          <p:nvPr/>
        </p:nvSpPr>
        <p:spPr bwMode="auto">
          <a:xfrm>
            <a:off x="914400" y="2501900"/>
            <a:ext cx="7556500" cy="2308225"/>
          </a:xfrm>
          <a:prstGeom prst="rect">
            <a:avLst/>
          </a:prstGeom>
          <a:noFill/>
          <a:ln w="9525">
            <a:noFill/>
            <a:miter lim="800000"/>
            <a:headEnd/>
            <a:tailEnd/>
          </a:ln>
        </p:spPr>
        <p:txBody>
          <a:bodyPr anchor="ctr">
            <a:spAutoFit/>
          </a:bodyPr>
          <a:lstStyle/>
          <a:p>
            <a:pPr algn="ctr">
              <a:tabLst>
                <a:tab pos="723900" algn="l"/>
              </a:tabLst>
            </a:pPr>
            <a:r>
              <a:rPr lang="en-US" sz="2400" b="1">
                <a:solidFill>
                  <a:srgbClr val="FF0066"/>
                </a:solidFill>
              </a:rPr>
              <a:t>Đạm động vật có nhiều chất bổ dưỡng quý không thể thay thế được nhưng thường khó tiêu.</a:t>
            </a:r>
          </a:p>
          <a:p>
            <a:pPr algn="ctr">
              <a:tabLst>
                <a:tab pos="723900" algn="l"/>
              </a:tabLst>
            </a:pPr>
            <a:r>
              <a:rPr lang="en-US" sz="2400" b="1">
                <a:solidFill>
                  <a:srgbClr val="CC0099"/>
                </a:solidFill>
              </a:rPr>
              <a:t>Đạm thực vật dễ tiêu nhưng thiếu một số chất bổ dưỡng quý.</a:t>
            </a:r>
          </a:p>
          <a:p>
            <a:pPr algn="ctr">
              <a:tabLst>
                <a:tab pos="723900" algn="l"/>
              </a:tabLst>
            </a:pPr>
            <a:r>
              <a:rPr lang="en-US" sz="2400" b="1">
                <a:solidFill>
                  <a:srgbClr val="003300"/>
                </a:solidFill>
              </a:rPr>
              <a:t>Vì vậy, cần ăn phối hợp </a:t>
            </a:r>
          </a:p>
          <a:p>
            <a:pPr algn="ctr">
              <a:tabLst>
                <a:tab pos="723900" algn="l"/>
              </a:tabLst>
            </a:pPr>
            <a:r>
              <a:rPr lang="en-US" sz="2400" b="1">
                <a:solidFill>
                  <a:srgbClr val="003300"/>
                </a:solidFill>
              </a:rPr>
              <a:t>đạm động vật và đạm thực vật.</a:t>
            </a:r>
          </a:p>
        </p:txBody>
      </p:sp>
      <p:sp>
        <p:nvSpPr>
          <p:cNvPr id="5126" name="Rectangle 6"/>
          <p:cNvSpPr>
            <a:spLocks noChangeArrowheads="1"/>
          </p:cNvSpPr>
          <p:nvPr/>
        </p:nvSpPr>
        <p:spPr bwMode="auto">
          <a:xfrm>
            <a:off x="2514600" y="533400"/>
            <a:ext cx="4710113" cy="579438"/>
          </a:xfrm>
          <a:prstGeom prst="rect">
            <a:avLst/>
          </a:prstGeom>
          <a:noFill/>
          <a:ln w="9525">
            <a:noFill/>
            <a:miter lim="800000"/>
            <a:headEnd/>
            <a:tailEnd/>
          </a:ln>
        </p:spPr>
        <p:txBody>
          <a:bodyPr wrap="none">
            <a:spAutoFit/>
          </a:bodyPr>
          <a:lstStyle/>
          <a:p>
            <a:r>
              <a:rPr lang="en-US" sz="3200" b="1">
                <a:solidFill>
                  <a:srgbClr val="FF0000"/>
                </a:solidFill>
              </a:rPr>
              <a:t>Trả lời các câu hỏi sau:</a:t>
            </a:r>
          </a:p>
        </p:txBody>
      </p:sp>
      <p:sp>
        <p:nvSpPr>
          <p:cNvPr id="15367" name="Rectangle 7"/>
          <p:cNvSpPr>
            <a:spLocks noChangeArrowheads="1"/>
          </p:cNvSpPr>
          <p:nvPr/>
        </p:nvSpPr>
        <p:spPr bwMode="auto">
          <a:xfrm>
            <a:off x="1371600" y="1143000"/>
            <a:ext cx="6964363" cy="830263"/>
          </a:xfrm>
          <a:prstGeom prst="rect">
            <a:avLst/>
          </a:prstGeom>
          <a:noFill/>
          <a:ln w="9525">
            <a:noFill/>
            <a:miter lim="800000"/>
            <a:headEnd/>
            <a:tailEnd/>
          </a:ln>
        </p:spPr>
        <p:txBody>
          <a:bodyPr>
            <a:spAutoFit/>
          </a:bodyPr>
          <a:lstStyle/>
          <a:p>
            <a:r>
              <a:rPr lang="en-US" sz="2400" b="1">
                <a:solidFill>
                  <a:srgbClr val="0000FF"/>
                </a:solidFill>
              </a:rPr>
              <a:t>1. Tại sao không nên chỉ ăn đạm động vật hoặc chỉ ăn đạm thực vật?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5367"/>
                                        </p:tgtEl>
                                        <p:attrNameLst>
                                          <p:attrName>style.visibility</p:attrName>
                                        </p:attrNameLst>
                                      </p:cBhvr>
                                      <p:to>
                                        <p:strVal val="visible"/>
                                      </p:to>
                                    </p:set>
                                    <p:animEffect transition="in" filter="box(out)">
                                      <p:cBhvr>
                                        <p:cTn id="7" dur="500"/>
                                        <p:tgtEl>
                                          <p:spTgt spid="153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5365"/>
                                        </p:tgtEl>
                                        <p:attrNameLst>
                                          <p:attrName>style.visibility</p:attrName>
                                        </p:attrNameLst>
                                      </p:cBhvr>
                                      <p:to>
                                        <p:strVal val="visible"/>
                                      </p:to>
                                    </p:set>
                                    <p:animEffect transition="in" filter="box(out)">
                                      <p:cBhvr>
                                        <p:cTn id="12" dur="500"/>
                                        <p:tgtEl>
                                          <p:spTgt spid="15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5" grpId="0"/>
      <p:bldP spid="1536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pPr eaLnBrk="1" hangingPunct="1"/>
            <a:endParaRPr lang="vi-VN" smtClean="0"/>
          </a:p>
        </p:txBody>
      </p:sp>
      <p:sp>
        <p:nvSpPr>
          <p:cNvPr id="6147" name="Rectangle 3"/>
          <p:cNvSpPr>
            <a:spLocks noGrp="1" noChangeArrowheads="1"/>
          </p:cNvSpPr>
          <p:nvPr>
            <p:ph type="subTitle" idx="1"/>
          </p:nvPr>
        </p:nvSpPr>
        <p:spPr/>
        <p:txBody>
          <a:bodyPr/>
          <a:lstStyle/>
          <a:p>
            <a:pPr eaLnBrk="1" hangingPunct="1"/>
            <a:endParaRPr lang="vi-VN" smtClean="0"/>
          </a:p>
        </p:txBody>
      </p:sp>
      <p:pic>
        <p:nvPicPr>
          <p:cNvPr id="6148" name="Picture 4" descr="089"/>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7413" name="Rectangle 5"/>
          <p:cNvSpPr>
            <a:spLocks noChangeArrowheads="1"/>
          </p:cNvSpPr>
          <p:nvPr/>
        </p:nvSpPr>
        <p:spPr bwMode="auto">
          <a:xfrm>
            <a:off x="914400" y="1458913"/>
            <a:ext cx="7480300" cy="831850"/>
          </a:xfrm>
          <a:prstGeom prst="rect">
            <a:avLst/>
          </a:prstGeom>
          <a:noFill/>
          <a:ln w="9525">
            <a:noFill/>
            <a:miter lim="800000"/>
            <a:headEnd/>
            <a:tailEnd/>
          </a:ln>
        </p:spPr>
        <p:txBody>
          <a:bodyPr anchor="ctr">
            <a:spAutoFit/>
          </a:bodyPr>
          <a:lstStyle/>
          <a:p>
            <a:pPr>
              <a:tabLst>
                <a:tab pos="723900" algn="l"/>
              </a:tabLst>
            </a:pPr>
            <a:r>
              <a:rPr lang="en-US" sz="2400" b="1">
                <a:solidFill>
                  <a:srgbClr val="FF0066"/>
                </a:solidFill>
              </a:rPr>
              <a:t>2. Trong nhóm đạm động vật, tại sao chúng ta nên ăn cá? </a:t>
            </a:r>
          </a:p>
        </p:txBody>
      </p:sp>
      <p:sp>
        <p:nvSpPr>
          <p:cNvPr id="6150" name="Rectangle 6"/>
          <p:cNvSpPr>
            <a:spLocks noChangeArrowheads="1"/>
          </p:cNvSpPr>
          <p:nvPr/>
        </p:nvSpPr>
        <p:spPr bwMode="auto">
          <a:xfrm>
            <a:off x="2438400" y="639763"/>
            <a:ext cx="4710113" cy="579437"/>
          </a:xfrm>
          <a:prstGeom prst="rect">
            <a:avLst/>
          </a:prstGeom>
          <a:noFill/>
          <a:ln w="9525">
            <a:noFill/>
            <a:miter lim="800000"/>
            <a:headEnd/>
            <a:tailEnd/>
          </a:ln>
        </p:spPr>
        <p:txBody>
          <a:bodyPr wrap="none">
            <a:spAutoFit/>
          </a:bodyPr>
          <a:lstStyle/>
          <a:p>
            <a:r>
              <a:rPr lang="en-US" sz="3200" b="1">
                <a:solidFill>
                  <a:srgbClr val="FF0000"/>
                </a:solidFill>
              </a:rPr>
              <a:t>Trả lời các câu hỏi sau:</a:t>
            </a:r>
          </a:p>
        </p:txBody>
      </p:sp>
      <p:sp>
        <p:nvSpPr>
          <p:cNvPr id="17416" name="Rectangle 8"/>
          <p:cNvSpPr>
            <a:spLocks noChangeArrowheads="1"/>
          </p:cNvSpPr>
          <p:nvPr/>
        </p:nvSpPr>
        <p:spPr bwMode="auto">
          <a:xfrm>
            <a:off x="990600" y="2713038"/>
            <a:ext cx="7291388" cy="457200"/>
          </a:xfrm>
          <a:prstGeom prst="rect">
            <a:avLst/>
          </a:prstGeom>
          <a:noFill/>
          <a:ln w="9525">
            <a:noFill/>
            <a:miter lim="800000"/>
            <a:headEnd/>
            <a:tailEnd/>
          </a:ln>
        </p:spPr>
        <p:txBody>
          <a:bodyPr anchor="ctr">
            <a:spAutoFit/>
          </a:bodyPr>
          <a:lstStyle/>
          <a:p>
            <a:pPr algn="just">
              <a:buFont typeface="VNI-Times" pitchFamily="2" charset="0"/>
              <a:buNone/>
              <a:tabLst>
                <a:tab pos="180975" algn="l"/>
                <a:tab pos="457200" algn="l"/>
              </a:tabLst>
            </a:pPr>
            <a:r>
              <a:rPr lang="en-US" sz="2400" b="1">
                <a:solidFill>
                  <a:srgbClr val="009900"/>
                </a:solidFill>
              </a:rPr>
              <a:t>Nên ăn cá vì đạm cá dễ tiêu hơn đạm thịt.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7413"/>
                                        </p:tgtEl>
                                        <p:attrNameLst>
                                          <p:attrName>style.visibility</p:attrName>
                                        </p:attrNameLst>
                                      </p:cBhvr>
                                      <p:to>
                                        <p:strVal val="visible"/>
                                      </p:to>
                                    </p:set>
                                    <p:animEffect transition="in" filter="box(out)">
                                      <p:cBhvr>
                                        <p:cTn id="7" dur="500"/>
                                        <p:tgtEl>
                                          <p:spTgt spid="174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7416"/>
                                        </p:tgtEl>
                                        <p:attrNameLst>
                                          <p:attrName>style.visibility</p:attrName>
                                        </p:attrNameLst>
                                      </p:cBhvr>
                                      <p:to>
                                        <p:strVal val="visible"/>
                                      </p:to>
                                    </p:set>
                                    <p:animEffect transition="in" filter="box(out)">
                                      <p:cBhvr>
                                        <p:cTn id="12" dur="500"/>
                                        <p:tgtEl>
                                          <p:spTgt spid="174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3" grpId="0"/>
      <p:bldP spid="174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p:txBody>
          <a:bodyPr/>
          <a:lstStyle/>
          <a:p>
            <a:pPr eaLnBrk="1" hangingPunct="1"/>
            <a:endParaRPr lang="en-US" smtClean="0"/>
          </a:p>
        </p:txBody>
      </p:sp>
      <p:sp>
        <p:nvSpPr>
          <p:cNvPr id="7171" name="Rectangle 3"/>
          <p:cNvSpPr>
            <a:spLocks noGrp="1" noChangeArrowheads="1"/>
          </p:cNvSpPr>
          <p:nvPr>
            <p:ph type="subTitle" idx="1"/>
          </p:nvPr>
        </p:nvSpPr>
        <p:spPr/>
        <p:txBody>
          <a:bodyPr/>
          <a:lstStyle/>
          <a:p>
            <a:pPr eaLnBrk="1" hangingPunct="1"/>
            <a:endParaRPr lang="en-US" smtClean="0"/>
          </a:p>
        </p:txBody>
      </p:sp>
      <p:pic>
        <p:nvPicPr>
          <p:cNvPr id="7172" name="Picture 4" descr="29542214"/>
          <p:cNvPicPr>
            <a:picLocks noChangeAspect="1" noChangeArrowheads="1"/>
          </p:cNvPicPr>
          <p:nvPr/>
        </p:nvPicPr>
        <p:blipFill>
          <a:blip r:embed="rId3"/>
          <a:srcRect/>
          <a:stretch>
            <a:fillRect/>
          </a:stretch>
        </p:blipFill>
        <p:spPr bwMode="auto">
          <a:xfrm>
            <a:off x="0" y="0"/>
            <a:ext cx="9144000" cy="6902450"/>
          </a:xfrm>
          <a:prstGeom prst="rect">
            <a:avLst/>
          </a:prstGeom>
          <a:noFill/>
          <a:ln w="9525">
            <a:noFill/>
            <a:miter lim="800000"/>
            <a:headEnd/>
            <a:tailEnd/>
          </a:ln>
        </p:spPr>
      </p:pic>
      <p:sp>
        <p:nvSpPr>
          <p:cNvPr id="7173" name="Rectangle 5"/>
          <p:cNvSpPr>
            <a:spLocks noChangeArrowheads="1"/>
          </p:cNvSpPr>
          <p:nvPr/>
        </p:nvSpPr>
        <p:spPr bwMode="auto">
          <a:xfrm>
            <a:off x="381000" y="914400"/>
            <a:ext cx="8610600" cy="4362450"/>
          </a:xfrm>
          <a:prstGeom prst="rect">
            <a:avLst/>
          </a:prstGeom>
          <a:noFill/>
          <a:ln w="9525">
            <a:noFill/>
            <a:miter lim="800000"/>
            <a:headEnd/>
            <a:tailEnd/>
          </a:ln>
        </p:spPr>
        <p:txBody>
          <a:bodyPr anchor="ctr">
            <a:spAutoFit/>
          </a:bodyPr>
          <a:lstStyle/>
          <a:p>
            <a:pPr>
              <a:tabLst>
                <a:tab pos="180975" algn="l"/>
                <a:tab pos="457200" algn="l"/>
              </a:tabLst>
            </a:pPr>
            <a:r>
              <a:rPr lang="en-US" sz="2800">
                <a:solidFill>
                  <a:srgbClr val="0000FF"/>
                </a:solidFill>
              </a:rPr>
              <a:t>Mỗi loại đạm có chứa nhiều chất bổ dưỡng ở tỉ lệ khác nhau. Ăn kết hợp cả đạm động vật &amp; đạm thực vật sẽ giúp cơ thể có thêm những chất dinh dưỡng bổ sung cho nhau &amp; giúp cho cơ quan tiêu hoá hoạt động tốt hơn. </a:t>
            </a:r>
          </a:p>
          <a:p>
            <a:pPr>
              <a:tabLst>
                <a:tab pos="180975" algn="l"/>
                <a:tab pos="457200" algn="l"/>
              </a:tabLst>
            </a:pPr>
            <a:endParaRPr lang="en-US" sz="2800">
              <a:solidFill>
                <a:srgbClr val="0000FF"/>
              </a:solidFill>
            </a:endParaRPr>
          </a:p>
          <a:p>
            <a:pPr>
              <a:tabLst>
                <a:tab pos="180975" algn="l"/>
                <a:tab pos="457200" algn="l"/>
              </a:tabLst>
            </a:pPr>
            <a:r>
              <a:rPr lang="en-US" sz="2800">
                <a:solidFill>
                  <a:srgbClr val="FF0000"/>
                </a:solidFill>
              </a:rPr>
              <a:t>Ngay trong nhóm đạm động vật, cũng nên ăn thịt ở mức vừa phải. Nên ăn cá nhiều hơn ăn thịt, vì đạm cá dễ tiêu hơn đạm thịt; tối thiểu mỗi tuần nên ăn 3 bữa cá. </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endParaRPr lang="vi-VN" smtClean="0"/>
          </a:p>
        </p:txBody>
      </p:sp>
      <p:sp>
        <p:nvSpPr>
          <p:cNvPr id="8195" name="Rectangle 3"/>
          <p:cNvSpPr>
            <a:spLocks noGrp="1" noChangeArrowheads="1"/>
          </p:cNvSpPr>
          <p:nvPr>
            <p:ph type="body" idx="1"/>
          </p:nvPr>
        </p:nvSpPr>
        <p:spPr/>
        <p:txBody>
          <a:bodyPr/>
          <a:lstStyle/>
          <a:p>
            <a:pPr eaLnBrk="1" hangingPunct="1"/>
            <a:endParaRPr lang="vi-VN" smtClean="0"/>
          </a:p>
        </p:txBody>
      </p:sp>
      <p:pic>
        <p:nvPicPr>
          <p:cNvPr id="8196" name="Picture 4" descr="782399"/>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8197" name="Rectangle 5"/>
          <p:cNvSpPr>
            <a:spLocks noChangeArrowheads="1"/>
          </p:cNvSpPr>
          <p:nvPr/>
        </p:nvSpPr>
        <p:spPr bwMode="auto">
          <a:xfrm>
            <a:off x="304800" y="3871913"/>
            <a:ext cx="8534400" cy="2676525"/>
          </a:xfrm>
          <a:prstGeom prst="rect">
            <a:avLst/>
          </a:prstGeom>
          <a:noFill/>
          <a:ln w="9525">
            <a:noFill/>
            <a:miter lim="800000"/>
            <a:headEnd/>
            <a:tailEnd/>
          </a:ln>
        </p:spPr>
        <p:txBody>
          <a:bodyPr anchor="ctr">
            <a:spAutoFit/>
          </a:bodyPr>
          <a:lstStyle/>
          <a:p>
            <a:pPr>
              <a:tabLst>
                <a:tab pos="180975" algn="l"/>
                <a:tab pos="457200" algn="l"/>
              </a:tabLst>
            </a:pPr>
            <a:r>
              <a:rPr lang="en-US" sz="2400">
                <a:solidFill>
                  <a:srgbClr val="CC0099"/>
                </a:solidFill>
              </a:rPr>
              <a:t>Chất đạm ăn vào ngày nào cơ thể dùng ngày ấy, không thể dự trữ được. Nếu ăn quá nhu cầu, chất đạm sẽ chuyển thành đường được giải phóng thành năng lượng, như vậy lãng phí.</a:t>
            </a:r>
          </a:p>
          <a:p>
            <a:pPr>
              <a:tabLst>
                <a:tab pos="180975" algn="l"/>
                <a:tab pos="457200" algn="l"/>
              </a:tabLst>
            </a:pPr>
            <a:endParaRPr lang="en-US" sz="2400">
              <a:solidFill>
                <a:srgbClr val="CC0099"/>
              </a:solidFill>
            </a:endParaRPr>
          </a:p>
          <a:p>
            <a:pPr>
              <a:tabLst>
                <a:tab pos="180975" algn="l"/>
                <a:tab pos="457200" algn="l"/>
              </a:tabLst>
            </a:pPr>
            <a:r>
              <a:rPr lang="en-US" sz="2400">
                <a:solidFill>
                  <a:srgbClr val="0000FF"/>
                </a:solidFill>
              </a:rPr>
              <a:t>Nên sử dụng đậu phụ &amp; sữa đậu nành vừa đảm bảo cơ thể có được nguồn đạm thực vật quý vừa có khả năng phòng chống các bệnh tim mạch &amp; ung thư. </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9219" name="WordArt 3"/>
          <p:cNvSpPr>
            <a:spLocks noChangeArrowheads="1" noChangeShapeType="1" noTextEdit="1"/>
          </p:cNvSpPr>
          <p:nvPr/>
        </p:nvSpPr>
        <p:spPr bwMode="auto">
          <a:xfrm>
            <a:off x="3505200" y="533400"/>
            <a:ext cx="2276475" cy="685800"/>
          </a:xfrm>
          <a:prstGeom prst="rect">
            <a:avLst/>
          </a:prstGeom>
        </p:spPr>
        <p:txBody>
          <a:bodyPr wrap="none" fromWordArt="1">
            <a:prstTxWarp prst="textPlain">
              <a:avLst>
                <a:gd name="adj" fmla="val 50000"/>
              </a:avLst>
            </a:prstTxWarp>
          </a:bodyPr>
          <a:lstStyle/>
          <a:p>
            <a:pPr algn="ctr"/>
            <a:r>
              <a:rPr lang="en-US" sz="3600" b="1" kern="10">
                <a:ln w="9525">
                  <a:solidFill>
                    <a:srgbClr val="FFFF00"/>
                  </a:solidFill>
                  <a:round/>
                  <a:headEnd/>
                  <a:tailEnd/>
                </a:ln>
                <a:solidFill>
                  <a:srgbClr val="FF0000"/>
                </a:solidFill>
                <a:latin typeface="Arial"/>
                <a:cs typeface="Arial"/>
              </a:rPr>
              <a:t>Ghi nhớ</a:t>
            </a:r>
          </a:p>
        </p:txBody>
      </p:sp>
      <p:sp>
        <p:nvSpPr>
          <p:cNvPr id="9220" name="Rectangle 4"/>
          <p:cNvSpPr>
            <a:spLocks noChangeArrowheads="1"/>
          </p:cNvSpPr>
          <p:nvPr/>
        </p:nvSpPr>
        <p:spPr bwMode="auto">
          <a:xfrm>
            <a:off x="1295400" y="1524000"/>
            <a:ext cx="6705600" cy="2678113"/>
          </a:xfrm>
          <a:prstGeom prst="rect">
            <a:avLst/>
          </a:prstGeom>
          <a:noFill/>
          <a:ln w="9525">
            <a:noFill/>
            <a:miter lim="800000"/>
            <a:headEnd/>
            <a:tailEnd/>
          </a:ln>
        </p:spPr>
        <p:txBody>
          <a:bodyPr>
            <a:spAutoFit/>
          </a:bodyPr>
          <a:lstStyle/>
          <a:p>
            <a:r>
              <a:rPr lang="en-US" sz="2400">
                <a:solidFill>
                  <a:srgbClr val="0066FF"/>
                </a:solidFill>
              </a:rPr>
              <a:t>1. Đạm động vật có nhiều chất bổ dưỡng quý không thể thay thế được nhưng thường khó tiêu.</a:t>
            </a:r>
            <a:r>
              <a:rPr lang="en-US" sz="2400">
                <a:solidFill>
                  <a:srgbClr val="FF0066"/>
                </a:solidFill>
              </a:rPr>
              <a:t> </a:t>
            </a:r>
          </a:p>
          <a:p>
            <a:r>
              <a:rPr lang="en-US" sz="2400">
                <a:solidFill>
                  <a:srgbClr val="009999"/>
                </a:solidFill>
              </a:rPr>
              <a:t>Đạm thực vật dễ tiêu nhưng thiếu một số chất bổ dưỡng quý.</a:t>
            </a:r>
            <a:r>
              <a:rPr lang="en-US" sz="2400">
                <a:solidFill>
                  <a:srgbClr val="CC0099"/>
                </a:solidFill>
              </a:rPr>
              <a:t> </a:t>
            </a:r>
          </a:p>
          <a:p>
            <a:r>
              <a:rPr lang="en-US" sz="2400">
                <a:solidFill>
                  <a:srgbClr val="0000FF"/>
                </a:solidFill>
              </a:rPr>
              <a:t>Vì vậy, cần ăn phối hợp đạm động vật và đạm thực vật.</a:t>
            </a:r>
          </a:p>
        </p:txBody>
      </p:sp>
      <p:sp>
        <p:nvSpPr>
          <p:cNvPr id="9221" name="Rectangle 5"/>
          <p:cNvSpPr>
            <a:spLocks noChangeArrowheads="1"/>
          </p:cNvSpPr>
          <p:nvPr/>
        </p:nvSpPr>
        <p:spPr bwMode="auto">
          <a:xfrm>
            <a:off x="1447800" y="4451350"/>
            <a:ext cx="6172200" cy="1200150"/>
          </a:xfrm>
          <a:prstGeom prst="rect">
            <a:avLst/>
          </a:prstGeom>
          <a:noFill/>
          <a:ln w="9525">
            <a:noFill/>
            <a:miter lim="800000"/>
            <a:headEnd/>
            <a:tailEnd/>
          </a:ln>
        </p:spPr>
        <p:txBody>
          <a:bodyPr>
            <a:spAutoFit/>
          </a:bodyPr>
          <a:lstStyle/>
          <a:p>
            <a:r>
              <a:rPr lang="en-US" sz="2400">
                <a:solidFill>
                  <a:srgbClr val="009900"/>
                </a:solidFill>
              </a:rPr>
              <a:t>2. Chất đạm do thịt các loài gia cầm, gia súc thường khó tiêu hơn chất đạm do các loài cá cung cấp. Vì vậy, nên ăn cá.</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210</TotalTime>
  <Words>615</Words>
  <Application>Microsoft Office PowerPoint</Application>
  <PresentationFormat>On-screen Show (4:3)</PresentationFormat>
  <Paragraphs>40</Paragraphs>
  <Slides>8</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VNI-Times</vt:lpstr>
      <vt:lpstr>Default Design</vt:lpstr>
      <vt:lpstr>Slide 1</vt:lpstr>
      <vt:lpstr>Slide 2</vt:lpstr>
      <vt:lpstr>Slide 3</vt:lpstr>
      <vt:lpstr>Slide 4</vt:lpstr>
      <vt:lpstr>Slide 5</vt:lpstr>
      <vt:lpstr>Slide 6</vt:lpstr>
      <vt:lpstr>Slide 7</vt:lpstr>
      <vt:lpstr>Slide 8</vt:lpstr>
    </vt:vector>
  </TitlesOfParts>
  <Company>VSTAR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CSTeam</cp:lastModifiedBy>
  <cp:revision>12</cp:revision>
  <dcterms:created xsi:type="dcterms:W3CDTF">2010-09-15T03:40:57Z</dcterms:created>
  <dcterms:modified xsi:type="dcterms:W3CDTF">2016-06-30T01:09:09Z</dcterms:modified>
</cp:coreProperties>
</file>