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2"/>
  </p:notesMasterIdLst>
  <p:sldIdLst>
    <p:sldId id="256" r:id="rId2"/>
    <p:sldId id="287" r:id="rId3"/>
    <p:sldId id="290" r:id="rId4"/>
    <p:sldId id="301" r:id="rId5"/>
    <p:sldId id="291" r:id="rId6"/>
    <p:sldId id="296" r:id="rId7"/>
    <p:sldId id="293" r:id="rId8"/>
    <p:sldId id="299" r:id="rId9"/>
    <p:sldId id="282" r:id="rId10"/>
    <p:sldId id="297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defRPr sz="2800" b="1" kern="1200">
        <a:solidFill>
          <a:srgbClr val="0033CC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2800" b="1" kern="1200">
        <a:solidFill>
          <a:srgbClr val="0033CC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2800" b="1" kern="1200">
        <a:solidFill>
          <a:srgbClr val="0033CC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2800" b="1" kern="1200">
        <a:solidFill>
          <a:srgbClr val="0033CC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2800" b="1" kern="1200">
        <a:solidFill>
          <a:srgbClr val="0033CC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rgbClr val="0033CC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rgbClr val="0033CC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rgbClr val="0033CC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rgbClr val="0033CC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99FFCC"/>
    <a:srgbClr val="0000FF"/>
    <a:srgbClr val="FFFF66"/>
    <a:srgbClr val="FF3300"/>
    <a:srgbClr val="FFABE3"/>
    <a:srgbClr val="FF66CC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405" autoAdjust="0"/>
    <p:restoredTop sz="95364" autoAdjust="0"/>
  </p:normalViewPr>
  <p:slideViewPr>
    <p:cSldViewPr>
      <p:cViewPr>
        <p:scale>
          <a:sx n="50" d="100"/>
          <a:sy n="50" d="100"/>
        </p:scale>
        <p:origin x="-101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6F76694C-51B8-4AE2-94F2-E30CA08D1E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75F1B-3D78-4FB8-9451-204ED1617C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FD8194-C836-43A1-804D-E7B887D798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F3305-F22F-4327-8568-4054959EA6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950ED-D34D-49D8-A8E7-47146E5A4B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1EB4F-40DC-4542-9C66-9E5922ED1C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BBAA24-7A10-4B46-AFB1-7ABFD248DA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DF034-2BE1-4074-AE5E-3CE8F23B92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15EEC-D153-4D6E-89FB-55AB549CCB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5B6544-EF57-4BD3-9EB7-53951D6EE7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5791D-0E57-4A39-9223-7DE7BE812D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C3F36-3308-42AD-B129-89FE6478AE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FE8EF9-B6E3-4389-BAB1-6556FB69A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50000">
              <a:schemeClr val="bg1"/>
            </a:gs>
            <a:gs pos="100000">
              <a:srgbClr val="CC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69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211ABDB8-7111-4409-915E-ACA73273FC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G:\CAT%20DAN%20CH&#7918;%20v\BAI%20CA%20NGUOI%20GIAO%20VIEN%20NHAN%20DAN%20-%20Top%20ca.mp3" TargetMode="External"/><Relationship Id="rId1" Type="http://schemas.openxmlformats.org/officeDocument/2006/relationships/audio" Target="file:///G:\CAT%20DAN%20CH&#7918;%20v\CoGaiMoDuong_HatVoiNhau_TopCa_01.wma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2.gif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2" descr="hoa-hong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2205952">
            <a:off x="7446963" y="276225"/>
            <a:ext cx="1849437" cy="202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13" descr="hoa-hong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186667">
            <a:off x="152400" y="161925"/>
            <a:ext cx="2038350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15" descr="EXPLOD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19400" y="3048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16" descr="EXPLOD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0" y="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17" descr="EXPLOD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00600" y="2286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8" descr="EXPLOD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24600" y="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19" descr="EXPLOD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10400" y="3048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20" descr="EXPLOD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28800" y="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21" descr="EXPLOD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29200" y="18288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22" descr="EXPLOD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48600" y="55626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27" descr="EXPLOD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96200" y="6096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1" name="Picture 28" descr="EXPLOD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62400" y="9906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Picture 29" descr="EXPLOD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839200" y="1295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3" name="Picture 30" descr="EXPLOD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" y="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4" name="Picture 31" descr="EXPLOD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81200" y="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5" name="Picture 32" descr="EXPLOD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15200" y="533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6" name="Picture 33" descr="EXPLOD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" y="11430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7" name="Picture 34" descr="EXPLOD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" y="5105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8" name="Picture 35" descr="EXPLOD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3000" y="6096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9" name="Picture 36" descr="EXPLOD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86400" y="165735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0" name="Picture 38" descr="EXPLOD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57600" y="1752600"/>
            <a:ext cx="91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1" name="Picture 39" descr="EXPLOD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66800" y="16002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2" name="Picture 40" descr="EXPLOD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33800" y="7620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3" name="Picture 41" descr="EXPLOD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43400" y="17526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4" name="Picture 44" descr="EXPLOD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81600" y="11430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5" name="Picture 45" descr="EXPLOD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0" y="7620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6" name="Picture 46" descr="EXPLOD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62600" y="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7" name="Picture 47" descr="EXPLOD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48600" y="46482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8" name="Picture 48" descr="EXPLOD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4000" y="48006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9" name="Picture 49" descr="EXPLOD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05000" y="42672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80" name="Picture 50" descr="EXPLOD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52875" y="1628775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81" name="Picture 51" descr="EXPLOD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66800" y="42672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82" name="Picture 52" descr="EXPLOD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3340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83" name="Picture 53" descr="EXPLOD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0" y="8382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84" name="Picture 54" descr="EXPLOD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00400" y="9906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85" name="Picture 55" descr="EXPLOD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52600" y="10668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86" name="Picture 56" descr="EXPLOD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24400" y="7620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87" name="Picture 57" descr="EXPLOD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38800" y="914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88" name="Picture 58" descr="EXPLOD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91000" y="9906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89" name="Picture 59" descr="EXPLOD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29600" y="5105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90" name="Picture 60" descr="EXPLOD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" y="42672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91" name="Picture 61" descr="EXPLOD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72400" y="51816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92" name="Text Box 70"/>
          <p:cNvSpPr txBox="1">
            <a:spLocks noChangeArrowheads="1"/>
          </p:cNvSpPr>
          <p:nvPr/>
        </p:nvSpPr>
        <p:spPr bwMode="auto">
          <a:xfrm>
            <a:off x="2917825" y="449263"/>
            <a:ext cx="4244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 sz="2400" b="0">
              <a:solidFill>
                <a:srgbClr val="FF3300"/>
              </a:solidFill>
            </a:endParaRPr>
          </a:p>
        </p:txBody>
      </p:sp>
      <p:sp>
        <p:nvSpPr>
          <p:cNvPr id="2093" name="Text Box 73"/>
          <p:cNvSpPr txBox="1">
            <a:spLocks noChangeArrowheads="1"/>
          </p:cNvSpPr>
          <p:nvPr/>
        </p:nvSpPr>
        <p:spPr bwMode="auto">
          <a:xfrm>
            <a:off x="2590800" y="2971800"/>
            <a:ext cx="39020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sz="3200">
                <a:solidFill>
                  <a:srgbClr val="FF3300"/>
                </a:solidFill>
              </a:rPr>
              <a:t>MÔN: THỦ CÔNG </a:t>
            </a:r>
          </a:p>
        </p:txBody>
      </p:sp>
      <p:pic>
        <p:nvPicPr>
          <p:cNvPr id="121932" name="CoGaiMoDuong_HatVoiNhau_TopCa_01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7696200" y="4267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1933" name="BAI CA NGUOI GIAO VIEN NHAN DAN - Top ca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7772400" y="3962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19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1936" fill="hold"/>
                                        <p:tgtEl>
                                          <p:spTgt spid="1219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932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1932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19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24915" fill="hold"/>
                                        <p:tgtEl>
                                          <p:spTgt spid="1219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933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1933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990600" y="838200"/>
            <a:ext cx="2514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u="sng">
                <a:solidFill>
                  <a:schemeClr val="tx1"/>
                </a:solidFill>
              </a:rPr>
              <a:t>Thủ công</a:t>
            </a:r>
            <a:r>
              <a:rPr lang="en-US" sz="3200" u="sng">
                <a:solidFill>
                  <a:schemeClr val="tx1"/>
                </a:solidFill>
                <a:latin typeface="VNI-Times" pitchFamily="2" charset="0"/>
              </a:rPr>
              <a:t>:</a:t>
            </a:r>
            <a:r>
              <a:rPr lang="en-US" u="sng">
                <a:solidFill>
                  <a:srgbClr val="FF0000"/>
                </a:solidFill>
                <a:latin typeface="Arial" charset="0"/>
              </a:rPr>
              <a:t> </a:t>
            </a: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3429000" y="882650"/>
            <a:ext cx="419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>
                <a:solidFill>
                  <a:srgbClr val="FF0000"/>
                </a:solidFill>
              </a:rPr>
              <a:t>C</a:t>
            </a:r>
            <a:r>
              <a:rPr lang="en-US" sz="3600">
                <a:solidFill>
                  <a:srgbClr val="FF3300"/>
                </a:solidFill>
              </a:rPr>
              <a:t>ắt, dán chữ V</a:t>
            </a:r>
          </a:p>
        </p:txBody>
      </p:sp>
      <p:sp>
        <p:nvSpPr>
          <p:cNvPr id="11268" name="Line 6"/>
          <p:cNvSpPr>
            <a:spLocks noChangeShapeType="1"/>
          </p:cNvSpPr>
          <p:nvPr/>
        </p:nvSpPr>
        <p:spPr bwMode="auto">
          <a:xfrm>
            <a:off x="2362200" y="4438650"/>
            <a:ext cx="449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1269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36950" y="2133600"/>
            <a:ext cx="1552575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8"/>
          <p:cNvSpPr txBox="1">
            <a:spLocks noChangeArrowheads="1"/>
          </p:cNvSpPr>
          <p:nvPr/>
        </p:nvSpPr>
        <p:spPr bwMode="auto">
          <a:xfrm>
            <a:off x="990600" y="838200"/>
            <a:ext cx="2514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u="sng">
                <a:solidFill>
                  <a:schemeClr val="tx1"/>
                </a:solidFill>
              </a:rPr>
              <a:t>Thủ công</a:t>
            </a:r>
            <a:r>
              <a:rPr lang="en-US" sz="3200" u="sng">
                <a:solidFill>
                  <a:schemeClr val="tx1"/>
                </a:solidFill>
                <a:latin typeface="VNI-Times" pitchFamily="2" charset="0"/>
              </a:rPr>
              <a:t>:</a:t>
            </a:r>
            <a:r>
              <a:rPr lang="en-US" u="sng">
                <a:solidFill>
                  <a:srgbClr val="FF0000"/>
                </a:solidFill>
                <a:latin typeface="Arial" charset="0"/>
              </a:rPr>
              <a:t> </a:t>
            </a:r>
          </a:p>
        </p:txBody>
      </p:sp>
      <p:sp>
        <p:nvSpPr>
          <p:cNvPr id="162827" name="Text Box 11"/>
          <p:cNvSpPr txBox="1">
            <a:spLocks noChangeArrowheads="1"/>
          </p:cNvSpPr>
          <p:nvPr/>
        </p:nvSpPr>
        <p:spPr bwMode="auto">
          <a:xfrm>
            <a:off x="914400" y="1858963"/>
            <a:ext cx="3657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u="sng">
                <a:solidFill>
                  <a:srgbClr val="FF0000"/>
                </a:solidFill>
                <a:latin typeface="VNI-Times" pitchFamily="2" charset="0"/>
              </a:rPr>
              <a:t>Kiểm tra</a:t>
            </a:r>
            <a:r>
              <a:rPr lang="en-US" sz="3200">
                <a:solidFill>
                  <a:srgbClr val="FF0000"/>
                </a:solidFill>
                <a:latin typeface="VNI-Times" pitchFamily="2" charset="0"/>
              </a:rPr>
              <a:t>: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62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99" name="Text Box 15"/>
          <p:cNvSpPr txBox="1">
            <a:spLocks noChangeArrowheads="1"/>
          </p:cNvSpPr>
          <p:nvPr/>
        </p:nvSpPr>
        <p:spPr bwMode="auto">
          <a:xfrm>
            <a:off x="3511550" y="6140450"/>
            <a:ext cx="1441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3600" b="0">
                <a:solidFill>
                  <a:srgbClr val="FF3300"/>
                </a:solidFill>
              </a:rPr>
              <a:t>Hình 1</a:t>
            </a:r>
          </a:p>
        </p:txBody>
      </p:sp>
      <p:sp>
        <p:nvSpPr>
          <p:cNvPr id="4099" name="Text Box 17"/>
          <p:cNvSpPr txBox="1">
            <a:spLocks noChangeArrowheads="1"/>
          </p:cNvSpPr>
          <p:nvPr/>
        </p:nvSpPr>
        <p:spPr bwMode="auto">
          <a:xfrm>
            <a:off x="990600" y="501650"/>
            <a:ext cx="2514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u="sng">
                <a:solidFill>
                  <a:schemeClr val="tx1"/>
                </a:solidFill>
              </a:rPr>
              <a:t>Thủ công</a:t>
            </a:r>
            <a:r>
              <a:rPr lang="en-US" sz="3200" u="sng">
                <a:solidFill>
                  <a:schemeClr val="tx1"/>
                </a:solidFill>
                <a:latin typeface="VNI-Times" pitchFamily="2" charset="0"/>
              </a:rPr>
              <a:t>:</a:t>
            </a:r>
            <a:r>
              <a:rPr lang="en-US" u="sng">
                <a:solidFill>
                  <a:srgbClr val="FF0000"/>
                </a:solidFill>
                <a:latin typeface="Arial" charset="0"/>
              </a:rPr>
              <a:t> </a:t>
            </a:r>
          </a:p>
        </p:txBody>
      </p:sp>
      <p:sp>
        <p:nvSpPr>
          <p:cNvPr id="170002" name="Text Box 18"/>
          <p:cNvSpPr txBox="1">
            <a:spLocks noChangeArrowheads="1"/>
          </p:cNvSpPr>
          <p:nvPr/>
        </p:nvSpPr>
        <p:spPr bwMode="auto">
          <a:xfrm>
            <a:off x="3429000" y="539750"/>
            <a:ext cx="419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>
                <a:solidFill>
                  <a:srgbClr val="FF0000"/>
                </a:solidFill>
              </a:rPr>
              <a:t>C</a:t>
            </a:r>
            <a:r>
              <a:rPr lang="en-US" sz="3600">
                <a:solidFill>
                  <a:srgbClr val="FF3300"/>
                </a:solidFill>
              </a:rPr>
              <a:t>ắt, dán chữ V</a:t>
            </a:r>
          </a:p>
        </p:txBody>
      </p:sp>
      <p:sp>
        <p:nvSpPr>
          <p:cNvPr id="170003" name="Text Box 19"/>
          <p:cNvSpPr txBox="1">
            <a:spLocks noChangeArrowheads="1"/>
          </p:cNvSpPr>
          <p:nvPr/>
        </p:nvSpPr>
        <p:spPr bwMode="auto">
          <a:xfrm>
            <a:off x="609600" y="1066800"/>
            <a:ext cx="853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>
                <a:solidFill>
                  <a:srgbClr val="000099"/>
                </a:solidFill>
              </a:rPr>
              <a:t>1/</a:t>
            </a:r>
            <a:r>
              <a:rPr lang="en-US" sz="3600">
                <a:solidFill>
                  <a:srgbClr val="FF3300"/>
                </a:solidFill>
              </a:rPr>
              <a:t> </a:t>
            </a:r>
            <a:r>
              <a:rPr lang="en-US" sz="3600">
                <a:solidFill>
                  <a:srgbClr val="000099"/>
                </a:solidFill>
              </a:rPr>
              <a:t>Quan sát và nhận xét chữ V:</a:t>
            </a:r>
          </a:p>
        </p:txBody>
      </p:sp>
      <p:sp>
        <p:nvSpPr>
          <p:cNvPr id="170008" name="Text Box 24"/>
          <p:cNvSpPr txBox="1">
            <a:spLocks noChangeArrowheads="1"/>
          </p:cNvSpPr>
          <p:nvPr/>
        </p:nvSpPr>
        <p:spPr bwMode="auto">
          <a:xfrm>
            <a:off x="4533900" y="2254250"/>
            <a:ext cx="7016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b="0">
                <a:solidFill>
                  <a:srgbClr val="FF3300"/>
                </a:solidFill>
              </a:rPr>
              <a:t>1</a:t>
            </a:r>
            <a:r>
              <a:rPr lang="en-US" sz="3600" b="0">
                <a:solidFill>
                  <a:srgbClr val="FF3300"/>
                </a:solidFill>
              </a:rPr>
              <a:t>ô</a:t>
            </a:r>
          </a:p>
        </p:txBody>
      </p:sp>
      <p:sp>
        <p:nvSpPr>
          <p:cNvPr id="170027" name="AutoShape 43"/>
          <p:cNvSpPr>
            <a:spLocks noChangeArrowheads="1"/>
          </p:cNvSpPr>
          <p:nvPr/>
        </p:nvSpPr>
        <p:spPr bwMode="auto">
          <a:xfrm>
            <a:off x="5551488" y="3892550"/>
            <a:ext cx="1077912" cy="984250"/>
          </a:xfrm>
          <a:prstGeom prst="wedgeRectCallout">
            <a:avLst>
              <a:gd name="adj1" fmla="val -32292"/>
              <a:gd name="adj2" fmla="val 48398"/>
            </a:avLst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3200"/>
              <a:t>5ô</a:t>
            </a:r>
          </a:p>
        </p:txBody>
      </p:sp>
      <p:sp>
        <p:nvSpPr>
          <p:cNvPr id="170030" name="Line 46"/>
          <p:cNvSpPr>
            <a:spLocks noChangeShapeType="1"/>
          </p:cNvSpPr>
          <p:nvPr/>
        </p:nvSpPr>
        <p:spPr bwMode="auto">
          <a:xfrm>
            <a:off x="3276600" y="2286000"/>
            <a:ext cx="19050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0031" name="Line 47"/>
          <p:cNvSpPr>
            <a:spLocks noChangeShapeType="1"/>
          </p:cNvSpPr>
          <p:nvPr/>
        </p:nvSpPr>
        <p:spPr bwMode="auto">
          <a:xfrm flipH="1">
            <a:off x="3162300" y="2286000"/>
            <a:ext cx="1866900" cy="1905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06" name="Text Box 48"/>
          <p:cNvSpPr txBox="1">
            <a:spLocks noChangeArrowheads="1"/>
          </p:cNvSpPr>
          <p:nvPr/>
        </p:nvSpPr>
        <p:spPr bwMode="auto">
          <a:xfrm>
            <a:off x="1203325" y="5476875"/>
            <a:ext cx="93027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0033" name="AutoShape 49"/>
          <p:cNvSpPr>
            <a:spLocks noChangeArrowheads="1"/>
          </p:cNvSpPr>
          <p:nvPr/>
        </p:nvSpPr>
        <p:spPr bwMode="auto">
          <a:xfrm>
            <a:off x="3581400" y="1752600"/>
            <a:ext cx="1066800" cy="533400"/>
          </a:xfrm>
          <a:prstGeom prst="wedgeRectCallout">
            <a:avLst>
              <a:gd name="adj1" fmla="val -32144"/>
              <a:gd name="adj2" fmla="val 131546"/>
            </a:avLst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3200"/>
              <a:t>3ô</a:t>
            </a:r>
          </a:p>
        </p:txBody>
      </p:sp>
      <p:sp>
        <p:nvSpPr>
          <p:cNvPr id="170034" name="Line 50"/>
          <p:cNvSpPr>
            <a:spLocks noChangeShapeType="1"/>
          </p:cNvSpPr>
          <p:nvPr/>
        </p:nvSpPr>
        <p:spPr bwMode="auto">
          <a:xfrm>
            <a:off x="3810000" y="573405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0036" name="Line 52"/>
          <p:cNvSpPr>
            <a:spLocks noChangeShapeType="1"/>
          </p:cNvSpPr>
          <p:nvPr/>
        </p:nvSpPr>
        <p:spPr bwMode="auto">
          <a:xfrm>
            <a:off x="4476750" y="573405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0037" name="Line 53"/>
          <p:cNvSpPr>
            <a:spLocks noChangeShapeType="1"/>
          </p:cNvSpPr>
          <p:nvPr/>
        </p:nvSpPr>
        <p:spPr bwMode="auto">
          <a:xfrm flipV="1">
            <a:off x="3810000" y="607695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0038" name="Line 54"/>
          <p:cNvSpPr>
            <a:spLocks noChangeShapeType="1"/>
          </p:cNvSpPr>
          <p:nvPr/>
        </p:nvSpPr>
        <p:spPr bwMode="auto">
          <a:xfrm flipH="1">
            <a:off x="3810000" y="607695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0039" name="Text Box 55"/>
          <p:cNvSpPr txBox="1">
            <a:spLocks noChangeArrowheads="1"/>
          </p:cNvSpPr>
          <p:nvPr/>
        </p:nvSpPr>
        <p:spPr bwMode="auto">
          <a:xfrm>
            <a:off x="3657600" y="5638800"/>
            <a:ext cx="930275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/>
              <a:t>1ô</a:t>
            </a:r>
          </a:p>
        </p:txBody>
      </p:sp>
      <p:pic>
        <p:nvPicPr>
          <p:cNvPr id="170040" name="Picture 5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2819400"/>
            <a:ext cx="3429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0042" name="Line 58"/>
          <p:cNvSpPr>
            <a:spLocks noChangeShapeType="1"/>
          </p:cNvSpPr>
          <p:nvPr/>
        </p:nvSpPr>
        <p:spPr bwMode="auto">
          <a:xfrm flipH="1" flipV="1">
            <a:off x="5638800" y="2819400"/>
            <a:ext cx="0" cy="28956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0043" name="Line 59"/>
          <p:cNvSpPr>
            <a:spLocks noChangeShapeType="1"/>
          </p:cNvSpPr>
          <p:nvPr/>
        </p:nvSpPr>
        <p:spPr bwMode="auto">
          <a:xfrm>
            <a:off x="5638800" y="2971800"/>
            <a:ext cx="0" cy="28194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0044" name="Line 60"/>
          <p:cNvSpPr>
            <a:spLocks noChangeShapeType="1"/>
          </p:cNvSpPr>
          <p:nvPr/>
        </p:nvSpPr>
        <p:spPr bwMode="auto">
          <a:xfrm flipV="1">
            <a:off x="3200400" y="2057400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0045" name="Line 61"/>
          <p:cNvSpPr>
            <a:spLocks noChangeShapeType="1"/>
          </p:cNvSpPr>
          <p:nvPr/>
        </p:nvSpPr>
        <p:spPr bwMode="auto">
          <a:xfrm flipV="1">
            <a:off x="5162550" y="19812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0046" name="AutoShape 62"/>
          <p:cNvSpPr>
            <a:spLocks/>
          </p:cNvSpPr>
          <p:nvPr/>
        </p:nvSpPr>
        <p:spPr bwMode="auto">
          <a:xfrm rot="-5120681">
            <a:off x="4572000" y="2438400"/>
            <a:ext cx="531813" cy="684213"/>
          </a:xfrm>
          <a:prstGeom prst="rightBrace">
            <a:avLst>
              <a:gd name="adj1" fmla="val 10721"/>
              <a:gd name="adj2" fmla="val 50000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0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0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0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69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170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70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70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170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170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70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170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170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0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0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0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0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0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0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70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0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70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70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5" dur="500"/>
                                        <p:tgtEl>
                                          <p:spTgt spid="170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8" dur="500"/>
                                        <p:tgtEl>
                                          <p:spTgt spid="170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99" grpId="0"/>
      <p:bldP spid="170002" grpId="0"/>
      <p:bldP spid="170003" grpId="0"/>
      <p:bldP spid="170008" grpId="0"/>
      <p:bldP spid="170027" grpId="0"/>
      <p:bldP spid="170030" grpId="0" animBg="1"/>
      <p:bldP spid="170031" grpId="0" animBg="1"/>
      <p:bldP spid="170033" grpId="0"/>
      <p:bldP spid="170034" grpId="0" animBg="1"/>
      <p:bldP spid="170036" grpId="0" animBg="1"/>
      <p:bldP spid="170037" grpId="0" animBg="1"/>
      <p:bldP spid="170038" grpId="0" animBg="1"/>
      <p:bldP spid="170039" grpId="0"/>
      <p:bldP spid="170042" grpId="0" animBg="1"/>
      <p:bldP spid="170043" grpId="0" animBg="1"/>
      <p:bldP spid="170044" grpId="0" animBg="1"/>
      <p:bldP spid="170045" grpId="0" animBg="1"/>
      <p:bldP spid="17004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990600" y="838200"/>
            <a:ext cx="2514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u="sng">
                <a:solidFill>
                  <a:schemeClr val="tx1"/>
                </a:solidFill>
              </a:rPr>
              <a:t>Thủ công</a:t>
            </a:r>
            <a:r>
              <a:rPr lang="en-US" sz="2400" u="sng">
                <a:solidFill>
                  <a:schemeClr val="tx1"/>
                </a:solidFill>
              </a:rPr>
              <a:t> </a:t>
            </a:r>
            <a:r>
              <a:rPr lang="en-US" sz="3200" u="sng">
                <a:solidFill>
                  <a:schemeClr val="tx1"/>
                </a:solidFill>
                <a:latin typeface="VNI-Times" pitchFamily="2" charset="0"/>
              </a:rPr>
              <a:t>:</a:t>
            </a:r>
            <a:r>
              <a:rPr lang="en-US" u="sng">
                <a:solidFill>
                  <a:srgbClr val="FF0000"/>
                </a:solidFill>
                <a:latin typeface="Arial" charset="0"/>
              </a:rPr>
              <a:t> </a:t>
            </a:r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3429000" y="882650"/>
            <a:ext cx="419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>
                <a:solidFill>
                  <a:srgbClr val="FF0000"/>
                </a:solidFill>
              </a:rPr>
              <a:t>C</a:t>
            </a:r>
            <a:r>
              <a:rPr lang="en-US" sz="3600">
                <a:solidFill>
                  <a:srgbClr val="FF3300"/>
                </a:solidFill>
              </a:rPr>
              <a:t>ắt, dán chữ V</a:t>
            </a:r>
          </a:p>
        </p:txBody>
      </p:sp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609600" y="1720850"/>
            <a:ext cx="853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>
                <a:solidFill>
                  <a:srgbClr val="000099"/>
                </a:solidFill>
              </a:rPr>
              <a:t>1/</a:t>
            </a:r>
            <a:r>
              <a:rPr lang="en-US" sz="3600">
                <a:solidFill>
                  <a:srgbClr val="FF3300"/>
                </a:solidFill>
              </a:rPr>
              <a:t> </a:t>
            </a:r>
            <a:r>
              <a:rPr lang="en-US" sz="3600">
                <a:solidFill>
                  <a:srgbClr val="000099"/>
                </a:solidFill>
              </a:rPr>
              <a:t>Quan sát và nhận xét chữ V:</a:t>
            </a:r>
          </a:p>
        </p:txBody>
      </p:sp>
      <p:pic>
        <p:nvPicPr>
          <p:cNvPr id="5125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63963" y="2514600"/>
            <a:ext cx="1535112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5"/>
          <p:cNvSpPr txBox="1">
            <a:spLocks noChangeArrowheads="1"/>
          </p:cNvSpPr>
          <p:nvPr/>
        </p:nvSpPr>
        <p:spPr bwMode="auto">
          <a:xfrm>
            <a:off x="990600" y="501650"/>
            <a:ext cx="2514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u="sng">
                <a:solidFill>
                  <a:schemeClr val="tx1"/>
                </a:solidFill>
              </a:rPr>
              <a:t>Thủ công</a:t>
            </a:r>
            <a:r>
              <a:rPr lang="en-US" sz="3200" u="sng">
                <a:solidFill>
                  <a:schemeClr val="tx1"/>
                </a:solidFill>
                <a:latin typeface="VNI-Times" pitchFamily="2" charset="0"/>
              </a:rPr>
              <a:t>:</a:t>
            </a:r>
            <a:r>
              <a:rPr lang="en-US" u="sng">
                <a:solidFill>
                  <a:srgbClr val="FF0000"/>
                </a:solidFill>
                <a:latin typeface="Arial" charset="0"/>
              </a:rPr>
              <a:t> </a:t>
            </a:r>
          </a:p>
        </p:txBody>
      </p:sp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3352800" y="501650"/>
            <a:ext cx="419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>
                <a:solidFill>
                  <a:srgbClr val="FF0000"/>
                </a:solidFill>
              </a:rPr>
              <a:t>C</a:t>
            </a:r>
            <a:r>
              <a:rPr lang="en-US" sz="3600">
                <a:solidFill>
                  <a:srgbClr val="FF3300"/>
                </a:solidFill>
              </a:rPr>
              <a:t>ắt, dán chữ V</a:t>
            </a:r>
          </a:p>
        </p:txBody>
      </p:sp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609600" y="1111250"/>
            <a:ext cx="853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>
                <a:solidFill>
                  <a:srgbClr val="000099"/>
                </a:solidFill>
              </a:rPr>
              <a:t>2/</a:t>
            </a:r>
            <a:r>
              <a:rPr lang="en-US" sz="3600">
                <a:solidFill>
                  <a:srgbClr val="FF0000"/>
                </a:solidFill>
              </a:rPr>
              <a:t> </a:t>
            </a:r>
            <a:r>
              <a:rPr lang="en-US" sz="3600">
                <a:solidFill>
                  <a:srgbClr val="000099"/>
                </a:solidFill>
              </a:rPr>
              <a:t>C</a:t>
            </a:r>
            <a:r>
              <a:rPr lang="en-US" sz="3600"/>
              <a:t>ác bước thực hiện</a:t>
            </a:r>
            <a:r>
              <a:rPr lang="en-US" sz="3600">
                <a:solidFill>
                  <a:srgbClr val="000099"/>
                </a:solidFill>
              </a:rPr>
              <a:t>:</a:t>
            </a:r>
          </a:p>
        </p:txBody>
      </p:sp>
      <p:sp>
        <p:nvSpPr>
          <p:cNvPr id="171016" name="Text Box 8"/>
          <p:cNvSpPr txBox="1">
            <a:spLocks noChangeArrowheads="1"/>
          </p:cNvSpPr>
          <p:nvPr/>
        </p:nvSpPr>
        <p:spPr bwMode="auto">
          <a:xfrm>
            <a:off x="2057400" y="1905000"/>
            <a:ext cx="7162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solidFill>
                  <a:srgbClr val="FF0000"/>
                </a:solidFill>
              </a:rPr>
              <a:t>Bước 1:</a:t>
            </a:r>
            <a:r>
              <a:rPr lang="en-US" b="0">
                <a:solidFill>
                  <a:srgbClr val="000099"/>
                </a:solidFill>
              </a:rPr>
              <a:t> Kẻ chữ V</a:t>
            </a:r>
          </a:p>
        </p:txBody>
      </p:sp>
      <p:sp>
        <p:nvSpPr>
          <p:cNvPr id="171018" name="Text Box 10"/>
          <p:cNvSpPr txBox="1">
            <a:spLocks noChangeArrowheads="1"/>
          </p:cNvSpPr>
          <p:nvPr/>
        </p:nvSpPr>
        <p:spPr bwMode="auto">
          <a:xfrm>
            <a:off x="2305050" y="2514600"/>
            <a:ext cx="68389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en-US" i="1"/>
              <a:t>Lật mặt trái của tờ giấy thủ công, kẻ, cắt một hình chữ nhật có chiều dài 5ô, rộng 3ô.</a:t>
            </a:r>
          </a:p>
        </p:txBody>
      </p:sp>
      <p:sp>
        <p:nvSpPr>
          <p:cNvPr id="171022" name="Text Box 14"/>
          <p:cNvSpPr txBox="1">
            <a:spLocks noChangeArrowheads="1"/>
          </p:cNvSpPr>
          <p:nvPr/>
        </p:nvSpPr>
        <p:spPr bwMode="auto">
          <a:xfrm>
            <a:off x="2457450" y="4495800"/>
            <a:ext cx="68389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latin typeface="VNI-Times" pitchFamily="2" charset="0"/>
              </a:rPr>
              <a:t>- Sau </a:t>
            </a:r>
            <a:r>
              <a:rPr lang="en-US" i="1"/>
              <a:t>đó , kẻ chữ V theo các điểm đã chấm(hình 2)</a:t>
            </a:r>
          </a:p>
        </p:txBody>
      </p:sp>
      <p:sp>
        <p:nvSpPr>
          <p:cNvPr id="171023" name="Text Box 15"/>
          <p:cNvSpPr txBox="1">
            <a:spLocks noChangeArrowheads="1"/>
          </p:cNvSpPr>
          <p:nvPr/>
        </p:nvSpPr>
        <p:spPr bwMode="auto">
          <a:xfrm>
            <a:off x="685800" y="5867400"/>
            <a:ext cx="153987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Hình 2</a:t>
            </a:r>
          </a:p>
        </p:txBody>
      </p:sp>
      <p:sp>
        <p:nvSpPr>
          <p:cNvPr id="6153" name="Text Box 67"/>
          <p:cNvSpPr txBox="1">
            <a:spLocks noChangeArrowheads="1"/>
          </p:cNvSpPr>
          <p:nvPr/>
        </p:nvSpPr>
        <p:spPr bwMode="auto">
          <a:xfrm>
            <a:off x="669925" y="2733675"/>
            <a:ext cx="18415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graphicFrame>
        <p:nvGraphicFramePr>
          <p:cNvPr id="171132" name="Group 124"/>
          <p:cNvGraphicFramePr>
            <a:graphicFrameLocks noGrp="1"/>
          </p:cNvGraphicFramePr>
          <p:nvPr>
            <p:ph/>
          </p:nvPr>
        </p:nvGraphicFramePr>
        <p:xfrm>
          <a:off x="552450" y="2667000"/>
          <a:ext cx="1600200" cy="2819400"/>
        </p:xfrm>
        <a:graphic>
          <a:graphicData uri="http://schemas.openxmlformats.org/drawingml/2006/table">
            <a:tbl>
              <a:tblPr/>
              <a:tblGrid>
                <a:gridCol w="533400"/>
                <a:gridCol w="533400"/>
                <a:gridCol w="533400"/>
              </a:tblGrid>
              <a:tr h="563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63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63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63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1159" name="Text Box 151"/>
          <p:cNvSpPr txBox="1">
            <a:spLocks noChangeArrowheads="1"/>
          </p:cNvSpPr>
          <p:nvPr/>
        </p:nvSpPr>
        <p:spPr bwMode="auto">
          <a:xfrm>
            <a:off x="2438400" y="3581400"/>
            <a:ext cx="68389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/>
              <a:t>- Chấm các điểm đánh dấu hình chữ V vào hình chữ nhật.</a:t>
            </a:r>
          </a:p>
        </p:txBody>
      </p:sp>
      <p:sp>
        <p:nvSpPr>
          <p:cNvPr id="171160" name="Line 152"/>
          <p:cNvSpPr>
            <a:spLocks noChangeShapeType="1"/>
          </p:cNvSpPr>
          <p:nvPr/>
        </p:nvSpPr>
        <p:spPr bwMode="auto">
          <a:xfrm>
            <a:off x="1352550" y="2286000"/>
            <a:ext cx="0" cy="3810000"/>
          </a:xfrm>
          <a:prstGeom prst="line">
            <a:avLst/>
          </a:prstGeom>
          <a:noFill/>
          <a:ln w="28575">
            <a:solidFill>
              <a:srgbClr val="FF3300"/>
            </a:solidFill>
            <a:prstDash val="dash"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1161" name="Text Box 153"/>
          <p:cNvSpPr txBox="1">
            <a:spLocks noChangeArrowheads="1"/>
          </p:cNvSpPr>
          <p:nvPr/>
        </p:nvSpPr>
        <p:spPr bwMode="auto">
          <a:xfrm>
            <a:off x="387350" y="1885950"/>
            <a:ext cx="393700" cy="1098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60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71162" name="Text Box 154"/>
          <p:cNvSpPr txBox="1">
            <a:spLocks noChangeArrowheads="1"/>
          </p:cNvSpPr>
          <p:nvPr/>
        </p:nvSpPr>
        <p:spPr bwMode="auto">
          <a:xfrm>
            <a:off x="895350" y="1885950"/>
            <a:ext cx="393700" cy="1098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60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71163" name="Text Box 155"/>
          <p:cNvSpPr txBox="1">
            <a:spLocks noChangeArrowheads="1"/>
          </p:cNvSpPr>
          <p:nvPr/>
        </p:nvSpPr>
        <p:spPr bwMode="auto">
          <a:xfrm>
            <a:off x="1447800" y="1885950"/>
            <a:ext cx="393700" cy="1098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60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71164" name="Text Box 156"/>
          <p:cNvSpPr txBox="1">
            <a:spLocks noChangeArrowheads="1"/>
          </p:cNvSpPr>
          <p:nvPr/>
        </p:nvSpPr>
        <p:spPr bwMode="auto">
          <a:xfrm>
            <a:off x="1981200" y="1885950"/>
            <a:ext cx="393700" cy="1098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60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71165" name="Text Box 157"/>
          <p:cNvSpPr txBox="1">
            <a:spLocks noChangeArrowheads="1"/>
          </p:cNvSpPr>
          <p:nvPr/>
        </p:nvSpPr>
        <p:spPr bwMode="auto">
          <a:xfrm>
            <a:off x="1162050" y="3549650"/>
            <a:ext cx="393700" cy="1098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60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71166" name="Text Box 158"/>
          <p:cNvSpPr txBox="1">
            <a:spLocks noChangeArrowheads="1"/>
          </p:cNvSpPr>
          <p:nvPr/>
        </p:nvSpPr>
        <p:spPr bwMode="auto">
          <a:xfrm>
            <a:off x="876300" y="4673600"/>
            <a:ext cx="393700" cy="1098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60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71167" name="Text Box 159"/>
          <p:cNvSpPr txBox="1">
            <a:spLocks noChangeArrowheads="1"/>
          </p:cNvSpPr>
          <p:nvPr/>
        </p:nvSpPr>
        <p:spPr bwMode="auto">
          <a:xfrm>
            <a:off x="1428750" y="4686300"/>
            <a:ext cx="393700" cy="1098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60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71168" name="Line 160"/>
          <p:cNvSpPr>
            <a:spLocks noChangeShapeType="1"/>
          </p:cNvSpPr>
          <p:nvPr/>
        </p:nvSpPr>
        <p:spPr bwMode="auto">
          <a:xfrm>
            <a:off x="571500" y="2667000"/>
            <a:ext cx="5334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1169" name="Line 161"/>
          <p:cNvSpPr>
            <a:spLocks noChangeShapeType="1"/>
          </p:cNvSpPr>
          <p:nvPr/>
        </p:nvSpPr>
        <p:spPr bwMode="auto">
          <a:xfrm>
            <a:off x="1676400" y="2667000"/>
            <a:ext cx="51435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1170" name="Line 162"/>
          <p:cNvSpPr>
            <a:spLocks noChangeShapeType="1"/>
          </p:cNvSpPr>
          <p:nvPr/>
        </p:nvSpPr>
        <p:spPr bwMode="auto">
          <a:xfrm>
            <a:off x="1085850" y="5486400"/>
            <a:ext cx="5334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1171" name="Line 163"/>
          <p:cNvSpPr>
            <a:spLocks noChangeShapeType="1"/>
          </p:cNvSpPr>
          <p:nvPr/>
        </p:nvSpPr>
        <p:spPr bwMode="auto">
          <a:xfrm>
            <a:off x="571500" y="2667000"/>
            <a:ext cx="495300" cy="2819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1172" name="Line 164"/>
          <p:cNvSpPr>
            <a:spLocks noChangeShapeType="1"/>
          </p:cNvSpPr>
          <p:nvPr/>
        </p:nvSpPr>
        <p:spPr bwMode="auto">
          <a:xfrm flipH="1">
            <a:off x="1619250" y="2667000"/>
            <a:ext cx="571500" cy="2819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1173" name="Line 165"/>
          <p:cNvSpPr>
            <a:spLocks noChangeShapeType="1"/>
          </p:cNvSpPr>
          <p:nvPr/>
        </p:nvSpPr>
        <p:spPr bwMode="auto">
          <a:xfrm flipH="1">
            <a:off x="1352550" y="2647950"/>
            <a:ext cx="304800" cy="17526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1174" name="Line 166"/>
          <p:cNvSpPr>
            <a:spLocks noChangeShapeType="1"/>
          </p:cNvSpPr>
          <p:nvPr/>
        </p:nvSpPr>
        <p:spPr bwMode="auto">
          <a:xfrm>
            <a:off x="1085850" y="2667000"/>
            <a:ext cx="266700" cy="1676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1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71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71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171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71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71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71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71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71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171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171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171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171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2000"/>
                                        <p:tgtEl>
                                          <p:spTgt spid="171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2000"/>
                                        <p:tgtEl>
                                          <p:spTgt spid="171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2000"/>
                                        <p:tgtEl>
                                          <p:spTgt spid="171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3000"/>
                                        <p:tgtEl>
                                          <p:spTgt spid="171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3000"/>
                                        <p:tgtEl>
                                          <p:spTgt spid="171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3000"/>
                                        <p:tgtEl>
                                          <p:spTgt spid="171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3000"/>
                                        <p:tgtEl>
                                          <p:spTgt spid="171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171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6" grpId="0"/>
      <p:bldP spid="171018" grpId="0"/>
      <p:bldP spid="171022" grpId="0"/>
      <p:bldP spid="171023" grpId="0"/>
      <p:bldP spid="171159" grpId="0"/>
      <p:bldP spid="171160" grpId="0" animBg="1"/>
      <p:bldP spid="171161" grpId="0"/>
      <p:bldP spid="171162" grpId="0"/>
      <p:bldP spid="171163" grpId="0"/>
      <p:bldP spid="171164" grpId="0"/>
      <p:bldP spid="171165" grpId="0"/>
      <p:bldP spid="171166" grpId="0"/>
      <p:bldP spid="171167" grpId="0"/>
      <p:bldP spid="171168" grpId="0" animBg="1"/>
      <p:bldP spid="171169" grpId="0" animBg="1"/>
      <p:bldP spid="171170" grpId="0" animBg="1"/>
      <p:bldP spid="171171" grpId="0" animBg="1"/>
      <p:bldP spid="171172" grpId="0" animBg="1"/>
      <p:bldP spid="171173" grpId="0" animBg="1"/>
      <p:bldP spid="17117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66" name="Line 14"/>
          <p:cNvSpPr>
            <a:spLocks noChangeShapeType="1"/>
          </p:cNvSpPr>
          <p:nvPr/>
        </p:nvSpPr>
        <p:spPr bwMode="auto">
          <a:xfrm>
            <a:off x="4362450" y="5695950"/>
            <a:ext cx="17526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177169" name="Picture 17" descr="Untitled-3"/>
          <p:cNvPicPr>
            <a:picLocks noChangeAspect="1" noChangeArrowheads="1"/>
          </p:cNvPicPr>
          <p:nvPr/>
        </p:nvPicPr>
        <p:blipFill>
          <a:blip r:embed="rId2">
            <a:lum contrast="54000"/>
          </a:blip>
          <a:srcRect/>
          <a:stretch>
            <a:fillRect/>
          </a:stretch>
        </p:blipFill>
        <p:spPr bwMode="auto">
          <a:xfrm>
            <a:off x="3276600" y="4476750"/>
            <a:ext cx="844550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7170" name="Rectangle 18"/>
          <p:cNvSpPr>
            <a:spLocks noChangeArrowheads="1"/>
          </p:cNvSpPr>
          <p:nvPr/>
        </p:nvSpPr>
        <p:spPr bwMode="auto">
          <a:xfrm rot="-4409068">
            <a:off x="2986882" y="5638006"/>
            <a:ext cx="12811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4000">
                <a:solidFill>
                  <a:srgbClr val="000066"/>
                </a:solidFill>
                <a:latin typeface="Arial" charset="0"/>
                <a:sym typeface="Wingdings" pitchFamily="2" charset="2"/>
              </a:rPr>
              <a:t></a:t>
            </a:r>
            <a:r>
              <a:rPr lang="en-US" sz="4000">
                <a:solidFill>
                  <a:srgbClr val="000066"/>
                </a:solidFill>
                <a:latin typeface="Arial" charset="0"/>
              </a:rPr>
              <a:t> </a:t>
            </a:r>
          </a:p>
        </p:txBody>
      </p:sp>
      <p:sp>
        <p:nvSpPr>
          <p:cNvPr id="177172" name="AutoShape 20"/>
          <p:cNvSpPr>
            <a:spLocks noChangeArrowheads="1"/>
          </p:cNvSpPr>
          <p:nvPr/>
        </p:nvSpPr>
        <p:spPr bwMode="auto">
          <a:xfrm rot="-236465">
            <a:off x="3543300" y="4572000"/>
            <a:ext cx="400050" cy="1533525"/>
          </a:xfrm>
          <a:prstGeom prst="triangle">
            <a:avLst>
              <a:gd name="adj" fmla="val 98574"/>
            </a:avLst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3600450" y="4648200"/>
            <a:ext cx="323850" cy="1419225"/>
            <a:chOff x="2634" y="2880"/>
            <a:chExt cx="204" cy="954"/>
          </a:xfrm>
        </p:grpSpPr>
        <p:sp>
          <p:nvSpPr>
            <p:cNvPr id="7203" name="AutoShape 22" descr="75%"/>
            <p:cNvSpPr>
              <a:spLocks noChangeArrowheads="1"/>
            </p:cNvSpPr>
            <p:nvPr/>
          </p:nvSpPr>
          <p:spPr bwMode="auto">
            <a:xfrm>
              <a:off x="2640" y="2880"/>
              <a:ext cx="180" cy="948"/>
            </a:xfrm>
            <a:prstGeom prst="triangle">
              <a:avLst>
                <a:gd name="adj" fmla="val 94444"/>
              </a:avLst>
            </a:prstGeom>
            <a:pattFill prst="pct75">
              <a:fgClr>
                <a:srgbClr val="99FFCC"/>
              </a:fgClr>
              <a:bgClr>
                <a:srgbClr val="FFFFFF"/>
              </a:bgClr>
            </a:pattFill>
            <a:ln w="19050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4" name="Line 23"/>
            <p:cNvSpPr>
              <a:spLocks noChangeShapeType="1"/>
            </p:cNvSpPr>
            <p:nvPr/>
          </p:nvSpPr>
          <p:spPr bwMode="auto">
            <a:xfrm flipV="1">
              <a:off x="2718" y="3780"/>
              <a:ext cx="9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5" name="Line 24"/>
            <p:cNvSpPr>
              <a:spLocks noChangeShapeType="1"/>
            </p:cNvSpPr>
            <p:nvPr/>
          </p:nvSpPr>
          <p:spPr bwMode="auto">
            <a:xfrm flipV="1">
              <a:off x="2634" y="3738"/>
              <a:ext cx="19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6" name="Line 25"/>
            <p:cNvSpPr>
              <a:spLocks noChangeShapeType="1"/>
            </p:cNvSpPr>
            <p:nvPr/>
          </p:nvSpPr>
          <p:spPr bwMode="auto">
            <a:xfrm flipV="1">
              <a:off x="2640" y="3696"/>
              <a:ext cx="19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7" name="Line 26"/>
            <p:cNvSpPr>
              <a:spLocks noChangeShapeType="1"/>
            </p:cNvSpPr>
            <p:nvPr/>
          </p:nvSpPr>
          <p:spPr bwMode="auto">
            <a:xfrm flipV="1">
              <a:off x="2640" y="3648"/>
              <a:ext cx="19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8" name="Line 27"/>
            <p:cNvSpPr>
              <a:spLocks noChangeShapeType="1"/>
            </p:cNvSpPr>
            <p:nvPr/>
          </p:nvSpPr>
          <p:spPr bwMode="auto">
            <a:xfrm flipV="1">
              <a:off x="2646" y="3600"/>
              <a:ext cx="19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9" name="Line 28"/>
            <p:cNvSpPr>
              <a:spLocks noChangeShapeType="1"/>
            </p:cNvSpPr>
            <p:nvPr/>
          </p:nvSpPr>
          <p:spPr bwMode="auto">
            <a:xfrm flipV="1">
              <a:off x="2670" y="3552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0" name="Line 29"/>
            <p:cNvSpPr>
              <a:spLocks noChangeShapeType="1"/>
            </p:cNvSpPr>
            <p:nvPr/>
          </p:nvSpPr>
          <p:spPr bwMode="auto">
            <a:xfrm flipV="1">
              <a:off x="2688" y="3504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1" name="Line 30"/>
            <p:cNvSpPr>
              <a:spLocks noChangeShapeType="1"/>
            </p:cNvSpPr>
            <p:nvPr/>
          </p:nvSpPr>
          <p:spPr bwMode="auto">
            <a:xfrm flipV="1">
              <a:off x="2688" y="3456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2" name="Line 31"/>
            <p:cNvSpPr>
              <a:spLocks noChangeShapeType="1"/>
            </p:cNvSpPr>
            <p:nvPr/>
          </p:nvSpPr>
          <p:spPr bwMode="auto">
            <a:xfrm flipV="1">
              <a:off x="2688" y="3408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3" name="Line 32"/>
            <p:cNvSpPr>
              <a:spLocks noChangeShapeType="1"/>
            </p:cNvSpPr>
            <p:nvPr/>
          </p:nvSpPr>
          <p:spPr bwMode="auto">
            <a:xfrm flipV="1">
              <a:off x="2688" y="3360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4" name="Line 33"/>
            <p:cNvSpPr>
              <a:spLocks noChangeShapeType="1"/>
            </p:cNvSpPr>
            <p:nvPr/>
          </p:nvSpPr>
          <p:spPr bwMode="auto">
            <a:xfrm flipV="1">
              <a:off x="2736" y="3312"/>
              <a:ext cx="9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5" name="Line 34"/>
            <p:cNvSpPr>
              <a:spLocks noChangeShapeType="1"/>
            </p:cNvSpPr>
            <p:nvPr/>
          </p:nvSpPr>
          <p:spPr bwMode="auto">
            <a:xfrm flipV="1">
              <a:off x="2736" y="3264"/>
              <a:ext cx="9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6" name="Line 35"/>
            <p:cNvSpPr>
              <a:spLocks noChangeShapeType="1"/>
            </p:cNvSpPr>
            <p:nvPr/>
          </p:nvSpPr>
          <p:spPr bwMode="auto">
            <a:xfrm flipV="1">
              <a:off x="2736" y="3216"/>
              <a:ext cx="9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7" name="Line 36"/>
            <p:cNvSpPr>
              <a:spLocks noChangeShapeType="1"/>
            </p:cNvSpPr>
            <p:nvPr/>
          </p:nvSpPr>
          <p:spPr bwMode="auto">
            <a:xfrm flipV="1">
              <a:off x="2736" y="3168"/>
              <a:ext cx="9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8" name="Line 37"/>
            <p:cNvSpPr>
              <a:spLocks noChangeShapeType="1"/>
            </p:cNvSpPr>
            <p:nvPr/>
          </p:nvSpPr>
          <p:spPr bwMode="auto">
            <a:xfrm flipV="1">
              <a:off x="2736" y="3120"/>
              <a:ext cx="9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7190" name="AutoShape 38"/>
          <p:cNvSpPr>
            <a:spLocks noChangeArrowheads="1"/>
          </p:cNvSpPr>
          <p:nvPr/>
        </p:nvSpPr>
        <p:spPr bwMode="auto">
          <a:xfrm rot="10800000">
            <a:off x="3362325" y="4591050"/>
            <a:ext cx="209550" cy="914400"/>
          </a:xfrm>
          <a:prstGeom prst="triangle">
            <a:avLst>
              <a:gd name="adj" fmla="val 68181"/>
            </a:avLst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39"/>
          <p:cNvGrpSpPr>
            <a:grpSpLocks/>
          </p:cNvGrpSpPr>
          <p:nvPr/>
        </p:nvGrpSpPr>
        <p:grpSpPr bwMode="auto">
          <a:xfrm rot="10800000">
            <a:off x="3429000" y="4591050"/>
            <a:ext cx="133350" cy="895350"/>
            <a:chOff x="2634" y="2880"/>
            <a:chExt cx="204" cy="954"/>
          </a:xfrm>
        </p:grpSpPr>
        <p:sp>
          <p:nvSpPr>
            <p:cNvPr id="7187" name="AutoShape 40" descr="75%"/>
            <p:cNvSpPr>
              <a:spLocks noChangeArrowheads="1"/>
            </p:cNvSpPr>
            <p:nvPr/>
          </p:nvSpPr>
          <p:spPr bwMode="auto">
            <a:xfrm>
              <a:off x="2640" y="2880"/>
              <a:ext cx="180" cy="948"/>
            </a:xfrm>
            <a:prstGeom prst="triangle">
              <a:avLst>
                <a:gd name="adj" fmla="val 94444"/>
              </a:avLst>
            </a:prstGeom>
            <a:pattFill prst="pct75">
              <a:fgClr>
                <a:srgbClr val="99FFCC"/>
              </a:fgClr>
              <a:bgClr>
                <a:srgbClr val="FFFFFF"/>
              </a:bgClr>
            </a:pattFill>
            <a:ln w="19050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8" name="Line 41"/>
            <p:cNvSpPr>
              <a:spLocks noChangeShapeType="1"/>
            </p:cNvSpPr>
            <p:nvPr/>
          </p:nvSpPr>
          <p:spPr bwMode="auto">
            <a:xfrm flipV="1">
              <a:off x="2718" y="3780"/>
              <a:ext cx="9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9" name="Line 42"/>
            <p:cNvSpPr>
              <a:spLocks noChangeShapeType="1"/>
            </p:cNvSpPr>
            <p:nvPr/>
          </p:nvSpPr>
          <p:spPr bwMode="auto">
            <a:xfrm flipV="1">
              <a:off x="2634" y="3738"/>
              <a:ext cx="19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0" name="Line 43"/>
            <p:cNvSpPr>
              <a:spLocks noChangeShapeType="1"/>
            </p:cNvSpPr>
            <p:nvPr/>
          </p:nvSpPr>
          <p:spPr bwMode="auto">
            <a:xfrm flipV="1">
              <a:off x="2640" y="3696"/>
              <a:ext cx="19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1" name="Line 44"/>
            <p:cNvSpPr>
              <a:spLocks noChangeShapeType="1"/>
            </p:cNvSpPr>
            <p:nvPr/>
          </p:nvSpPr>
          <p:spPr bwMode="auto">
            <a:xfrm flipV="1">
              <a:off x="2640" y="3648"/>
              <a:ext cx="19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2" name="Line 45"/>
            <p:cNvSpPr>
              <a:spLocks noChangeShapeType="1"/>
            </p:cNvSpPr>
            <p:nvPr/>
          </p:nvSpPr>
          <p:spPr bwMode="auto">
            <a:xfrm flipV="1">
              <a:off x="2646" y="3600"/>
              <a:ext cx="19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3" name="Line 46"/>
            <p:cNvSpPr>
              <a:spLocks noChangeShapeType="1"/>
            </p:cNvSpPr>
            <p:nvPr/>
          </p:nvSpPr>
          <p:spPr bwMode="auto">
            <a:xfrm flipV="1">
              <a:off x="2670" y="3552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4" name="Line 47"/>
            <p:cNvSpPr>
              <a:spLocks noChangeShapeType="1"/>
            </p:cNvSpPr>
            <p:nvPr/>
          </p:nvSpPr>
          <p:spPr bwMode="auto">
            <a:xfrm flipV="1">
              <a:off x="2688" y="3504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5" name="Line 48"/>
            <p:cNvSpPr>
              <a:spLocks noChangeShapeType="1"/>
            </p:cNvSpPr>
            <p:nvPr/>
          </p:nvSpPr>
          <p:spPr bwMode="auto">
            <a:xfrm flipV="1">
              <a:off x="2688" y="3456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6" name="Line 49"/>
            <p:cNvSpPr>
              <a:spLocks noChangeShapeType="1"/>
            </p:cNvSpPr>
            <p:nvPr/>
          </p:nvSpPr>
          <p:spPr bwMode="auto">
            <a:xfrm flipV="1">
              <a:off x="2688" y="3408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7" name="Line 50"/>
            <p:cNvSpPr>
              <a:spLocks noChangeShapeType="1"/>
            </p:cNvSpPr>
            <p:nvPr/>
          </p:nvSpPr>
          <p:spPr bwMode="auto">
            <a:xfrm flipV="1">
              <a:off x="2688" y="3360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8" name="Line 51"/>
            <p:cNvSpPr>
              <a:spLocks noChangeShapeType="1"/>
            </p:cNvSpPr>
            <p:nvPr/>
          </p:nvSpPr>
          <p:spPr bwMode="auto">
            <a:xfrm flipV="1">
              <a:off x="2736" y="3312"/>
              <a:ext cx="9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9" name="Line 52"/>
            <p:cNvSpPr>
              <a:spLocks noChangeShapeType="1"/>
            </p:cNvSpPr>
            <p:nvPr/>
          </p:nvSpPr>
          <p:spPr bwMode="auto">
            <a:xfrm flipV="1">
              <a:off x="2736" y="3264"/>
              <a:ext cx="9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0" name="Line 53"/>
            <p:cNvSpPr>
              <a:spLocks noChangeShapeType="1"/>
            </p:cNvSpPr>
            <p:nvPr/>
          </p:nvSpPr>
          <p:spPr bwMode="auto">
            <a:xfrm flipV="1">
              <a:off x="2736" y="3216"/>
              <a:ext cx="9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1" name="Line 54"/>
            <p:cNvSpPr>
              <a:spLocks noChangeShapeType="1"/>
            </p:cNvSpPr>
            <p:nvPr/>
          </p:nvSpPr>
          <p:spPr bwMode="auto">
            <a:xfrm flipV="1">
              <a:off x="2736" y="3168"/>
              <a:ext cx="9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2" name="Line 55"/>
            <p:cNvSpPr>
              <a:spLocks noChangeShapeType="1"/>
            </p:cNvSpPr>
            <p:nvPr/>
          </p:nvSpPr>
          <p:spPr bwMode="auto">
            <a:xfrm flipV="1">
              <a:off x="2736" y="3120"/>
              <a:ext cx="9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7208" name="Rectangle 56"/>
          <p:cNvSpPr>
            <a:spLocks noChangeArrowheads="1"/>
          </p:cNvSpPr>
          <p:nvPr/>
        </p:nvSpPr>
        <p:spPr bwMode="auto">
          <a:xfrm rot="6876422">
            <a:off x="2971006" y="4175919"/>
            <a:ext cx="12811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4000">
                <a:solidFill>
                  <a:srgbClr val="000066"/>
                </a:solidFill>
                <a:latin typeface="Arial" charset="0"/>
                <a:sym typeface="Wingdings" pitchFamily="2" charset="2"/>
              </a:rPr>
              <a:t></a:t>
            </a:r>
            <a:r>
              <a:rPr lang="en-US" sz="4000">
                <a:solidFill>
                  <a:srgbClr val="000066"/>
                </a:solidFill>
                <a:latin typeface="Arial" charset="0"/>
              </a:rPr>
              <a:t> </a:t>
            </a:r>
          </a:p>
        </p:txBody>
      </p:sp>
      <p:sp>
        <p:nvSpPr>
          <p:cNvPr id="7178" name="Text Box 58"/>
          <p:cNvSpPr txBox="1">
            <a:spLocks noChangeArrowheads="1"/>
          </p:cNvSpPr>
          <p:nvPr/>
        </p:nvSpPr>
        <p:spPr bwMode="auto">
          <a:xfrm>
            <a:off x="990600" y="638175"/>
            <a:ext cx="2514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u="sng">
                <a:solidFill>
                  <a:schemeClr val="tx1"/>
                </a:solidFill>
              </a:rPr>
              <a:t>Thủ công</a:t>
            </a:r>
            <a:r>
              <a:rPr lang="en-US" sz="3200" u="sng">
                <a:solidFill>
                  <a:schemeClr val="tx1"/>
                </a:solidFill>
                <a:latin typeface="VNI-Times" pitchFamily="2" charset="0"/>
              </a:rPr>
              <a:t>:</a:t>
            </a:r>
            <a:r>
              <a:rPr lang="en-US" u="sng">
                <a:solidFill>
                  <a:srgbClr val="FF0000"/>
                </a:solidFill>
                <a:latin typeface="Arial" charset="0"/>
              </a:rPr>
              <a:t> </a:t>
            </a:r>
          </a:p>
        </p:txBody>
      </p:sp>
      <p:sp>
        <p:nvSpPr>
          <p:cNvPr id="7179" name="Text Box 59"/>
          <p:cNvSpPr txBox="1">
            <a:spLocks noChangeArrowheads="1"/>
          </p:cNvSpPr>
          <p:nvPr/>
        </p:nvSpPr>
        <p:spPr bwMode="auto">
          <a:xfrm>
            <a:off x="3657600" y="638175"/>
            <a:ext cx="419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>
                <a:solidFill>
                  <a:srgbClr val="FF0000"/>
                </a:solidFill>
              </a:rPr>
              <a:t>C</a:t>
            </a:r>
            <a:r>
              <a:rPr lang="en-US" sz="3600">
                <a:solidFill>
                  <a:srgbClr val="FF3300"/>
                </a:solidFill>
              </a:rPr>
              <a:t>ắt, dán chữ V</a:t>
            </a:r>
          </a:p>
        </p:txBody>
      </p:sp>
      <p:sp>
        <p:nvSpPr>
          <p:cNvPr id="7180" name="Text Box 60"/>
          <p:cNvSpPr txBox="1">
            <a:spLocks noChangeArrowheads="1"/>
          </p:cNvSpPr>
          <p:nvPr/>
        </p:nvSpPr>
        <p:spPr bwMode="auto">
          <a:xfrm>
            <a:off x="609600" y="1171575"/>
            <a:ext cx="853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>
                <a:solidFill>
                  <a:srgbClr val="000099"/>
                </a:solidFill>
              </a:rPr>
              <a:t>2/</a:t>
            </a:r>
            <a:r>
              <a:rPr lang="en-US" sz="3600">
                <a:solidFill>
                  <a:srgbClr val="FF0000"/>
                </a:solidFill>
              </a:rPr>
              <a:t> </a:t>
            </a:r>
            <a:r>
              <a:rPr lang="en-US" sz="3600">
                <a:solidFill>
                  <a:srgbClr val="FF3300"/>
                </a:solidFill>
              </a:rPr>
              <a:t> </a:t>
            </a:r>
            <a:r>
              <a:rPr lang="en-US" sz="3600">
                <a:solidFill>
                  <a:srgbClr val="000099"/>
                </a:solidFill>
              </a:rPr>
              <a:t>C</a:t>
            </a:r>
            <a:r>
              <a:rPr lang="en-US" sz="3600"/>
              <a:t>ác bước thực hiện</a:t>
            </a:r>
            <a:r>
              <a:rPr lang="en-US" sz="3600">
                <a:solidFill>
                  <a:srgbClr val="000099"/>
                </a:solidFill>
              </a:rPr>
              <a:t>:</a:t>
            </a:r>
          </a:p>
        </p:txBody>
      </p:sp>
      <p:sp>
        <p:nvSpPr>
          <p:cNvPr id="7181" name="Text Box 61"/>
          <p:cNvSpPr txBox="1">
            <a:spLocks noChangeArrowheads="1"/>
          </p:cNvSpPr>
          <p:nvPr/>
        </p:nvSpPr>
        <p:spPr bwMode="auto">
          <a:xfrm>
            <a:off x="838200" y="2162175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solidFill>
                  <a:srgbClr val="FF0000"/>
                </a:solidFill>
              </a:rPr>
              <a:t>Bước 2:</a:t>
            </a:r>
            <a:r>
              <a:rPr lang="en-US" b="0">
                <a:solidFill>
                  <a:srgbClr val="000099"/>
                </a:solidFill>
              </a:rPr>
              <a:t>  C</a:t>
            </a:r>
            <a:r>
              <a:rPr lang="en-US" b="0"/>
              <a:t>ắt </a:t>
            </a:r>
            <a:r>
              <a:rPr lang="en-US" b="0">
                <a:solidFill>
                  <a:srgbClr val="000099"/>
                </a:solidFill>
              </a:rPr>
              <a:t> chữ V</a:t>
            </a:r>
          </a:p>
        </p:txBody>
      </p:sp>
      <p:sp>
        <p:nvSpPr>
          <p:cNvPr id="177214" name="Text Box 62"/>
          <p:cNvSpPr txBox="1">
            <a:spLocks noChangeArrowheads="1"/>
          </p:cNvSpPr>
          <p:nvPr/>
        </p:nvSpPr>
        <p:spPr bwMode="auto">
          <a:xfrm>
            <a:off x="914400" y="2543175"/>
            <a:ext cx="82296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>
                <a:solidFill>
                  <a:srgbClr val="0000FF"/>
                </a:solidFill>
              </a:rPr>
              <a:t>Gấp đôi hình chữ nhật đã kẻ chữ V theo đường dấu giữa(mặt trái ra ngoài). Cắt theo đường kẻ nửa chữ V, bỏ phần gạch chéo(H3). Mở ra được chữ V như chữ mẫu(H.1).</a:t>
            </a:r>
          </a:p>
        </p:txBody>
      </p:sp>
      <p:sp>
        <p:nvSpPr>
          <p:cNvPr id="7183" name="Text Box 63"/>
          <p:cNvSpPr txBox="1">
            <a:spLocks noChangeArrowheads="1"/>
          </p:cNvSpPr>
          <p:nvPr/>
        </p:nvSpPr>
        <p:spPr bwMode="auto">
          <a:xfrm>
            <a:off x="914400" y="1704975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solidFill>
                  <a:srgbClr val="FF0000"/>
                </a:solidFill>
              </a:rPr>
              <a:t>Bước 1:</a:t>
            </a:r>
            <a:r>
              <a:rPr lang="en-US" b="0">
                <a:solidFill>
                  <a:srgbClr val="000099"/>
                </a:solidFill>
              </a:rPr>
              <a:t> Kẻ chữ V</a:t>
            </a:r>
          </a:p>
        </p:txBody>
      </p:sp>
      <p:sp>
        <p:nvSpPr>
          <p:cNvPr id="177216" name="Text Box 64"/>
          <p:cNvSpPr txBox="1">
            <a:spLocks noChangeArrowheads="1"/>
          </p:cNvSpPr>
          <p:nvPr/>
        </p:nvSpPr>
        <p:spPr bwMode="auto">
          <a:xfrm>
            <a:off x="2727325" y="6172200"/>
            <a:ext cx="192087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Hình 3</a:t>
            </a:r>
          </a:p>
        </p:txBody>
      </p:sp>
      <p:sp>
        <p:nvSpPr>
          <p:cNvPr id="177217" name="Text Box 65"/>
          <p:cNvSpPr txBox="1">
            <a:spLocks noChangeArrowheads="1"/>
          </p:cNvSpPr>
          <p:nvPr/>
        </p:nvSpPr>
        <p:spPr bwMode="auto">
          <a:xfrm>
            <a:off x="6096000" y="6172200"/>
            <a:ext cx="192087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Hình 1</a:t>
            </a:r>
          </a:p>
        </p:txBody>
      </p:sp>
      <p:pic>
        <p:nvPicPr>
          <p:cNvPr id="177218" name="Picture 6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92875" y="4724400"/>
            <a:ext cx="9747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77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177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1857 0.05602 L 0.03976 -0.2328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77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" y="-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0 0.33333  E" pathEditMode="relative" ptsTypes="">
                                      <p:cBhvr>
                                        <p:cTn id="3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38" presetClass="exit" presetSubtype="0" accel="5000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7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7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04 0.05602 L -0.04046 0.26227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772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" y="1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0"/>
                            </p:stCondLst>
                            <p:childTnLst>
                              <p:par>
                                <p:cTn id="5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0 0.33333  E" pathEditMode="relative" ptsTypes="">
                                      <p:cBhvr>
                                        <p:cTn id="5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38" presetClass="exit" presetSubtype="0" accel="5000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77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17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2000"/>
                                        <p:tgtEl>
                                          <p:spTgt spid="177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66" grpId="0" animBg="1"/>
      <p:bldP spid="177170" grpId="0"/>
      <p:bldP spid="177170" grpId="1"/>
      <p:bldP spid="177170" grpId="2"/>
      <p:bldP spid="177172" grpId="0" animBg="1"/>
      <p:bldP spid="177190" grpId="0" animBg="1"/>
      <p:bldP spid="177208" grpId="0"/>
      <p:bldP spid="177208" grpId="1"/>
      <p:bldP spid="177208" grpId="2"/>
      <p:bldP spid="177214" grpId="0"/>
      <p:bldP spid="177216" grpId="0"/>
      <p:bldP spid="1772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5"/>
          <p:cNvSpPr txBox="1">
            <a:spLocks noChangeArrowheads="1"/>
          </p:cNvSpPr>
          <p:nvPr/>
        </p:nvSpPr>
        <p:spPr bwMode="auto">
          <a:xfrm>
            <a:off x="990600" y="520700"/>
            <a:ext cx="2514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u="sng">
                <a:solidFill>
                  <a:schemeClr val="tx1"/>
                </a:solidFill>
              </a:rPr>
              <a:t>Thủ công</a:t>
            </a:r>
            <a:r>
              <a:rPr lang="en-US" sz="3200" u="sng">
                <a:solidFill>
                  <a:schemeClr val="tx1"/>
                </a:solidFill>
                <a:latin typeface="VNI-Times" pitchFamily="2" charset="0"/>
              </a:rPr>
              <a:t>:</a:t>
            </a:r>
            <a:r>
              <a:rPr lang="en-US" u="sng">
                <a:solidFill>
                  <a:srgbClr val="FF0000"/>
                </a:solidFill>
                <a:latin typeface="Arial" charset="0"/>
              </a:rPr>
              <a:t> </a:t>
            </a:r>
          </a:p>
        </p:txBody>
      </p:sp>
      <p:sp>
        <p:nvSpPr>
          <p:cNvPr id="8195" name="Text Box 46"/>
          <p:cNvSpPr txBox="1">
            <a:spLocks noChangeArrowheads="1"/>
          </p:cNvSpPr>
          <p:nvPr/>
        </p:nvSpPr>
        <p:spPr bwMode="auto">
          <a:xfrm>
            <a:off x="3657600" y="520700"/>
            <a:ext cx="419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>
                <a:solidFill>
                  <a:srgbClr val="FF0000"/>
                </a:solidFill>
              </a:rPr>
              <a:t>C</a:t>
            </a:r>
            <a:r>
              <a:rPr lang="en-US" sz="3600">
                <a:solidFill>
                  <a:srgbClr val="FF3300"/>
                </a:solidFill>
              </a:rPr>
              <a:t>ắt, dán chữ V</a:t>
            </a:r>
          </a:p>
        </p:txBody>
      </p:sp>
      <p:sp>
        <p:nvSpPr>
          <p:cNvPr id="8196" name="Text Box 47"/>
          <p:cNvSpPr txBox="1">
            <a:spLocks noChangeArrowheads="1"/>
          </p:cNvSpPr>
          <p:nvPr/>
        </p:nvSpPr>
        <p:spPr bwMode="auto">
          <a:xfrm>
            <a:off x="609600" y="1035050"/>
            <a:ext cx="853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>
                <a:solidFill>
                  <a:srgbClr val="000099"/>
                </a:solidFill>
              </a:rPr>
              <a:t>2/</a:t>
            </a:r>
            <a:r>
              <a:rPr lang="en-US" sz="3600">
                <a:solidFill>
                  <a:srgbClr val="FF0000"/>
                </a:solidFill>
              </a:rPr>
              <a:t> </a:t>
            </a:r>
            <a:r>
              <a:rPr lang="en-US" sz="3600">
                <a:solidFill>
                  <a:srgbClr val="000099"/>
                </a:solidFill>
              </a:rPr>
              <a:t>C</a:t>
            </a:r>
            <a:r>
              <a:rPr lang="en-US" sz="3600"/>
              <a:t>ác bước thực hiện</a:t>
            </a:r>
            <a:r>
              <a:rPr lang="en-US" sz="3600">
                <a:solidFill>
                  <a:srgbClr val="000099"/>
                </a:solidFill>
              </a:rPr>
              <a:t>:</a:t>
            </a:r>
          </a:p>
        </p:txBody>
      </p:sp>
      <p:sp>
        <p:nvSpPr>
          <p:cNvPr id="174132" name="Text Box 52"/>
          <p:cNvSpPr txBox="1">
            <a:spLocks noChangeArrowheads="1"/>
          </p:cNvSpPr>
          <p:nvPr/>
        </p:nvSpPr>
        <p:spPr bwMode="auto">
          <a:xfrm>
            <a:off x="3657600" y="6338888"/>
            <a:ext cx="1387475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Hình 4</a:t>
            </a:r>
          </a:p>
        </p:txBody>
      </p:sp>
      <p:sp>
        <p:nvSpPr>
          <p:cNvPr id="8198" name="Text Box 53"/>
          <p:cNvSpPr txBox="1">
            <a:spLocks noChangeArrowheads="1"/>
          </p:cNvSpPr>
          <p:nvPr/>
        </p:nvSpPr>
        <p:spPr bwMode="auto">
          <a:xfrm>
            <a:off x="838200" y="1538288"/>
            <a:ext cx="3657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solidFill>
                  <a:srgbClr val="FF0000"/>
                </a:solidFill>
              </a:rPr>
              <a:t>Bước 3:</a:t>
            </a:r>
            <a:r>
              <a:rPr lang="en-US" b="0">
                <a:solidFill>
                  <a:srgbClr val="000099"/>
                </a:solidFill>
              </a:rPr>
              <a:t>  D</a:t>
            </a:r>
            <a:r>
              <a:rPr lang="en-US" b="0"/>
              <a:t>án </a:t>
            </a:r>
            <a:r>
              <a:rPr lang="en-US" b="0">
                <a:solidFill>
                  <a:srgbClr val="000099"/>
                </a:solidFill>
              </a:rPr>
              <a:t>chữ V</a:t>
            </a:r>
          </a:p>
        </p:txBody>
      </p:sp>
      <p:sp>
        <p:nvSpPr>
          <p:cNvPr id="174134" name="Text Box 54"/>
          <p:cNvSpPr txBox="1">
            <a:spLocks noChangeArrowheads="1"/>
          </p:cNvSpPr>
          <p:nvPr/>
        </p:nvSpPr>
        <p:spPr bwMode="auto">
          <a:xfrm>
            <a:off x="838200" y="2787650"/>
            <a:ext cx="8305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/>
              <a:t>- Bôi hồ vào mặt kẻ ô của chữ và dán vào vị trí đã định.(H4). </a:t>
            </a:r>
          </a:p>
        </p:txBody>
      </p:sp>
      <p:sp>
        <p:nvSpPr>
          <p:cNvPr id="174136" name="Line 56"/>
          <p:cNvSpPr>
            <a:spLocks noChangeShapeType="1"/>
          </p:cNvSpPr>
          <p:nvPr/>
        </p:nvSpPr>
        <p:spPr bwMode="auto">
          <a:xfrm>
            <a:off x="1981200" y="6338888"/>
            <a:ext cx="449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4137" name="Text Box 57"/>
          <p:cNvSpPr txBox="1">
            <a:spLocks noChangeArrowheads="1"/>
          </p:cNvSpPr>
          <p:nvPr/>
        </p:nvSpPr>
        <p:spPr bwMode="auto">
          <a:xfrm>
            <a:off x="838200" y="3625850"/>
            <a:ext cx="7696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en-US" i="1">
                <a:solidFill>
                  <a:srgbClr val="000099"/>
                </a:solidFill>
              </a:rPr>
              <a:t>- </a:t>
            </a:r>
            <a:r>
              <a:rPr lang="en-US" i="1">
                <a:solidFill>
                  <a:srgbClr val="0000FF"/>
                </a:solidFill>
              </a:rPr>
              <a:t>Đặt tờ giấy nháp lên trên chữ vừa dán để miết cho phẳng.</a:t>
            </a:r>
          </a:p>
        </p:txBody>
      </p:sp>
      <p:sp>
        <p:nvSpPr>
          <p:cNvPr id="174138" name="Text Box 58"/>
          <p:cNvSpPr txBox="1">
            <a:spLocks noChangeArrowheads="1"/>
          </p:cNvSpPr>
          <p:nvPr/>
        </p:nvSpPr>
        <p:spPr bwMode="auto">
          <a:xfrm>
            <a:off x="838200" y="1949450"/>
            <a:ext cx="8305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solidFill>
                  <a:srgbClr val="000099"/>
                </a:solidFill>
              </a:rPr>
              <a:t>- Kẻ</a:t>
            </a:r>
            <a:r>
              <a:rPr lang="en-US" i="1"/>
              <a:t> một đường thẳng nằm ngang làm chuẩn. Đặt ướm chữ V vào đường chuẩn cho cân đối.</a:t>
            </a:r>
          </a:p>
        </p:txBody>
      </p:sp>
      <p:pic>
        <p:nvPicPr>
          <p:cNvPr id="174139" name="Picture 5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3800" y="4895850"/>
            <a:ext cx="9747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74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300"/>
                                        <p:tgtEl>
                                          <p:spTgt spid="174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74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74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74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74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2" grpId="0"/>
      <p:bldP spid="174134" grpId="0"/>
      <p:bldP spid="174136" grpId="0" animBg="1"/>
      <p:bldP spid="174137" grpId="0"/>
      <p:bldP spid="1741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5"/>
          <p:cNvSpPr txBox="1">
            <a:spLocks noChangeArrowheads="1"/>
          </p:cNvSpPr>
          <p:nvPr/>
        </p:nvSpPr>
        <p:spPr bwMode="auto">
          <a:xfrm>
            <a:off x="990600" y="520700"/>
            <a:ext cx="2514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u="sng">
                <a:solidFill>
                  <a:schemeClr val="tx1"/>
                </a:solidFill>
              </a:rPr>
              <a:t>Thủ công</a:t>
            </a:r>
            <a:r>
              <a:rPr lang="en-US" sz="3200" u="sng">
                <a:solidFill>
                  <a:schemeClr val="tx1"/>
                </a:solidFill>
                <a:latin typeface="VNI-Times" pitchFamily="2" charset="0"/>
              </a:rPr>
              <a:t>:</a:t>
            </a:r>
            <a:r>
              <a:rPr lang="en-US" u="sng">
                <a:solidFill>
                  <a:srgbClr val="FF0000"/>
                </a:solidFill>
                <a:latin typeface="Arial" charset="0"/>
              </a:rPr>
              <a:t> </a:t>
            </a:r>
          </a:p>
        </p:txBody>
      </p:sp>
      <p:sp>
        <p:nvSpPr>
          <p:cNvPr id="9219" name="Text Box 6"/>
          <p:cNvSpPr txBox="1">
            <a:spLocks noChangeArrowheads="1"/>
          </p:cNvSpPr>
          <p:nvPr/>
        </p:nvSpPr>
        <p:spPr bwMode="auto">
          <a:xfrm>
            <a:off x="3657600" y="520700"/>
            <a:ext cx="419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>
                <a:solidFill>
                  <a:srgbClr val="FF0000"/>
                </a:solidFill>
              </a:rPr>
              <a:t>C</a:t>
            </a:r>
            <a:r>
              <a:rPr lang="en-US" sz="3600">
                <a:solidFill>
                  <a:srgbClr val="FF3300"/>
                </a:solidFill>
              </a:rPr>
              <a:t>ắt, dán chữ V</a:t>
            </a:r>
          </a:p>
        </p:txBody>
      </p:sp>
      <p:sp>
        <p:nvSpPr>
          <p:cNvPr id="9220" name="Text Box 7"/>
          <p:cNvSpPr txBox="1">
            <a:spLocks noChangeArrowheads="1"/>
          </p:cNvSpPr>
          <p:nvPr/>
        </p:nvSpPr>
        <p:spPr bwMode="auto">
          <a:xfrm>
            <a:off x="609600" y="1035050"/>
            <a:ext cx="853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000099"/>
                </a:solidFill>
              </a:rPr>
              <a:t>      3/ Th</a:t>
            </a:r>
            <a:r>
              <a:rPr lang="en-US" sz="3600"/>
              <a:t>ực hành</a:t>
            </a:r>
          </a:p>
        </p:txBody>
      </p:sp>
      <p:sp>
        <p:nvSpPr>
          <p:cNvPr id="184328" name="Text Box 8"/>
          <p:cNvSpPr txBox="1">
            <a:spLocks noChangeArrowheads="1"/>
          </p:cNvSpPr>
          <p:nvPr/>
        </p:nvSpPr>
        <p:spPr bwMode="auto">
          <a:xfrm>
            <a:off x="228600" y="1492250"/>
            <a:ext cx="853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>
                <a:solidFill>
                  <a:srgbClr val="FF0000"/>
                </a:solidFill>
              </a:rPr>
              <a:t>* </a:t>
            </a:r>
            <a:r>
              <a:rPr lang="en-US" sz="3600">
                <a:solidFill>
                  <a:schemeClr val="tx1"/>
                </a:solidFill>
              </a:rPr>
              <a:t>Nêu các bước cắt, dán chữ V.</a:t>
            </a:r>
          </a:p>
        </p:txBody>
      </p:sp>
      <p:sp>
        <p:nvSpPr>
          <p:cNvPr id="184329" name="Text Box 9"/>
          <p:cNvSpPr txBox="1">
            <a:spLocks noChangeArrowheads="1"/>
          </p:cNvSpPr>
          <p:nvPr/>
        </p:nvSpPr>
        <p:spPr bwMode="auto">
          <a:xfrm>
            <a:off x="609600" y="2147888"/>
            <a:ext cx="3657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solidFill>
                  <a:srgbClr val="FF0000"/>
                </a:solidFill>
              </a:rPr>
              <a:t>Bước 1:</a:t>
            </a:r>
            <a:r>
              <a:rPr lang="en-US" b="0">
                <a:solidFill>
                  <a:srgbClr val="000099"/>
                </a:solidFill>
              </a:rPr>
              <a:t> Kẻ chữ V</a:t>
            </a:r>
          </a:p>
        </p:txBody>
      </p:sp>
      <p:sp>
        <p:nvSpPr>
          <p:cNvPr id="184330" name="Text Box 10"/>
          <p:cNvSpPr txBox="1">
            <a:spLocks noChangeArrowheads="1"/>
          </p:cNvSpPr>
          <p:nvPr/>
        </p:nvSpPr>
        <p:spPr bwMode="auto">
          <a:xfrm>
            <a:off x="457200" y="3748088"/>
            <a:ext cx="3657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solidFill>
                  <a:srgbClr val="FF0000"/>
                </a:solidFill>
              </a:rPr>
              <a:t>Bước 2:</a:t>
            </a:r>
            <a:r>
              <a:rPr lang="en-US" b="0">
                <a:solidFill>
                  <a:srgbClr val="000099"/>
                </a:solidFill>
              </a:rPr>
              <a:t>  C</a:t>
            </a:r>
            <a:r>
              <a:rPr lang="en-US" b="0"/>
              <a:t>ắt </a:t>
            </a:r>
            <a:r>
              <a:rPr lang="en-US" b="0">
                <a:solidFill>
                  <a:srgbClr val="000099"/>
                </a:solidFill>
              </a:rPr>
              <a:t> chữ V</a:t>
            </a:r>
          </a:p>
        </p:txBody>
      </p:sp>
      <p:sp>
        <p:nvSpPr>
          <p:cNvPr id="184331" name="Text Box 11"/>
          <p:cNvSpPr txBox="1">
            <a:spLocks noChangeArrowheads="1"/>
          </p:cNvSpPr>
          <p:nvPr/>
        </p:nvSpPr>
        <p:spPr bwMode="auto">
          <a:xfrm>
            <a:off x="533400" y="5729288"/>
            <a:ext cx="3657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solidFill>
                  <a:srgbClr val="FF0000"/>
                </a:solidFill>
              </a:rPr>
              <a:t>Bước 3:</a:t>
            </a:r>
            <a:r>
              <a:rPr lang="en-US" b="0">
                <a:solidFill>
                  <a:srgbClr val="000099"/>
                </a:solidFill>
              </a:rPr>
              <a:t>  D</a:t>
            </a:r>
            <a:r>
              <a:rPr lang="en-US" b="0"/>
              <a:t>án </a:t>
            </a:r>
            <a:r>
              <a:rPr lang="en-US" b="0">
                <a:solidFill>
                  <a:srgbClr val="000099"/>
                </a:solidFill>
              </a:rPr>
              <a:t>chữ V</a:t>
            </a:r>
          </a:p>
        </p:txBody>
      </p:sp>
      <p:pic>
        <p:nvPicPr>
          <p:cNvPr id="184332" name="Picture 12" descr="Untitled-5"/>
          <p:cNvPicPr preferRelativeResize="0">
            <a:picLocks noChangeAspect="1" noChangeArrowheads="1"/>
          </p:cNvPicPr>
          <p:nvPr/>
        </p:nvPicPr>
        <p:blipFill>
          <a:blip r:embed="rId2">
            <a:lum contrast="54000"/>
          </a:blip>
          <a:srcRect/>
          <a:stretch>
            <a:fillRect/>
          </a:stretch>
        </p:blipFill>
        <p:spPr bwMode="auto">
          <a:xfrm>
            <a:off x="3932238" y="2152650"/>
            <a:ext cx="1077912" cy="15049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184333" name="Picture 13" descr="Untitled-2"/>
          <p:cNvPicPr>
            <a:picLocks noChangeAspect="1" noChangeArrowheads="1"/>
          </p:cNvPicPr>
          <p:nvPr/>
        </p:nvPicPr>
        <p:blipFill>
          <a:blip r:embed="rId3">
            <a:lum contrast="60000"/>
          </a:blip>
          <a:srcRect/>
          <a:stretch>
            <a:fillRect/>
          </a:stretch>
        </p:blipFill>
        <p:spPr bwMode="auto">
          <a:xfrm>
            <a:off x="6334125" y="2057400"/>
            <a:ext cx="113347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34" name="Line 14"/>
          <p:cNvSpPr>
            <a:spLocks noChangeShapeType="1"/>
          </p:cNvSpPr>
          <p:nvPr/>
        </p:nvSpPr>
        <p:spPr bwMode="auto">
          <a:xfrm>
            <a:off x="5076825" y="2895600"/>
            <a:ext cx="1095375" cy="1588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335" name="Line 15"/>
          <p:cNvSpPr>
            <a:spLocks noChangeShapeType="1"/>
          </p:cNvSpPr>
          <p:nvPr/>
        </p:nvSpPr>
        <p:spPr bwMode="auto">
          <a:xfrm>
            <a:off x="6894513" y="2095500"/>
            <a:ext cx="1587" cy="1633538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336" name="Line 16"/>
          <p:cNvSpPr>
            <a:spLocks noChangeShapeType="1"/>
          </p:cNvSpPr>
          <p:nvPr/>
        </p:nvSpPr>
        <p:spPr bwMode="auto">
          <a:xfrm flipV="1">
            <a:off x="5081588" y="4495800"/>
            <a:ext cx="1166812" cy="1588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184338" name="Picture 18" descr="62"/>
          <p:cNvPicPr>
            <a:picLocks noChangeAspect="1" noChangeArrowheads="1"/>
          </p:cNvPicPr>
          <p:nvPr/>
        </p:nvPicPr>
        <p:blipFill>
          <a:blip r:embed="rId4" cstate="print">
            <a:lum contrast="100000"/>
          </a:blip>
          <a:srcRect l="35728" t="7185" r="35728" b="19078"/>
          <a:stretch>
            <a:fillRect/>
          </a:stretch>
        </p:blipFill>
        <p:spPr bwMode="auto">
          <a:xfrm>
            <a:off x="3975100" y="3886200"/>
            <a:ext cx="506413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39" name="Line 19"/>
          <p:cNvSpPr>
            <a:spLocks noChangeShapeType="1"/>
          </p:cNvSpPr>
          <p:nvPr/>
        </p:nvSpPr>
        <p:spPr bwMode="auto">
          <a:xfrm>
            <a:off x="3989388" y="6648450"/>
            <a:ext cx="3254375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84376" name="Picture 5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40475" y="3733800"/>
            <a:ext cx="9747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7" name="Picture 5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29200" y="5200650"/>
            <a:ext cx="9747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4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4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184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84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43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4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decel="100000" fill="hold"/>
                                        <p:tgtEl>
                                          <p:spTgt spid="184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4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84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8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84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184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18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184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8" grpId="0"/>
      <p:bldP spid="184329" grpId="0"/>
      <p:bldP spid="184330" grpId="0"/>
      <p:bldP spid="184331" grpId="0"/>
      <p:bldP spid="184334" grpId="0" animBg="1"/>
      <p:bldP spid="184335" grpId="0" animBg="1"/>
      <p:bldP spid="184336" grpId="0" animBg="1"/>
      <p:bldP spid="18433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5" name="Oval 9"/>
          <p:cNvSpPr>
            <a:spLocks noChangeArrowheads="1"/>
          </p:cNvSpPr>
          <p:nvPr/>
        </p:nvSpPr>
        <p:spPr bwMode="auto">
          <a:xfrm>
            <a:off x="914400" y="3352800"/>
            <a:ext cx="2743200" cy="16002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ABE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en-US" i="1">
                <a:solidFill>
                  <a:srgbClr val="FF3300"/>
                </a:solidFill>
              </a:rPr>
              <a:t>    </a:t>
            </a:r>
            <a:r>
              <a:rPr lang="en-US" sz="3600" i="1">
                <a:solidFill>
                  <a:srgbClr val="FF3300"/>
                </a:solidFill>
              </a:rPr>
              <a:t>Cắt</a:t>
            </a:r>
          </a:p>
        </p:txBody>
      </p:sp>
      <p:sp>
        <p:nvSpPr>
          <p:cNvPr id="157706" name="Oval 10"/>
          <p:cNvSpPr>
            <a:spLocks noChangeArrowheads="1"/>
          </p:cNvSpPr>
          <p:nvPr/>
        </p:nvSpPr>
        <p:spPr bwMode="auto">
          <a:xfrm>
            <a:off x="3352800" y="1962150"/>
            <a:ext cx="2743200" cy="16002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ABE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en-US" i="1">
                <a:solidFill>
                  <a:srgbClr val="FF3300"/>
                </a:solidFill>
              </a:rPr>
              <a:t>    </a:t>
            </a:r>
            <a:r>
              <a:rPr lang="en-US" sz="3600" i="1">
                <a:solidFill>
                  <a:srgbClr val="FF3300"/>
                </a:solidFill>
              </a:rPr>
              <a:t>Dán</a:t>
            </a:r>
          </a:p>
        </p:txBody>
      </p:sp>
      <p:sp>
        <p:nvSpPr>
          <p:cNvPr id="157707" name="Oval 11"/>
          <p:cNvSpPr>
            <a:spLocks noChangeArrowheads="1"/>
          </p:cNvSpPr>
          <p:nvPr/>
        </p:nvSpPr>
        <p:spPr bwMode="auto">
          <a:xfrm>
            <a:off x="5715000" y="3352800"/>
            <a:ext cx="2743200" cy="16002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ABE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en-US" i="1">
                <a:solidFill>
                  <a:srgbClr val="FF3300"/>
                </a:solidFill>
              </a:rPr>
              <a:t>       </a:t>
            </a:r>
            <a:r>
              <a:rPr lang="en-US" sz="3600" i="1">
                <a:solidFill>
                  <a:srgbClr val="FF3300"/>
                </a:solidFill>
              </a:rPr>
              <a:t>Bôi hồ</a:t>
            </a:r>
          </a:p>
        </p:txBody>
      </p:sp>
      <p:sp>
        <p:nvSpPr>
          <p:cNvPr id="157708" name="Oval 12"/>
          <p:cNvSpPr>
            <a:spLocks noChangeArrowheads="1"/>
          </p:cNvSpPr>
          <p:nvPr/>
        </p:nvSpPr>
        <p:spPr bwMode="auto">
          <a:xfrm>
            <a:off x="1676400" y="5181600"/>
            <a:ext cx="2743200" cy="16002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ABE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en-US" i="1">
                <a:solidFill>
                  <a:srgbClr val="FF3300"/>
                </a:solidFill>
              </a:rPr>
              <a:t>     </a:t>
            </a:r>
            <a:r>
              <a:rPr lang="en-US" sz="3600" i="1">
                <a:solidFill>
                  <a:srgbClr val="FF3300"/>
                </a:solidFill>
              </a:rPr>
              <a:t>Kẻ ô</a:t>
            </a:r>
          </a:p>
        </p:txBody>
      </p:sp>
      <p:sp>
        <p:nvSpPr>
          <p:cNvPr id="157709" name="Oval 13"/>
          <p:cNvSpPr>
            <a:spLocks noChangeArrowheads="1"/>
          </p:cNvSpPr>
          <p:nvPr/>
        </p:nvSpPr>
        <p:spPr bwMode="auto">
          <a:xfrm>
            <a:off x="5162550" y="5181600"/>
            <a:ext cx="2743200" cy="16002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ABE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en-US" i="1">
                <a:solidFill>
                  <a:srgbClr val="FF3300"/>
                </a:solidFill>
              </a:rPr>
              <a:t>    </a:t>
            </a:r>
            <a:r>
              <a:rPr lang="en-US" sz="3600" i="1">
                <a:solidFill>
                  <a:srgbClr val="FF3300"/>
                </a:solidFill>
              </a:rPr>
              <a:t>Miết nhẹ</a:t>
            </a:r>
          </a:p>
        </p:txBody>
      </p:sp>
      <p:sp>
        <p:nvSpPr>
          <p:cNvPr id="157710" name="WordArt 14"/>
          <p:cNvSpPr>
            <a:spLocks noChangeArrowheads="1" noChangeShapeType="1" noTextEdit="1"/>
          </p:cNvSpPr>
          <p:nvPr/>
        </p:nvSpPr>
        <p:spPr bwMode="auto">
          <a:xfrm>
            <a:off x="3771900" y="590550"/>
            <a:ext cx="4991100" cy="657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"AI ĐÚNG, AI NHANH"</a:t>
            </a:r>
          </a:p>
        </p:txBody>
      </p:sp>
      <p:sp>
        <p:nvSpPr>
          <p:cNvPr id="10248" name="AutoShape 15"/>
          <p:cNvSpPr>
            <a:spLocks noChangeArrowheads="1"/>
          </p:cNvSpPr>
          <p:nvPr/>
        </p:nvSpPr>
        <p:spPr bwMode="auto">
          <a:xfrm>
            <a:off x="419100" y="533400"/>
            <a:ext cx="2819400" cy="1066800"/>
          </a:xfrm>
          <a:prstGeom prst="cloudCallout">
            <a:avLst>
              <a:gd name="adj1" fmla="val 46282"/>
              <a:gd name="adj2" fmla="val 54315"/>
            </a:avLst>
          </a:prstGeom>
          <a:gradFill rotWithShape="1">
            <a:gsLst>
              <a:gs pos="0">
                <a:schemeClr val="bg1"/>
              </a:gs>
              <a:gs pos="100000">
                <a:srgbClr val="99FFCC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0"/>
              </a:spcBef>
            </a:pPr>
            <a:endParaRPr lang="en-US" sz="2400" b="0">
              <a:solidFill>
                <a:srgbClr val="FF3300"/>
              </a:solidFill>
            </a:endParaRPr>
          </a:p>
        </p:txBody>
      </p:sp>
      <p:sp>
        <p:nvSpPr>
          <p:cNvPr id="10249" name="WordArt 16"/>
          <p:cNvSpPr>
            <a:spLocks noChangeArrowheads="1" noChangeShapeType="1" noTextEdit="1"/>
          </p:cNvSpPr>
          <p:nvPr/>
        </p:nvSpPr>
        <p:spPr bwMode="auto">
          <a:xfrm>
            <a:off x="1012825" y="762000"/>
            <a:ext cx="1654175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66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TRÒ CHƠI</a:t>
            </a:r>
            <a:endParaRPr lang="en-US" sz="3600" kern="10">
              <a:ln w="12700">
                <a:solidFill>
                  <a:srgbClr val="0000FF"/>
                </a:solidFill>
                <a:round/>
                <a:headEnd/>
                <a:tailEnd/>
              </a:ln>
              <a:solidFill>
                <a:srgbClr val="FFFF66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57713" name="Line 17"/>
          <p:cNvSpPr>
            <a:spLocks noChangeShapeType="1"/>
          </p:cNvSpPr>
          <p:nvPr/>
        </p:nvSpPr>
        <p:spPr bwMode="auto">
          <a:xfrm flipH="1">
            <a:off x="2667000" y="3048000"/>
            <a:ext cx="990600" cy="3429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7714" name="Line 18"/>
          <p:cNvSpPr>
            <a:spLocks noChangeShapeType="1"/>
          </p:cNvSpPr>
          <p:nvPr/>
        </p:nvSpPr>
        <p:spPr bwMode="auto">
          <a:xfrm>
            <a:off x="2590800" y="4953000"/>
            <a:ext cx="647700" cy="36195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7715" name="Line 19"/>
          <p:cNvSpPr>
            <a:spLocks noChangeShapeType="1"/>
          </p:cNvSpPr>
          <p:nvPr/>
        </p:nvSpPr>
        <p:spPr bwMode="auto">
          <a:xfrm>
            <a:off x="4648200" y="6019800"/>
            <a:ext cx="838200" cy="1143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7716" name="Line 20"/>
          <p:cNvSpPr>
            <a:spLocks noChangeShapeType="1"/>
          </p:cNvSpPr>
          <p:nvPr/>
        </p:nvSpPr>
        <p:spPr bwMode="auto">
          <a:xfrm flipV="1">
            <a:off x="6248400" y="4800600"/>
            <a:ext cx="381000" cy="533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7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7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77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77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7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7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7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7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7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7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44444E-6 L 0.08333 -0.26945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577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" y="-135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66 0.00555 L 0.20833 -0.43334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577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" y="-21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 0.03611 L 0.23333 0.4805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577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222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292 -0.00277 L -0.40208 0.26945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3" y="136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0.02778 L -3.33333E-6 2.22222E-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577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-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7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77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7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7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1" dur="2000" fill="hold"/>
                                        <p:tgtEl>
                                          <p:spTgt spid="1577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2" dur="2000" fill="hold"/>
                                        <p:tgtEl>
                                          <p:spTgt spid="1577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3" dur="2000" fill="hold"/>
                                        <p:tgtEl>
                                          <p:spTgt spid="1577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1577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6" dur="2000" fill="hold"/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7" dur="2000" fill="hold"/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8" dur="2000" fill="hold"/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9" dur="2000" fill="hold"/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1" dur="2000" fill="hold"/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2" dur="2000" fill="hold"/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3" dur="2000" fill="hold"/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6" dur="2000" fill="hold"/>
                                        <p:tgtEl>
                                          <p:spTgt spid="1577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7" dur="2000" fill="hold"/>
                                        <p:tgtEl>
                                          <p:spTgt spid="1577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8" dur="2000" fill="hold"/>
                                        <p:tgtEl>
                                          <p:spTgt spid="1577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1577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5" grpId="0" animBg="1"/>
      <p:bldP spid="157705" grpId="1" animBg="1"/>
      <p:bldP spid="157706" grpId="0" animBg="1"/>
      <p:bldP spid="157706" grpId="1" animBg="1"/>
      <p:bldP spid="157707" grpId="0" animBg="1"/>
      <p:bldP spid="157707" grpId="1" animBg="1"/>
      <p:bldP spid="157708" grpId="0" animBg="1"/>
      <p:bldP spid="157708" grpId="1" animBg="1"/>
      <p:bldP spid="157709" grpId="0" animBg="1"/>
      <p:bldP spid="157709" grpId="1" animBg="1"/>
      <p:bldP spid="157710" grpId="0" animBg="1"/>
      <p:bldP spid="157713" grpId="0" animBg="1"/>
      <p:bldP spid="157713" grpId="1" animBg="1"/>
      <p:bldP spid="157714" grpId="0" animBg="1"/>
      <p:bldP spid="157714" grpId="1" animBg="1"/>
      <p:bldP spid="157715" grpId="0" animBg="1"/>
      <p:bldP spid="157715" grpId="1" animBg="1"/>
      <p:bldP spid="157716" grpId="0" animBg="1"/>
      <p:bldP spid="157716" grpId="1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rgbClr val="0033CC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rgbClr val="0033CC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2748</TotalTime>
  <Words>355</Words>
  <Application>Microsoft Office PowerPoint</Application>
  <PresentationFormat>On-screen Show (4:3)</PresentationFormat>
  <Paragraphs>63</Paragraphs>
  <Slides>10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Times New Roman</vt:lpstr>
      <vt:lpstr>Arial</vt:lpstr>
      <vt:lpstr>VNI-Times</vt:lpstr>
      <vt:lpstr>Wingdings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TPTUYHOA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LAPTOP</dc:creator>
  <cp:lastModifiedBy>CSTeam</cp:lastModifiedBy>
  <cp:revision>452</cp:revision>
  <dcterms:created xsi:type="dcterms:W3CDTF">2006-12-31T17:10:18Z</dcterms:created>
  <dcterms:modified xsi:type="dcterms:W3CDTF">2016-06-29T09:53:39Z</dcterms:modified>
</cp:coreProperties>
</file>