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  <p:sldId id="258" r:id="rId3"/>
    <p:sldId id="284" r:id="rId4"/>
    <p:sldId id="271" r:id="rId5"/>
    <p:sldId id="273" r:id="rId6"/>
    <p:sldId id="290" r:id="rId7"/>
    <p:sldId id="275" r:id="rId8"/>
    <p:sldId id="293" r:id="rId9"/>
    <p:sldId id="294" r:id="rId10"/>
    <p:sldId id="278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000099"/>
    <a:srgbClr val="9999FF"/>
    <a:srgbClr val="99CC00"/>
    <a:srgbClr val="FFCC00"/>
    <a:srgbClr val="FF99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6" autoAdjust="0"/>
    <p:restoredTop sz="94180" autoAdjust="0"/>
  </p:normalViewPr>
  <p:slideViewPr>
    <p:cSldViewPr>
      <p:cViewPr>
        <p:scale>
          <a:sx n="66" d="100"/>
          <a:sy n="66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2A2C3-EFC4-451F-9745-ABEB7D27E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7CC3-69C0-482E-B8A5-FC8F605E7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9766B-071B-4D7C-9103-C956BF61F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479AC-E6FE-4ABF-9652-4BB924C13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6AF62-487B-4F6A-940E-9D90C9C8F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70767-E002-4442-9E76-9B3B5EB44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3B2A2-1D29-4268-882A-CE57495E5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31F96-06EE-4366-BDBB-0D5FF0B8B4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82366-FC31-4372-BA2C-4AA32D993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B3614-2D50-49AA-972B-B7C8B1BB8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85E43-A107-4FFC-B8A4-6E684295C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2D0519DB-4767-4774-A9D5-B939BDB06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 descr="215"/>
          <p:cNvSpPr>
            <a:spLocks noChangeArrowheads="1" noChangeShapeType="1" noTextEdit="1"/>
          </p:cNvSpPr>
          <p:nvPr/>
        </p:nvSpPr>
        <p:spPr bwMode="auto">
          <a:xfrm>
            <a:off x="2057400" y="609600"/>
            <a:ext cx="5410200" cy="304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80628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endParaRPr lang="en-US" sz="3600" kern="10" normalizeH="1">
              <a:ln w="9525">
                <a:round/>
                <a:headEnd/>
                <a:tailEnd/>
              </a:ln>
              <a:blipFill dpi="0" rotWithShape="1">
                <a:blip r:embed="rId2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143000" y="2133600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charset="0"/>
              </a:rPr>
              <a:t>CHÍNH TẢ LỚP 3</a:t>
            </a:r>
            <a:r>
              <a:rPr lang="en-US" sz="320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3306763"/>
            <a:ext cx="7559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Tuần 2 – Tiết 3</a:t>
            </a:r>
            <a:endParaRPr lang="en-US" sz="3600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4037013"/>
            <a:ext cx="9144000" cy="10683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1">
                <a:solidFill>
                  <a:srgbClr val="0000CC"/>
                </a:solidFill>
                <a:latin typeface="Arial" charset="0"/>
              </a:rPr>
              <a:t>BÀI:</a:t>
            </a:r>
            <a:r>
              <a:rPr lang="en-US" sz="3600">
                <a:solidFill>
                  <a:srgbClr val="0000CC"/>
                </a:solidFill>
                <a:latin typeface="Arial" charset="0"/>
              </a:rPr>
              <a:t> AI CÓ LỖI</a:t>
            </a:r>
            <a:endParaRPr lang="en-US" sz="3200" b="0" i="1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US" sz="2800" b="0" i="1">
              <a:latin typeface="Arial" charset="0"/>
            </a:endParaRPr>
          </a:p>
        </p:txBody>
      </p:sp>
      <p:sp>
        <p:nvSpPr>
          <p:cNvPr id="3078" name="Text Box 9" descr="300"/>
          <p:cNvSpPr txBox="1">
            <a:spLocks noChangeArrowheads="1"/>
          </p:cNvSpPr>
          <p:nvPr/>
        </p:nvSpPr>
        <p:spPr bwMode="auto">
          <a:xfrm>
            <a:off x="0" y="6172200"/>
            <a:ext cx="9144000" cy="15700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66FF33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b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  <p:bldP spid="9223" grpId="0"/>
      <p:bldP spid="92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4168775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chemeClr val="accent3"/>
                </a:solidFill>
              </a:rPr>
              <a:t>Bài</a:t>
            </a:r>
            <a:r>
              <a:rPr lang="en-US" sz="3600" dirty="0" smtClean="0">
                <a:solidFill>
                  <a:schemeClr val="accent3"/>
                </a:solidFill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</a:rPr>
              <a:t>tập</a:t>
            </a:r>
            <a:r>
              <a:rPr lang="en-US" sz="3600" dirty="0" smtClean="0">
                <a:solidFill>
                  <a:schemeClr val="accent3"/>
                </a:solidFill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</a:rPr>
              <a:t>chính</a:t>
            </a:r>
            <a:r>
              <a:rPr lang="en-US" sz="3600" dirty="0" smtClean="0">
                <a:solidFill>
                  <a:schemeClr val="accent3"/>
                </a:solidFill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</a:rPr>
              <a:t>tả</a:t>
            </a:r>
            <a:endParaRPr lang="en-US" sz="3600" dirty="0" smtClean="0">
              <a:solidFill>
                <a:schemeClr val="accent3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>
                <a:solidFill>
                  <a:srgbClr val="FFFF00"/>
                </a:solidFill>
              </a:rPr>
              <a:t>Bài 2: Tìm các từ ngữ có chứa tiếng:</a:t>
            </a:r>
          </a:p>
        </p:txBody>
      </p:sp>
      <p:sp>
        <p:nvSpPr>
          <p:cNvPr id="12292" name="Rectangle 4"/>
          <p:cNvSpPr>
            <a:spLocks noRot="1" noChangeArrowheads="1"/>
          </p:cNvSpPr>
          <p:nvPr/>
        </p:nvSpPr>
        <p:spPr bwMode="auto">
          <a:xfrm>
            <a:off x="457200" y="2590800"/>
            <a:ext cx="3810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 b="0">
                <a:solidFill>
                  <a:srgbClr val="FFFF00"/>
                </a:solidFill>
                <a:latin typeface="Arial" charset="0"/>
              </a:rPr>
              <a:t>a) Có vần </a:t>
            </a:r>
            <a:r>
              <a:rPr lang="en-US" sz="3200" b="0" u="sng">
                <a:solidFill>
                  <a:srgbClr val="FFFF00"/>
                </a:solidFill>
                <a:latin typeface="Arial" charset="0"/>
              </a:rPr>
              <a:t>uêch:</a:t>
            </a:r>
          </a:p>
        </p:txBody>
      </p:sp>
      <p:sp>
        <p:nvSpPr>
          <p:cNvPr id="17413" name="Rectangle 5"/>
          <p:cNvSpPr>
            <a:spLocks noRot="1" noChangeArrowheads="1"/>
          </p:cNvSpPr>
          <p:nvPr/>
        </p:nvSpPr>
        <p:spPr bwMode="auto">
          <a:xfrm>
            <a:off x="228600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</a:t>
            </a:r>
            <a:r>
              <a:rPr lang="en-US" sz="3200" b="0">
                <a:latin typeface="Arial" charset="0"/>
              </a:rPr>
              <a:t> Ng</a:t>
            </a:r>
            <a:r>
              <a:rPr lang="en-US" sz="3200" b="0" u="sng">
                <a:latin typeface="Arial" charset="0"/>
              </a:rPr>
              <a:t>uệch</a:t>
            </a:r>
            <a:r>
              <a:rPr lang="en-US" sz="3200" b="0">
                <a:latin typeface="Arial" charset="0"/>
              </a:rPr>
              <a:t> ngoạc</a:t>
            </a:r>
          </a:p>
        </p:txBody>
      </p:sp>
      <p:sp>
        <p:nvSpPr>
          <p:cNvPr id="17414" name="Rectangle 6"/>
          <p:cNvSpPr>
            <a:spLocks noRot="1" noChangeArrowheads="1"/>
          </p:cNvSpPr>
          <p:nvPr/>
        </p:nvSpPr>
        <p:spPr bwMode="auto">
          <a:xfrm>
            <a:off x="188913" y="4343400"/>
            <a:ext cx="43100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</a:t>
            </a:r>
            <a:r>
              <a:rPr lang="en-US" sz="3200" b="0">
                <a:latin typeface="Arial" charset="0"/>
              </a:rPr>
              <a:t> Rỗng t</a:t>
            </a:r>
            <a:r>
              <a:rPr lang="en-US" sz="3200" b="0" u="sng">
                <a:latin typeface="Arial" charset="0"/>
              </a:rPr>
              <a:t>uếch</a:t>
            </a:r>
          </a:p>
        </p:txBody>
      </p:sp>
      <p:sp>
        <p:nvSpPr>
          <p:cNvPr id="17415" name="Rectangle 7"/>
          <p:cNvSpPr>
            <a:spLocks noRot="1" noChangeArrowheads="1"/>
          </p:cNvSpPr>
          <p:nvPr/>
        </p:nvSpPr>
        <p:spPr bwMode="auto">
          <a:xfrm>
            <a:off x="185738" y="50546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 </a:t>
            </a:r>
            <a:r>
              <a:rPr lang="en-US" sz="3200" b="0">
                <a:latin typeface="Arial" charset="0"/>
              </a:rPr>
              <a:t>Bộc t</a:t>
            </a:r>
            <a:r>
              <a:rPr lang="en-US" sz="3200" b="0" u="sng">
                <a:latin typeface="Arial" charset="0"/>
              </a:rPr>
              <a:t>uệch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0" y="1143000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TextBox 8"/>
          <p:cNvSpPr txBox="1">
            <a:spLocks noChangeArrowheads="1"/>
          </p:cNvSpPr>
          <p:nvPr/>
        </p:nvSpPr>
        <p:spPr bwMode="auto">
          <a:xfrm>
            <a:off x="4572000" y="26670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b) Có vần </a:t>
            </a:r>
            <a:r>
              <a:rPr lang="en-US" sz="3200" b="0" u="sng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uyu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3657600"/>
            <a:ext cx="3886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Kh</a:t>
            </a:r>
            <a:r>
              <a:rPr lang="en-US" sz="3200" b="0" u="sng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uỷu</a:t>
            </a: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tay</a:t>
            </a:r>
            <a:endParaRPr lang="en-US" sz="3200" b="0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3775" y="5122863"/>
            <a:ext cx="3581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Ngã</a:t>
            </a: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kh</a:t>
            </a:r>
            <a:r>
              <a:rPr lang="en-US" sz="3200" b="0" u="sng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uỵu</a:t>
            </a:r>
            <a:endParaRPr lang="en-US" sz="3200" b="0" u="sng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4343400"/>
            <a:ext cx="3810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Khúc</a:t>
            </a:r>
            <a:r>
              <a:rPr lang="en-US" sz="32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kh</a:t>
            </a:r>
            <a:r>
              <a:rPr lang="en-US" sz="3200" b="0" u="sng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uỷu</a:t>
            </a:r>
            <a:endParaRPr lang="en-US" sz="3200" b="0" u="sng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sz="32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u="sng" smtClean="0">
                <a:solidFill>
                  <a:srgbClr val="0000FF"/>
                </a:solidFill>
              </a:rPr>
              <a:t>Bài 3</a:t>
            </a:r>
            <a:r>
              <a:rPr lang="en-US" sz="3200" smtClean="0">
                <a:solidFill>
                  <a:srgbClr val="0000FF"/>
                </a:solidFill>
              </a:rPr>
              <a:t>: Em chọn chữ nào trong ngoặc đơn để      điền vào chỗ trống?</a:t>
            </a:r>
          </a:p>
        </p:txBody>
      </p:sp>
      <p:sp>
        <p:nvSpPr>
          <p:cNvPr id="13316" name="Rectangle 4"/>
          <p:cNvSpPr>
            <a:spLocks noRot="1" noChangeArrowheads="1"/>
          </p:cNvSpPr>
          <p:nvPr/>
        </p:nvSpPr>
        <p:spPr bwMode="auto">
          <a:xfrm>
            <a:off x="228600" y="2438400"/>
            <a:ext cx="3352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 (xấu hay sấu):</a:t>
            </a:r>
            <a:endParaRPr lang="en-US" sz="3200" i="1">
              <a:latin typeface="Arial" charset="0"/>
            </a:endParaRPr>
          </a:p>
        </p:txBody>
      </p:sp>
      <p:sp>
        <p:nvSpPr>
          <p:cNvPr id="13317" name="Rectangle 5"/>
          <p:cNvSpPr>
            <a:spLocks noRot="1" noChangeArrowheads="1"/>
          </p:cNvSpPr>
          <p:nvPr/>
        </p:nvSpPr>
        <p:spPr bwMode="auto">
          <a:xfrm>
            <a:off x="233363" y="3276600"/>
            <a:ext cx="28908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 (sẻ hay xẻ):</a:t>
            </a:r>
            <a:endParaRPr lang="en-US" sz="3200" i="1">
              <a:latin typeface="Arial" charset="0"/>
            </a:endParaRPr>
          </a:p>
        </p:txBody>
      </p:sp>
      <p:sp>
        <p:nvSpPr>
          <p:cNvPr id="13318" name="Rectangle 6"/>
          <p:cNvSpPr>
            <a:spLocks noRot="1" noChangeArrowheads="1"/>
          </p:cNvSpPr>
          <p:nvPr/>
        </p:nvSpPr>
        <p:spPr bwMode="auto">
          <a:xfrm>
            <a:off x="261938" y="4267200"/>
            <a:ext cx="3200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- (sắn hay xắn):</a:t>
            </a: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Box 10"/>
          <p:cNvSpPr txBox="1">
            <a:spLocks noChangeArrowheads="1"/>
          </p:cNvSpPr>
          <p:nvPr/>
        </p:nvSpPr>
        <p:spPr bwMode="auto">
          <a:xfrm>
            <a:off x="3276600" y="25908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cây ….</a:t>
            </a:r>
          </a:p>
        </p:txBody>
      </p:sp>
      <p:sp>
        <p:nvSpPr>
          <p:cNvPr id="13321" name="TextBox 11"/>
          <p:cNvSpPr txBox="1">
            <a:spLocks noChangeArrowheads="1"/>
          </p:cNvSpPr>
          <p:nvPr/>
        </p:nvSpPr>
        <p:spPr bwMode="auto">
          <a:xfrm>
            <a:off x="3276600" y="3429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san…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48138" y="260191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sấu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43738" y="25876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xấu</a:t>
            </a:r>
          </a:p>
        </p:txBody>
      </p:sp>
      <p:sp>
        <p:nvSpPr>
          <p:cNvPr id="13324" name="TextBox 14"/>
          <p:cNvSpPr txBox="1">
            <a:spLocks noChangeArrowheads="1"/>
          </p:cNvSpPr>
          <p:nvPr/>
        </p:nvSpPr>
        <p:spPr bwMode="auto">
          <a:xfrm>
            <a:off x="6154738" y="2601913"/>
            <a:ext cx="1824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chữ ….</a:t>
            </a:r>
          </a:p>
        </p:txBody>
      </p:sp>
      <p:sp>
        <p:nvSpPr>
          <p:cNvPr id="13325" name="TextBox 15"/>
          <p:cNvSpPr txBox="1">
            <a:spLocks noChangeArrowheads="1"/>
          </p:cNvSpPr>
          <p:nvPr/>
        </p:nvSpPr>
        <p:spPr bwMode="auto">
          <a:xfrm>
            <a:off x="3276600" y="44958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…   tay áo</a:t>
            </a:r>
          </a:p>
        </p:txBody>
      </p:sp>
      <p:sp>
        <p:nvSpPr>
          <p:cNvPr id="13326" name="TextBox 16"/>
          <p:cNvSpPr txBox="1">
            <a:spLocks noChangeArrowheads="1"/>
          </p:cNvSpPr>
          <p:nvPr/>
        </p:nvSpPr>
        <p:spPr bwMode="auto">
          <a:xfrm>
            <a:off x="6172200" y="3429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…. gỗ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38600" y="3429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sẻ</a:t>
            </a:r>
          </a:p>
        </p:txBody>
      </p:sp>
      <p:sp>
        <p:nvSpPr>
          <p:cNvPr id="13328" name="TextBox 18"/>
          <p:cNvSpPr txBox="1">
            <a:spLocks noChangeArrowheads="1"/>
          </p:cNvSpPr>
          <p:nvPr/>
        </p:nvSpPr>
        <p:spPr bwMode="auto">
          <a:xfrm>
            <a:off x="6175375" y="44196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củ …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96088" y="4419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sắn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429000" y="449262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xắn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73825" y="3429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xẻ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676400" y="228600"/>
            <a:ext cx="617220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endParaRPr lang="en-US" sz="2800" i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4099" name="Group 25"/>
          <p:cNvGrpSpPr>
            <a:grpSpLocks/>
          </p:cNvGrpSpPr>
          <p:nvPr/>
        </p:nvGrpSpPr>
        <p:grpSpPr bwMode="auto">
          <a:xfrm>
            <a:off x="-304800" y="3886200"/>
            <a:ext cx="9912350" cy="2971800"/>
            <a:chOff x="0" y="1392"/>
            <a:chExt cx="5760" cy="2928"/>
          </a:xfrm>
        </p:grpSpPr>
        <p:pic>
          <p:nvPicPr>
            <p:cNvPr id="4102" name="Picture 26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7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28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29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3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3817938" y="838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Chính tả: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3167063" y="1447800"/>
            <a:ext cx="3538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Kiểm tra bài cũ: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5127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981200" y="304800"/>
            <a:ext cx="5410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Chính tả: Nghe – viết</a:t>
            </a:r>
          </a:p>
          <a:p>
            <a:pPr algn="ctr"/>
            <a:r>
              <a:rPr lang="en-US" sz="3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Ai có lỗi</a:t>
            </a: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160338" y="1752600"/>
            <a:ext cx="8839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Cơn giận lắng xuống. Tôi bắt đầu thấy hối hận. Chắc là Cô – rét – ti không cố ý chạm vào khuỷu tay tôi thật. Tôi nhìn cậu, thấy vai áo cậu sứt chỉ, chắc vì cậu đã vác củi giúp mẹ. Bỗng nhiên, tôi muốn xin lỗi Cô – rét – ti, nhưng không đủ can đảm. </a:t>
            </a:r>
          </a:p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                                      </a:t>
            </a: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Theo A – Mi - Xi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214313"/>
            <a:ext cx="4724400" cy="563562"/>
          </a:xfrm>
        </p:spPr>
        <p:txBody>
          <a:bodyPr/>
          <a:lstStyle/>
          <a:p>
            <a:pPr eaLnBrk="1" hangingPunct="1"/>
            <a:r>
              <a:rPr lang="en-US" sz="3600" u="sng" smtClean="0">
                <a:solidFill>
                  <a:srgbClr val="000099"/>
                </a:solidFill>
                <a:cs typeface="Times New Roman" pitchFamily="18" charset="0"/>
              </a:rPr>
              <a:t>Chính tả</a:t>
            </a:r>
            <a:r>
              <a:rPr lang="en-US" sz="3600" smtClean="0">
                <a:solidFill>
                  <a:srgbClr val="000099"/>
                </a:solidFill>
                <a:cs typeface="Times New Roman" pitchFamily="18" charset="0"/>
              </a:rPr>
              <a:t>: </a:t>
            </a:r>
            <a:r>
              <a:rPr lang="en-US" sz="2400" smtClean="0">
                <a:solidFill>
                  <a:srgbClr val="000099"/>
                </a:solidFill>
                <a:cs typeface="Times New Roman" pitchFamily="18" charset="0"/>
              </a:rPr>
              <a:t>(Nghe - viết)</a:t>
            </a:r>
            <a:endParaRPr lang="en-US" sz="3600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66915" name="AutoShape 3"/>
          <p:cNvSpPr>
            <a:spLocks noChangeArrowheads="1"/>
          </p:cNvSpPr>
          <p:nvPr/>
        </p:nvSpPr>
        <p:spPr bwMode="auto">
          <a:xfrm>
            <a:off x="2046288" y="3254375"/>
            <a:ext cx="7010400" cy="796925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Đoạn văn nói lên điều gì? </a:t>
            </a:r>
          </a:p>
        </p:txBody>
      </p:sp>
      <p:pic>
        <p:nvPicPr>
          <p:cNvPr id="6148" name="Picture 5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1865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9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524000" y="4343400"/>
            <a:ext cx="5867400" cy="18161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En-ri-cô ân hận khi bình tĩnh lại. Nhìn vai áo bạn sứt chỉ, muốn xin lỗi bạn nhưng không đủ can đảm.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2667000" y="2209800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6153" name="Text Box 20"/>
          <p:cNvSpPr txBox="1">
            <a:spLocks noChangeArrowheads="1"/>
          </p:cNvSpPr>
          <p:nvPr/>
        </p:nvSpPr>
        <p:spPr bwMode="auto">
          <a:xfrm>
            <a:off x="3048000" y="914400"/>
            <a:ext cx="2743200" cy="83026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000099"/>
                </a:solidFill>
                <a:latin typeface="Arial" charset="0"/>
              </a:rPr>
              <a:t>Ai có lỗi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1295400"/>
            <a:ext cx="8991600" cy="1779588"/>
          </a:xfrm>
          <a:prstGeom prst="cloudCallout">
            <a:avLst>
              <a:gd name="adj1" fmla="val -31505"/>
              <a:gd name="adj2" fmla="val 8486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H: Tìm tên riêng trong </a:t>
            </a:r>
          </a:p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bài chính tả?</a:t>
            </a:r>
          </a:p>
        </p:txBody>
      </p:sp>
      <p:pic>
        <p:nvPicPr>
          <p:cNvPr id="7171" name="Picture 3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0"/>
            <a:ext cx="1865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66675" y="214313"/>
            <a:ext cx="8229600" cy="563562"/>
          </a:xfrm>
          <a:noFill/>
        </p:spPr>
        <p:txBody>
          <a:bodyPr anchor="ctr"/>
          <a:lstStyle/>
          <a:p>
            <a:pPr eaLnBrk="1" hangingPunct="1"/>
            <a:r>
              <a:rPr lang="en-US" sz="3600" u="sng" smtClean="0">
                <a:solidFill>
                  <a:srgbClr val="FF0066"/>
                </a:solidFill>
                <a:cs typeface="Times New Roman" pitchFamily="18" charset="0"/>
              </a:rPr>
              <a:t>Chính tả</a:t>
            </a:r>
            <a:r>
              <a:rPr lang="en-US" sz="3600" smtClean="0">
                <a:solidFill>
                  <a:srgbClr val="FF0066"/>
                </a:solidFill>
                <a:cs typeface="Times New Roman" pitchFamily="18" charset="0"/>
              </a:rPr>
              <a:t>:</a:t>
            </a:r>
            <a:r>
              <a:rPr lang="en-US" sz="3600" smtClean="0"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(Nghe – viết)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81400" y="3886200"/>
            <a:ext cx="2590800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Arial" charset="0"/>
              </a:rPr>
              <a:t>- </a:t>
            </a:r>
            <a:r>
              <a:rPr lang="en-US" sz="2000">
                <a:latin typeface="Arial" charset="0"/>
              </a:rPr>
              <a:t> </a:t>
            </a: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Cô – rét - ti</a:t>
            </a:r>
          </a:p>
        </p:txBody>
      </p:sp>
      <p:pic>
        <p:nvPicPr>
          <p:cNvPr id="7174" name="Picture 24" descr="!PC8_C2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09600" y="5791200"/>
            <a:ext cx="327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24" descr="!PC8_C2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5334000" y="5791200"/>
            <a:ext cx="327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4343400" y="152400"/>
            <a:ext cx="297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Ai có lỗi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229600" cy="563562"/>
          </a:xfrm>
        </p:spPr>
        <p:txBody>
          <a:bodyPr/>
          <a:lstStyle/>
          <a:p>
            <a:pPr eaLnBrk="1" hangingPunct="1"/>
            <a:r>
              <a:rPr lang="en-US" u="sng" smtClean="0">
                <a:solidFill>
                  <a:srgbClr val="FF0066"/>
                </a:solidFill>
                <a:cs typeface="Times New Roman" pitchFamily="18" charset="0"/>
              </a:rPr>
              <a:t>Chính tả</a:t>
            </a:r>
            <a:r>
              <a:rPr lang="en-US" smtClean="0">
                <a:solidFill>
                  <a:srgbClr val="FF0066"/>
                </a:solidFill>
                <a:cs typeface="Times New Roman" pitchFamily="18" charset="0"/>
              </a:rPr>
              <a:t>: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(nghe – viết)  </a:t>
            </a:r>
            <a:r>
              <a:rPr lang="en-US" smtClean="0">
                <a:cs typeface="Times New Roman" pitchFamily="18" charset="0"/>
              </a:rPr>
              <a:t>Ai có lỗi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1981200" y="1371600"/>
            <a:ext cx="6705600" cy="1639888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H: Nhận xét về cách viết tên riêng ở trên?</a:t>
            </a:r>
          </a:p>
        </p:txBody>
      </p:sp>
      <p:pic>
        <p:nvPicPr>
          <p:cNvPr id="8196" name="Picture 5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1865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9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762000" y="3429000"/>
            <a:ext cx="7848600" cy="107791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- Viết hoa chữ cái đầu tiên, đặt dấu gạch ngang giữa các chữ.</a:t>
            </a:r>
          </a:p>
        </p:txBody>
      </p:sp>
      <p:pic>
        <p:nvPicPr>
          <p:cNvPr id="8200" name="Picture 24" descr="!PC8_C2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048000" y="5791200"/>
            <a:ext cx="327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5410200" cy="838200"/>
          </a:xfrm>
        </p:spPr>
        <p:txBody>
          <a:bodyPr/>
          <a:lstStyle/>
          <a:p>
            <a:pPr eaLnBrk="1" hangingPunct="1"/>
            <a:r>
              <a:rPr lang="en-US" sz="3500" u="sng" smtClean="0"/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-3352800" y="25908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FF0000"/>
                </a:solidFill>
                <a:latin typeface="Arial" charset="0"/>
              </a:rPr>
              <a:t>Cô-rét-ti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9448800" y="2506663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FF0000"/>
                </a:solidFill>
                <a:latin typeface="Arial" charset="0"/>
              </a:rPr>
              <a:t>sứt chỉ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-3505200" y="41910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FF0000"/>
                </a:solidFill>
                <a:latin typeface="Arial" charset="0"/>
              </a:rPr>
              <a:t>khuỷu tay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9296400" y="4114800"/>
            <a:ext cx="3476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FF0000"/>
                </a:solidFill>
                <a:latin typeface="Arial" charset="0"/>
              </a:rPr>
              <a:t>lắng xuống</a:t>
            </a:r>
          </a:p>
        </p:txBody>
      </p:sp>
      <p:pic>
        <p:nvPicPr>
          <p:cNvPr id="922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593222">
            <a:off x="7978775" y="5265738"/>
            <a:ext cx="1152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3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672117">
            <a:off x="334963" y="5051425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524000" y="0"/>
            <a:ext cx="441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900" u="sng" kern="0" dirty="0" err="1">
                <a:solidFill>
                  <a:srgbClr val="FF0066"/>
                </a:solidFill>
                <a:latin typeface="Arial"/>
                <a:ea typeface="+mj-ea"/>
                <a:cs typeface="Times New Roman" pitchFamily="18" charset="0"/>
              </a:rPr>
              <a:t>Chính</a:t>
            </a:r>
            <a:r>
              <a:rPr lang="en-US" sz="3900" u="sng" kern="0" dirty="0">
                <a:solidFill>
                  <a:srgbClr val="FF0066"/>
                </a:solidFill>
                <a:latin typeface="Arial"/>
                <a:ea typeface="+mj-ea"/>
                <a:cs typeface="Times New Roman" pitchFamily="18" charset="0"/>
              </a:rPr>
              <a:t> </a:t>
            </a:r>
            <a:r>
              <a:rPr lang="en-US" sz="3900" u="sng" kern="0" dirty="0" err="1">
                <a:solidFill>
                  <a:srgbClr val="FF0066"/>
                </a:solidFill>
                <a:latin typeface="Arial"/>
                <a:ea typeface="+mj-ea"/>
                <a:cs typeface="Times New Roman" pitchFamily="18" charset="0"/>
              </a:rPr>
              <a:t>tả</a:t>
            </a:r>
            <a:r>
              <a:rPr lang="en-US" sz="3900" kern="0" dirty="0">
                <a:solidFill>
                  <a:srgbClr val="FF0066"/>
                </a:solidFill>
                <a:latin typeface="Arial"/>
                <a:ea typeface="+mj-ea"/>
                <a:cs typeface="Times New Roman" pitchFamily="18" charset="0"/>
              </a:rPr>
              <a:t>:</a:t>
            </a:r>
            <a:r>
              <a:rPr lang="en-US" sz="3900" kern="0" dirty="0">
                <a:solidFill>
                  <a:schemeClr val="tx2"/>
                </a:solidFill>
                <a:latin typeface="Arial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Arial"/>
                <a:ea typeface="+mj-ea"/>
                <a:cs typeface="Times New Roman" pitchFamily="18" charset="0"/>
              </a:rPr>
              <a:t>Nghe</a:t>
            </a:r>
            <a:r>
              <a:rPr lang="en-US" sz="2800" kern="0" dirty="0">
                <a:solidFill>
                  <a:schemeClr val="tx2"/>
                </a:solidFill>
                <a:latin typeface="Arial"/>
                <a:ea typeface="+mj-ea"/>
                <a:cs typeface="Times New Roman" pitchFamily="18" charset="0"/>
              </a:rPr>
              <a:t> – </a:t>
            </a:r>
            <a:r>
              <a:rPr lang="en-US" sz="2800" kern="0" dirty="0" err="1">
                <a:solidFill>
                  <a:schemeClr val="tx2"/>
                </a:solidFill>
                <a:latin typeface="Arial"/>
                <a:ea typeface="+mj-ea"/>
                <a:cs typeface="Times New Roman" pitchFamily="18" charset="0"/>
              </a:rPr>
              <a:t>viết</a:t>
            </a:r>
            <a:endParaRPr lang="en-US" sz="2800" kern="0" dirty="0">
              <a:solidFill>
                <a:schemeClr val="tx2"/>
              </a:solidFill>
              <a:latin typeface="Arial"/>
              <a:ea typeface="+mj-ea"/>
              <a:cs typeface="Times New Roman" pitchFamily="18" charset="0"/>
            </a:endParaRPr>
          </a:p>
        </p:txBody>
      </p:sp>
      <p:sp>
        <p:nvSpPr>
          <p:cNvPr id="9227" name="TextBox 12"/>
          <p:cNvSpPr txBox="1">
            <a:spLocks noChangeArrowheads="1"/>
          </p:cNvSpPr>
          <p:nvPr/>
        </p:nvSpPr>
        <p:spPr bwMode="auto">
          <a:xfrm>
            <a:off x="3124200" y="533400"/>
            <a:ext cx="312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Ai có lỗi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4.10405E-6 L 0.43333 -4.1040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17 -2.36994E-6 L -0.49583 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2.31214E-6 L 0.45833 2.3121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78035E-7 L -0.4901 5.78035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3" grpId="0"/>
      <p:bldP spid="171014" grpId="0"/>
      <p:bldP spid="1710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4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10248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2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1981200" y="304800"/>
            <a:ext cx="5410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Chính tả: Nghe – viết</a:t>
            </a:r>
          </a:p>
          <a:p>
            <a:pPr algn="ctr"/>
            <a:r>
              <a:rPr lang="en-US" sz="3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Ai có lỗi</a:t>
            </a:r>
          </a:p>
        </p:txBody>
      </p:sp>
      <p:sp>
        <p:nvSpPr>
          <p:cNvPr id="10246" name="TextBox 12"/>
          <p:cNvSpPr txBox="1">
            <a:spLocks noChangeArrowheads="1"/>
          </p:cNvSpPr>
          <p:nvPr/>
        </p:nvSpPr>
        <p:spPr bwMode="auto">
          <a:xfrm>
            <a:off x="160338" y="1854200"/>
            <a:ext cx="8839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Cơn giận </a:t>
            </a:r>
            <a:r>
              <a:rPr lang="en-US" sz="32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lắng xuống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. Tôi bắt đầu thấy hối hận. Chắc là </a:t>
            </a:r>
            <a:r>
              <a:rPr lang="en-US" sz="32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Cô-rét-ti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không cố ý chạm vào </a:t>
            </a:r>
          </a:p>
          <a:p>
            <a:r>
              <a:rPr lang="en-US" sz="32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khuỷu tay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tôi thật. Tôi nhìn cậu, thấy vai áo cậu </a:t>
            </a:r>
            <a:r>
              <a:rPr lang="en-US" sz="32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sứt chỉ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, chắc vì cậu đã vác củi giúp mẹ. Bỗng nhiên, tôi muốn xin lỗi Cô-rét-ti, nhưng không đủ can đảm. </a:t>
            </a:r>
          </a:p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                                      </a:t>
            </a: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Theo A – Mi - Xi </a:t>
            </a:r>
          </a:p>
        </p:txBody>
      </p:sp>
      <p:pic>
        <p:nvPicPr>
          <p:cNvPr id="10247" name="Picture 11" descr="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68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11272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5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6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9" name="TextBox 11"/>
          <p:cNvSpPr txBox="1">
            <a:spLocks noChangeArrowheads="1"/>
          </p:cNvSpPr>
          <p:nvPr/>
        </p:nvSpPr>
        <p:spPr bwMode="auto">
          <a:xfrm>
            <a:off x="1981200" y="304800"/>
            <a:ext cx="5410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Chính tả: Nghe – viết</a:t>
            </a:r>
          </a:p>
          <a:p>
            <a:pPr algn="ctr"/>
            <a:r>
              <a:rPr lang="en-US" sz="3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Ai có lỗi</a:t>
            </a:r>
          </a:p>
        </p:txBody>
      </p:sp>
      <p:pic>
        <p:nvPicPr>
          <p:cNvPr id="11270" name="Picture 11" descr="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AutoShape 3"/>
          <p:cNvSpPr>
            <a:spLocks noChangeArrowheads="1"/>
          </p:cNvSpPr>
          <p:nvPr/>
        </p:nvSpPr>
        <p:spPr bwMode="auto">
          <a:xfrm>
            <a:off x="1524000" y="2743200"/>
            <a:ext cx="5486400" cy="890588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VIẾT CHÍNH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</TotalTime>
  <Words>440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Wingdings</vt:lpstr>
      <vt:lpstr>Calibri</vt:lpstr>
      <vt:lpstr>Times New Roman</vt:lpstr>
      <vt:lpstr>Network</vt:lpstr>
      <vt:lpstr>Slide 1</vt:lpstr>
      <vt:lpstr>Slide 2</vt:lpstr>
      <vt:lpstr>Slide 3</vt:lpstr>
      <vt:lpstr>Chính tả: (Nghe - viết)</vt:lpstr>
      <vt:lpstr>Chính tả: (Nghe – viết)</vt:lpstr>
      <vt:lpstr>Chính tả: (nghe – viết)  Ai có lỗi</vt:lpstr>
      <vt:lpstr>Hướng dẫn viết từ khó</vt:lpstr>
      <vt:lpstr>Slide 8</vt:lpstr>
      <vt:lpstr>Slide 9</vt:lpstr>
      <vt:lpstr>Bài tập chính tả</vt:lpstr>
      <vt:lpstr>Bài tập chính tả</vt:lpstr>
    </vt:vector>
  </TitlesOfParts>
  <Company>Truc Dao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CSTeam</cp:lastModifiedBy>
  <cp:revision>279</cp:revision>
  <dcterms:created xsi:type="dcterms:W3CDTF">2008-01-17T00:56:22Z</dcterms:created>
  <dcterms:modified xsi:type="dcterms:W3CDTF">2016-06-29T10:00:52Z</dcterms:modified>
</cp:coreProperties>
</file>