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sldIdLst>
    <p:sldId id="257" r:id="rId2"/>
    <p:sldId id="258" r:id="rId3"/>
    <p:sldId id="284" r:id="rId4"/>
    <p:sldId id="271" r:id="rId5"/>
    <p:sldId id="278" r:id="rId6"/>
    <p:sldId id="281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00FF"/>
    <a:srgbClr val="FF0000"/>
    <a:srgbClr val="000099"/>
    <a:srgbClr val="9999FF"/>
    <a:srgbClr val="99CC00"/>
    <a:srgbClr val="FFCC00"/>
    <a:srgbClr val="FF9900"/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126" autoAdjust="0"/>
    <p:restoredTop sz="94180" autoAdjust="0"/>
  </p:normalViewPr>
  <p:slideViewPr>
    <p:cSldViewPr>
      <p:cViewPr>
        <p:scale>
          <a:sx n="66" d="100"/>
          <a:sy n="66" d="100"/>
        </p:scale>
        <p:origin x="-75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9E068E-282D-4F1B-96D2-58ECB8691A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9703E5-B756-4601-AC1C-BC01D312C7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1B43A-CB3E-460B-AB37-94E250B278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F45A1-F64A-47D6-9B87-8FD3C82FFA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416A4-573E-495A-B5E0-20E829752E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E401C-7778-4BD3-AA7D-B384C1065E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B19EA-E8B9-4CC9-B50F-15FEE755B1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22D735-03D3-4E57-84CF-BD8859F202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D5312-711B-485A-8ADA-80742E84B2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CF4F3-D096-4338-B234-2A8470D8EE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8F487-68DA-4F0E-A292-F341973EA7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834C9F36-C415-40DB-B0B8-30E90D26DD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00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1143000" y="2133600"/>
            <a:ext cx="74882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600">
                <a:solidFill>
                  <a:srgbClr val="000099"/>
                </a:solidFill>
                <a:latin typeface="Arial" charset="0"/>
              </a:rPr>
              <a:t>CHÍNH TẢ LỚP 3</a:t>
            </a:r>
            <a:r>
              <a:rPr lang="en-US" sz="3200">
                <a:solidFill>
                  <a:srgbClr val="6600CC"/>
                </a:solidFill>
                <a:latin typeface="Arial" charset="0"/>
              </a:rPr>
              <a:t> </a:t>
            </a:r>
            <a:r>
              <a:rPr lang="en-US" sz="4000">
                <a:solidFill>
                  <a:srgbClr val="FFFF00"/>
                </a:solidFill>
                <a:latin typeface="Arial" charset="0"/>
              </a:rPr>
              <a:t> </a:t>
            </a:r>
            <a:endParaRPr lang="en-US" sz="2800">
              <a:solidFill>
                <a:srgbClr val="9900CC"/>
              </a:solidFill>
              <a:latin typeface="Arial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066800" y="3306763"/>
            <a:ext cx="7559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>
                <a:solidFill>
                  <a:srgbClr val="990099"/>
                </a:solidFill>
                <a:latin typeface="Arial" charset="0"/>
              </a:rPr>
              <a:t>Tuần 1 – Tiết 3</a:t>
            </a:r>
            <a:endParaRPr lang="en-US" sz="3600">
              <a:solidFill>
                <a:srgbClr val="990099"/>
              </a:solidFill>
              <a:latin typeface="Arial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0" y="4037013"/>
            <a:ext cx="9144000" cy="1068387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i="1">
                <a:solidFill>
                  <a:srgbClr val="0000CC"/>
                </a:solidFill>
                <a:latin typeface="Arial" charset="0"/>
              </a:rPr>
              <a:t>BÀI:</a:t>
            </a:r>
            <a:r>
              <a:rPr lang="en-US" sz="3600">
                <a:solidFill>
                  <a:srgbClr val="0000CC"/>
                </a:solidFill>
                <a:latin typeface="Arial" charset="0"/>
              </a:rPr>
              <a:t> Cậu bé thông minh</a:t>
            </a:r>
            <a:endParaRPr lang="en-US" sz="3200" b="0" i="1">
              <a:solidFill>
                <a:srgbClr val="000099"/>
              </a:solidFill>
              <a:latin typeface="Arial" charset="0"/>
            </a:endParaRPr>
          </a:p>
          <a:p>
            <a:pPr algn="ctr"/>
            <a:endParaRPr lang="en-US" sz="2800" b="0" i="1">
              <a:latin typeface="Arial" charset="0"/>
            </a:endParaRPr>
          </a:p>
        </p:txBody>
      </p:sp>
      <p:sp>
        <p:nvSpPr>
          <p:cNvPr id="3077" name="Text Box 9" descr="300"/>
          <p:cNvSpPr txBox="1">
            <a:spLocks noChangeArrowheads="1"/>
          </p:cNvSpPr>
          <p:nvPr/>
        </p:nvSpPr>
        <p:spPr bwMode="auto">
          <a:xfrm>
            <a:off x="0" y="6172200"/>
            <a:ext cx="9144000" cy="1570038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66FF33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99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 b="0">
              <a:solidFill>
                <a:srgbClr val="000099"/>
              </a:solidFill>
              <a:latin typeface="Arial" charset="0"/>
            </a:endParaRPr>
          </a:p>
        </p:txBody>
      </p:sp>
      <p:pic>
        <p:nvPicPr>
          <p:cNvPr id="9226" name="Picture 10" descr="6311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2954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3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9223" grpId="0"/>
      <p:bldP spid="92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CCFF33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676400" y="228600"/>
            <a:ext cx="6172200" cy="461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99"/>
                </a:solidFill>
                <a:latin typeface="Arial" charset="0"/>
              </a:rPr>
              <a:t> </a:t>
            </a:r>
            <a:endParaRPr lang="en-US" sz="2800" i="1">
              <a:solidFill>
                <a:srgbClr val="000099"/>
              </a:solidFill>
              <a:latin typeface="Arial" charset="0"/>
            </a:endParaRPr>
          </a:p>
        </p:txBody>
      </p:sp>
      <p:grpSp>
        <p:nvGrpSpPr>
          <p:cNvPr id="4099" name="Group 25"/>
          <p:cNvGrpSpPr>
            <a:grpSpLocks/>
          </p:cNvGrpSpPr>
          <p:nvPr/>
        </p:nvGrpSpPr>
        <p:grpSpPr bwMode="auto">
          <a:xfrm>
            <a:off x="-304800" y="3886200"/>
            <a:ext cx="9912350" cy="2971800"/>
            <a:chOff x="0" y="1392"/>
            <a:chExt cx="5760" cy="2928"/>
          </a:xfrm>
        </p:grpSpPr>
        <p:pic>
          <p:nvPicPr>
            <p:cNvPr id="4102" name="Picture 26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392"/>
              <a:ext cx="3360" cy="2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3" name="Picture 27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4" name="Picture 28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5" name="Picture 29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6" name="Picture 3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4100" name="TextBox 10"/>
          <p:cNvSpPr txBox="1">
            <a:spLocks noChangeArrowheads="1"/>
          </p:cNvSpPr>
          <p:nvPr/>
        </p:nvSpPr>
        <p:spPr bwMode="auto">
          <a:xfrm>
            <a:off x="3817938" y="838200"/>
            <a:ext cx="2209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u="sng">
                <a:solidFill>
                  <a:srgbClr val="000099"/>
                </a:solidFill>
                <a:latin typeface="Arial" charset="0"/>
                <a:cs typeface="Times New Roman" pitchFamily="18" charset="0"/>
              </a:rPr>
              <a:t>Chính tả:</a:t>
            </a:r>
          </a:p>
        </p:txBody>
      </p:sp>
      <p:sp>
        <p:nvSpPr>
          <p:cNvPr id="4101" name="TextBox 11"/>
          <p:cNvSpPr txBox="1">
            <a:spLocks noChangeArrowheads="1"/>
          </p:cNvSpPr>
          <p:nvPr/>
        </p:nvSpPr>
        <p:spPr bwMode="auto">
          <a:xfrm>
            <a:off x="3167063" y="1447800"/>
            <a:ext cx="35385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Kiểm tra bài cũ: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10200"/>
            <a:ext cx="2209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7" descr="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86600" y="5410200"/>
            <a:ext cx="2057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4" name="Group 8"/>
          <p:cNvGrpSpPr>
            <a:grpSpLocks/>
          </p:cNvGrpSpPr>
          <p:nvPr/>
        </p:nvGrpSpPr>
        <p:grpSpPr bwMode="auto">
          <a:xfrm>
            <a:off x="-304800" y="5410200"/>
            <a:ext cx="9912350" cy="1447800"/>
            <a:chOff x="0" y="1048"/>
            <a:chExt cx="5760" cy="3272"/>
          </a:xfrm>
        </p:grpSpPr>
        <p:pic>
          <p:nvPicPr>
            <p:cNvPr id="5127" name="Picture 9" descr="8184-003-02-1027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10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9" name="Picture 11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0" name="Picture 12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13" descr="k00-9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25" name="TextBox 11"/>
          <p:cNvSpPr txBox="1">
            <a:spLocks noChangeArrowheads="1"/>
          </p:cNvSpPr>
          <p:nvPr/>
        </p:nvSpPr>
        <p:spPr bwMode="auto">
          <a:xfrm>
            <a:off x="1981200" y="304800"/>
            <a:ext cx="5410200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en-US" sz="28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Chính tả: Tập chép</a:t>
            </a:r>
          </a:p>
          <a:p>
            <a:pPr algn="ctr"/>
            <a:endParaRPr lang="en-US" sz="28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  <a:p>
            <a:pPr algn="ctr"/>
            <a:r>
              <a:rPr lang="en-US" sz="32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Cậu bé thông minh</a:t>
            </a:r>
          </a:p>
        </p:txBody>
      </p:sp>
      <p:sp>
        <p:nvSpPr>
          <p:cNvPr id="5126" name="TextBox 12"/>
          <p:cNvSpPr txBox="1">
            <a:spLocks noChangeArrowheads="1"/>
          </p:cNvSpPr>
          <p:nvPr/>
        </p:nvSpPr>
        <p:spPr bwMode="auto">
          <a:xfrm>
            <a:off x="4122738" y="1990725"/>
            <a:ext cx="19732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(SGK)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362200" y="214313"/>
            <a:ext cx="4724400" cy="563562"/>
          </a:xfrm>
        </p:spPr>
        <p:txBody>
          <a:bodyPr/>
          <a:lstStyle/>
          <a:p>
            <a:pPr eaLnBrk="1" hangingPunct="1"/>
            <a:r>
              <a:rPr lang="en-US" u="sng" smtClean="0">
                <a:solidFill>
                  <a:srgbClr val="000099"/>
                </a:solidFill>
                <a:cs typeface="Times New Roman" pitchFamily="18" charset="0"/>
              </a:rPr>
              <a:t>Chính tả</a:t>
            </a:r>
            <a:r>
              <a:rPr lang="en-US" smtClean="0">
                <a:solidFill>
                  <a:srgbClr val="000099"/>
                </a:solidFill>
                <a:cs typeface="Times New Roman" pitchFamily="18" charset="0"/>
              </a:rPr>
              <a:t>: </a:t>
            </a:r>
            <a:r>
              <a:rPr lang="en-US" sz="2800" smtClean="0">
                <a:solidFill>
                  <a:srgbClr val="000099"/>
                </a:solidFill>
                <a:cs typeface="Times New Roman" pitchFamily="18" charset="0"/>
              </a:rPr>
              <a:t>(Tập chép)</a:t>
            </a:r>
            <a:endParaRPr lang="en-US" smtClean="0">
              <a:solidFill>
                <a:srgbClr val="000099"/>
              </a:solidFill>
              <a:cs typeface="Times New Roman" pitchFamily="18" charset="0"/>
            </a:endParaRPr>
          </a:p>
        </p:txBody>
      </p:sp>
      <p:sp>
        <p:nvSpPr>
          <p:cNvPr id="166915" name="AutoShape 3"/>
          <p:cNvSpPr>
            <a:spLocks noChangeArrowheads="1"/>
          </p:cNvSpPr>
          <p:nvPr/>
        </p:nvSpPr>
        <p:spPr bwMode="auto">
          <a:xfrm>
            <a:off x="990600" y="2438400"/>
            <a:ext cx="7696200" cy="1639888"/>
          </a:xfrm>
          <a:prstGeom prst="cloudCallout">
            <a:avLst>
              <a:gd name="adj1" fmla="val -50204"/>
              <a:gd name="adj2" fmla="val -78259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Chép đủ các từ trong đoạn đã nêu trên</a:t>
            </a:r>
          </a:p>
        </p:txBody>
      </p:sp>
      <p:pic>
        <p:nvPicPr>
          <p:cNvPr id="6148" name="Picture 9" descr="Hoa da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5029200"/>
            <a:ext cx="16002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5257800"/>
            <a:ext cx="1828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76200" y="1219200"/>
            <a:ext cx="89154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1.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chép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(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từ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Hôm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sau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…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đến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xẻ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thịt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chim</a:t>
            </a:r>
            <a:r>
              <a:rPr lang="en-US" sz="3200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66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99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752600"/>
            <a:ext cx="8686800" cy="90328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4300" smtClean="0">
                <a:solidFill>
                  <a:srgbClr val="FFFF00"/>
                </a:solidFill>
              </a:rPr>
              <a:t>2. Điền vào chỗ trống:</a:t>
            </a:r>
          </a:p>
        </p:txBody>
      </p:sp>
      <p:sp>
        <p:nvSpPr>
          <p:cNvPr id="7171" name="Rectangle 4"/>
          <p:cNvSpPr>
            <a:spLocks noRot="1" noChangeArrowheads="1"/>
          </p:cNvSpPr>
          <p:nvPr/>
        </p:nvSpPr>
        <p:spPr bwMode="auto">
          <a:xfrm>
            <a:off x="457200" y="2590800"/>
            <a:ext cx="3810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 b="0">
                <a:solidFill>
                  <a:srgbClr val="FFFF00"/>
                </a:solidFill>
                <a:latin typeface="Arial" charset="0"/>
              </a:rPr>
              <a:t>a) l hay n ?</a:t>
            </a:r>
            <a:endParaRPr lang="en-US" sz="3500" b="0" u="sng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17413" name="Rectangle 5"/>
          <p:cNvSpPr>
            <a:spLocks noRot="1" noChangeArrowheads="1"/>
          </p:cNvSpPr>
          <p:nvPr/>
        </p:nvSpPr>
        <p:spPr bwMode="auto">
          <a:xfrm>
            <a:off x="228600" y="3505200"/>
            <a:ext cx="47244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</a:t>
            </a:r>
            <a:r>
              <a:rPr lang="en-US" sz="3500" b="0">
                <a:latin typeface="Arial" charset="0"/>
              </a:rPr>
              <a:t> hạ…ệnh</a:t>
            </a:r>
          </a:p>
        </p:txBody>
      </p:sp>
      <p:sp>
        <p:nvSpPr>
          <p:cNvPr id="17414" name="Rectangle 6"/>
          <p:cNvSpPr>
            <a:spLocks noRot="1" noChangeArrowheads="1"/>
          </p:cNvSpPr>
          <p:nvPr/>
        </p:nvSpPr>
        <p:spPr bwMode="auto">
          <a:xfrm>
            <a:off x="188913" y="4343400"/>
            <a:ext cx="4310062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</a:t>
            </a:r>
            <a:r>
              <a:rPr lang="en-US" sz="3500" b="0">
                <a:latin typeface="Arial" charset="0"/>
              </a:rPr>
              <a:t> …ộp bài</a:t>
            </a:r>
            <a:endParaRPr lang="en-US" sz="3500" b="0" u="sng">
              <a:latin typeface="Arial" charset="0"/>
            </a:endParaRPr>
          </a:p>
        </p:txBody>
      </p:sp>
      <p:sp>
        <p:nvSpPr>
          <p:cNvPr id="17415" name="Rectangle 7"/>
          <p:cNvSpPr>
            <a:spLocks noRot="1" noChangeArrowheads="1"/>
          </p:cNvSpPr>
          <p:nvPr/>
        </p:nvSpPr>
        <p:spPr bwMode="auto">
          <a:xfrm>
            <a:off x="185738" y="5054600"/>
            <a:ext cx="29718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500">
                <a:latin typeface="Arial" charset="0"/>
              </a:rPr>
              <a:t>- </a:t>
            </a:r>
            <a:r>
              <a:rPr lang="en-US" sz="3500" b="0">
                <a:latin typeface="Arial" charset="0"/>
              </a:rPr>
              <a:t>hôm …ọ</a:t>
            </a:r>
            <a:endParaRPr lang="en-US" sz="3500" b="0" u="sng">
              <a:latin typeface="Arial" charset="0"/>
            </a:endParaRPr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 flipV="1">
            <a:off x="0" y="1143000"/>
            <a:ext cx="6889750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4572000" y="2667000"/>
            <a:ext cx="4343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0">
                <a:solidFill>
                  <a:srgbClr val="FFFF00"/>
                </a:solidFill>
                <a:latin typeface="Arial" charset="0"/>
                <a:cs typeface="Times New Roman" pitchFamily="18" charset="0"/>
              </a:rPr>
              <a:t>b) an hay ang?</a:t>
            </a:r>
            <a:endParaRPr lang="en-US" sz="3600" b="0" u="sng">
              <a:solidFill>
                <a:srgbClr val="FFFF00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00600" y="3657600"/>
            <a:ext cx="3886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- đ.`..</a:t>
            </a:r>
            <a:r>
              <a:rPr lang="en-US" sz="36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hoàng</a:t>
            </a:r>
            <a:endParaRPr lang="en-US" sz="3600" b="0" dirty="0">
              <a:solidFill>
                <a:schemeClr val="accent4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803775" y="5122863"/>
            <a:ext cx="35814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- s...</a:t>
            </a:r>
            <a:r>
              <a:rPr lang="en-US" sz="36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loáng</a:t>
            </a:r>
            <a:endParaRPr lang="en-US" sz="3600" b="0" u="sng" dirty="0">
              <a:solidFill>
                <a:schemeClr val="accent4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4343400"/>
            <a:ext cx="3810000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 dirty="0">
                <a:solidFill>
                  <a:schemeClr val="accent4"/>
                </a:solidFill>
                <a:latin typeface="Arial"/>
                <a:cs typeface="Times New Roman" pitchFamily="18" charset="0"/>
              </a:rPr>
              <a:t>- đ.`..</a:t>
            </a:r>
            <a:r>
              <a:rPr lang="en-US" sz="3600" b="0" dirty="0" err="1">
                <a:solidFill>
                  <a:schemeClr val="accent4"/>
                </a:solidFill>
                <a:latin typeface="Arial"/>
                <a:cs typeface="Times New Roman" pitchFamily="18" charset="0"/>
              </a:rPr>
              <a:t>ông</a:t>
            </a:r>
            <a:endParaRPr lang="en-US" sz="3600" b="0" u="sng" dirty="0">
              <a:solidFill>
                <a:schemeClr val="accent4"/>
              </a:solidFill>
              <a:latin typeface="Arial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/>
      <p:bldP spid="17414" grpId="0"/>
      <p:bldP spid="17415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90328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3400" smtClean="0">
                <a:solidFill>
                  <a:srgbClr val="0000FF"/>
                </a:solidFill>
              </a:rPr>
              <a:t>3. Viết vào vở những chữ và tên chữ còn thiếu trong bảng sau:</a:t>
            </a:r>
          </a:p>
        </p:txBody>
      </p:sp>
      <p:sp>
        <p:nvSpPr>
          <p:cNvPr id="8195" name="Line 10"/>
          <p:cNvSpPr>
            <a:spLocks noChangeShapeType="1"/>
          </p:cNvSpPr>
          <p:nvPr/>
        </p:nvSpPr>
        <p:spPr bwMode="auto">
          <a:xfrm flipV="1">
            <a:off x="44450" y="839788"/>
            <a:ext cx="7394575" cy="9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1524000" y="2519363"/>
          <a:ext cx="6096000" cy="3068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Số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thứ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tự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Chữ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Tên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chữ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47248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dirty="0" smtClean="0">
                          <a:latin typeface=".VnAristote" pitchFamily="34" charset="0"/>
                        </a:rPr>
                        <a:t>a</a:t>
                      </a:r>
                      <a:endParaRPr lang="en-US" sz="2500" dirty="0">
                        <a:latin typeface=".VnAristote" pitchFamily="34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a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á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ớ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4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Segoe Print" pitchFamily="2" charset="0"/>
                        </a:rPr>
                        <a:t>b</a:t>
                      </a:r>
                      <a:endParaRPr lang="en-US" sz="1800" dirty="0">
                        <a:latin typeface="Segoe Print" pitchFamily="2" charset="0"/>
                      </a:endParaRPr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 smtClean="0"/>
                        <a:t>xê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baseline="0" dirty="0" err="1" smtClean="0"/>
                        <a:t>hát</a:t>
                      </a:r>
                      <a:endParaRPr lang="en-US" sz="1800" dirty="0"/>
                    </a:p>
                  </a:txBody>
                  <a:tcPr marT="45725" marB="45725"/>
                </a:tc>
              </a:tr>
              <a:tr h="37087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7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25" marB="45725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1392</TotalTime>
  <Words>142</Words>
  <Application>Microsoft Office PowerPoint</Application>
  <PresentationFormat>On-screen Show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.VnTime</vt:lpstr>
      <vt:lpstr>Arial</vt:lpstr>
      <vt:lpstr>Wingdings</vt:lpstr>
      <vt:lpstr>Calibri</vt:lpstr>
      <vt:lpstr>Times New Roman</vt:lpstr>
      <vt:lpstr>.VnAristote</vt:lpstr>
      <vt:lpstr>Segoe Print</vt:lpstr>
      <vt:lpstr>Network</vt:lpstr>
      <vt:lpstr>Slide 1</vt:lpstr>
      <vt:lpstr>Slide 2</vt:lpstr>
      <vt:lpstr>Slide 3</vt:lpstr>
      <vt:lpstr>Chính tả: (Tập chép)</vt:lpstr>
      <vt:lpstr>Slide 5</vt:lpstr>
      <vt:lpstr>Slide 6</vt:lpstr>
    </vt:vector>
  </TitlesOfParts>
  <Company>Truc Dao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CSTeam</cp:lastModifiedBy>
  <cp:revision>284</cp:revision>
  <dcterms:created xsi:type="dcterms:W3CDTF">2008-01-17T00:56:22Z</dcterms:created>
  <dcterms:modified xsi:type="dcterms:W3CDTF">2016-06-29T09:59:27Z</dcterms:modified>
</cp:coreProperties>
</file>