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7" r:id="rId2"/>
    <p:sldId id="258" r:id="rId3"/>
    <p:sldId id="265" r:id="rId4"/>
    <p:sldId id="262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CC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3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983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A8AA1-052D-4EC1-8B70-487BA04E8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0FB57-2291-41F0-8705-AD8CBF3E8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06E8-73E8-41A6-90E4-F2A38601D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A1EBF-D8CA-4B26-ACEF-D3EAB55DD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304F6-3646-4F31-AAE7-58C4A75C2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73B78-E26C-4651-BD3E-872C79620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2341-6CEE-48A1-859D-016B9C5BF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EBB-9F37-4420-8F3F-DC73AEEF4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25F67-FD91-428A-80FA-AB1F53EF8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A599A-55CC-4C55-8C5C-4B4101DAC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F34EB-F310-4ED0-848D-3548AE4A4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99C0-EF06-48F8-A245-59C33B2D6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56681-B4D8-4829-8E63-0CA490720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8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1879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879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880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80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80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81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AAE677DB-0B0D-4C1E-A491-DD04C3D2E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D:\giaoan\Untitled_0001.wm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4876800"/>
            <a:ext cx="7848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b="1"/>
          </a:p>
          <a:p>
            <a:pPr eaLnBrk="1" hangingPunct="1"/>
            <a:r>
              <a:rPr lang="en-US" b="1" i="1"/>
              <a:t>.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62000" y="2819400"/>
            <a:ext cx="7848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/>
              <a:t>      </a:t>
            </a:r>
            <a:endParaRPr lang="en-US" b="1" i="1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4953000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b="1"/>
          </a:p>
          <a:p>
            <a:pPr eaLnBrk="1" hangingPunct="1"/>
            <a:r>
              <a:rPr lang="en-US" b="1" i="1"/>
              <a:t>.</a:t>
            </a:r>
          </a:p>
        </p:txBody>
      </p:sp>
      <p:sp>
        <p:nvSpPr>
          <p:cNvPr id="7174" name="WordArt 6" descr="Narrow vertical"/>
          <p:cNvSpPr>
            <a:spLocks noChangeArrowheads="1" noChangeShapeType="1" noTextEdit="1"/>
          </p:cNvSpPr>
          <p:nvPr/>
        </p:nvSpPr>
        <p:spPr bwMode="auto">
          <a:xfrm>
            <a:off x="2514600" y="3200400"/>
            <a:ext cx="4076700" cy="1752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Môn Âm nhạc - Lớp 3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248400" y="2209800"/>
            <a:ext cx="304800" cy="957263"/>
            <a:chOff x="4416" y="1680"/>
            <a:chExt cx="192" cy="603"/>
          </a:xfrm>
        </p:grpSpPr>
        <p:sp>
          <p:nvSpPr>
            <p:cNvPr id="3106" name="Line 8"/>
            <p:cNvSpPr>
              <a:spLocks noChangeShapeType="1"/>
            </p:cNvSpPr>
            <p:nvPr/>
          </p:nvSpPr>
          <p:spPr bwMode="auto">
            <a:xfrm>
              <a:off x="4608" y="16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Oval 9"/>
            <p:cNvSpPr>
              <a:spLocks noChangeArrowheads="1"/>
            </p:cNvSpPr>
            <p:nvPr/>
          </p:nvSpPr>
          <p:spPr bwMode="auto">
            <a:xfrm rot="-1279503">
              <a:off x="4416" y="2160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276600" y="2362200"/>
            <a:ext cx="609600" cy="957263"/>
            <a:chOff x="2256" y="1872"/>
            <a:chExt cx="384" cy="603"/>
          </a:xfrm>
        </p:grpSpPr>
        <p:sp>
          <p:nvSpPr>
            <p:cNvPr id="3103" name="Line 11"/>
            <p:cNvSpPr>
              <a:spLocks noChangeShapeType="1"/>
            </p:cNvSpPr>
            <p:nvPr/>
          </p:nvSpPr>
          <p:spPr bwMode="auto">
            <a:xfrm>
              <a:off x="2448" y="18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Oval 12"/>
            <p:cNvSpPr>
              <a:spLocks noChangeArrowheads="1"/>
            </p:cNvSpPr>
            <p:nvPr/>
          </p:nvSpPr>
          <p:spPr bwMode="auto">
            <a:xfrm rot="-1279503">
              <a:off x="2256" y="2352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Freeform 13"/>
            <p:cNvSpPr>
              <a:spLocks/>
            </p:cNvSpPr>
            <p:nvPr/>
          </p:nvSpPr>
          <p:spPr bwMode="auto">
            <a:xfrm>
              <a:off x="2448" y="1872"/>
              <a:ext cx="192" cy="336"/>
            </a:xfrm>
            <a:custGeom>
              <a:avLst/>
              <a:gdLst>
                <a:gd name="T0" fmla="*/ 0 w 192"/>
                <a:gd name="T1" fmla="*/ 0 h 336"/>
                <a:gd name="T2" fmla="*/ 144 w 192"/>
                <a:gd name="T3" fmla="*/ 96 h 336"/>
                <a:gd name="T4" fmla="*/ 192 w 192"/>
                <a:gd name="T5" fmla="*/ 192 h 336"/>
                <a:gd name="T6" fmla="*/ 144 w 192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336"/>
                <a:gd name="T14" fmla="*/ 192 w 192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336">
                  <a:moveTo>
                    <a:pt x="0" y="0"/>
                  </a:moveTo>
                  <a:cubicBezTo>
                    <a:pt x="56" y="32"/>
                    <a:pt x="112" y="64"/>
                    <a:pt x="144" y="96"/>
                  </a:cubicBezTo>
                  <a:cubicBezTo>
                    <a:pt x="176" y="128"/>
                    <a:pt x="192" y="152"/>
                    <a:pt x="192" y="192"/>
                  </a:cubicBezTo>
                  <a:cubicBezTo>
                    <a:pt x="192" y="232"/>
                    <a:pt x="152" y="312"/>
                    <a:pt x="144" y="33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410200" y="2362200"/>
            <a:ext cx="609600" cy="957263"/>
            <a:chOff x="3840" y="1824"/>
            <a:chExt cx="384" cy="603"/>
          </a:xfrm>
        </p:grpSpPr>
        <p:sp>
          <p:nvSpPr>
            <p:cNvPr id="3100" name="Line 15"/>
            <p:cNvSpPr>
              <a:spLocks noChangeShapeType="1"/>
            </p:cNvSpPr>
            <p:nvPr/>
          </p:nvSpPr>
          <p:spPr bwMode="auto">
            <a:xfrm>
              <a:off x="4032" y="182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Oval 16"/>
            <p:cNvSpPr>
              <a:spLocks noChangeArrowheads="1"/>
            </p:cNvSpPr>
            <p:nvPr/>
          </p:nvSpPr>
          <p:spPr bwMode="auto">
            <a:xfrm rot="-1279503">
              <a:off x="3840" y="2304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Freeform 17"/>
            <p:cNvSpPr>
              <a:spLocks/>
            </p:cNvSpPr>
            <p:nvPr/>
          </p:nvSpPr>
          <p:spPr bwMode="auto">
            <a:xfrm>
              <a:off x="4032" y="1824"/>
              <a:ext cx="192" cy="336"/>
            </a:xfrm>
            <a:custGeom>
              <a:avLst/>
              <a:gdLst>
                <a:gd name="T0" fmla="*/ 0 w 192"/>
                <a:gd name="T1" fmla="*/ 0 h 336"/>
                <a:gd name="T2" fmla="*/ 144 w 192"/>
                <a:gd name="T3" fmla="*/ 96 h 336"/>
                <a:gd name="T4" fmla="*/ 192 w 192"/>
                <a:gd name="T5" fmla="*/ 192 h 336"/>
                <a:gd name="T6" fmla="*/ 144 w 192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336"/>
                <a:gd name="T14" fmla="*/ 192 w 192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336">
                  <a:moveTo>
                    <a:pt x="0" y="0"/>
                  </a:moveTo>
                  <a:cubicBezTo>
                    <a:pt x="56" y="32"/>
                    <a:pt x="112" y="64"/>
                    <a:pt x="144" y="96"/>
                  </a:cubicBezTo>
                  <a:cubicBezTo>
                    <a:pt x="176" y="128"/>
                    <a:pt x="192" y="152"/>
                    <a:pt x="192" y="192"/>
                  </a:cubicBezTo>
                  <a:cubicBezTo>
                    <a:pt x="192" y="232"/>
                    <a:pt x="152" y="312"/>
                    <a:pt x="144" y="33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038600" y="2667000"/>
            <a:ext cx="990600" cy="957263"/>
            <a:chOff x="2832" y="1968"/>
            <a:chExt cx="624" cy="603"/>
          </a:xfrm>
        </p:grpSpPr>
        <p:sp>
          <p:nvSpPr>
            <p:cNvPr id="3095" name="Line 19"/>
            <p:cNvSpPr>
              <a:spLocks noChangeShapeType="1"/>
            </p:cNvSpPr>
            <p:nvPr/>
          </p:nvSpPr>
          <p:spPr bwMode="auto">
            <a:xfrm>
              <a:off x="3024" y="19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Oval 20"/>
            <p:cNvSpPr>
              <a:spLocks noChangeArrowheads="1"/>
            </p:cNvSpPr>
            <p:nvPr/>
          </p:nvSpPr>
          <p:spPr bwMode="auto">
            <a:xfrm rot="-1279503">
              <a:off x="2832" y="2448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Line 21"/>
            <p:cNvSpPr>
              <a:spLocks noChangeShapeType="1"/>
            </p:cNvSpPr>
            <p:nvPr/>
          </p:nvSpPr>
          <p:spPr bwMode="auto">
            <a:xfrm>
              <a:off x="3456" y="19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Oval 22"/>
            <p:cNvSpPr>
              <a:spLocks noChangeArrowheads="1"/>
            </p:cNvSpPr>
            <p:nvPr/>
          </p:nvSpPr>
          <p:spPr bwMode="auto">
            <a:xfrm rot="-1279503">
              <a:off x="3264" y="2448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Line 23"/>
            <p:cNvSpPr>
              <a:spLocks noChangeShapeType="1"/>
            </p:cNvSpPr>
            <p:nvPr/>
          </p:nvSpPr>
          <p:spPr bwMode="auto">
            <a:xfrm>
              <a:off x="3024" y="196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133600" y="2667000"/>
            <a:ext cx="304800" cy="957263"/>
            <a:chOff x="1680" y="1920"/>
            <a:chExt cx="192" cy="603"/>
          </a:xfrm>
        </p:grpSpPr>
        <p:sp>
          <p:nvSpPr>
            <p:cNvPr id="3093" name="Line 25"/>
            <p:cNvSpPr>
              <a:spLocks noChangeShapeType="1"/>
            </p:cNvSpPr>
            <p:nvPr/>
          </p:nvSpPr>
          <p:spPr bwMode="auto">
            <a:xfrm>
              <a:off x="1872" y="192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Oval 26"/>
            <p:cNvSpPr>
              <a:spLocks noChangeArrowheads="1"/>
            </p:cNvSpPr>
            <p:nvPr/>
          </p:nvSpPr>
          <p:spPr bwMode="auto">
            <a:xfrm rot="-1279503">
              <a:off x="1680" y="2400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6781800" y="2514600"/>
            <a:ext cx="990600" cy="957263"/>
            <a:chOff x="2832" y="1968"/>
            <a:chExt cx="624" cy="603"/>
          </a:xfrm>
        </p:grpSpPr>
        <p:sp>
          <p:nvSpPr>
            <p:cNvPr id="3088" name="Line 28"/>
            <p:cNvSpPr>
              <a:spLocks noChangeShapeType="1"/>
            </p:cNvSpPr>
            <p:nvPr/>
          </p:nvSpPr>
          <p:spPr bwMode="auto">
            <a:xfrm>
              <a:off x="3024" y="19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Oval 29"/>
            <p:cNvSpPr>
              <a:spLocks noChangeArrowheads="1"/>
            </p:cNvSpPr>
            <p:nvPr/>
          </p:nvSpPr>
          <p:spPr bwMode="auto">
            <a:xfrm rot="-1279503">
              <a:off x="2832" y="2448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30"/>
            <p:cNvSpPr>
              <a:spLocks noChangeShapeType="1"/>
            </p:cNvSpPr>
            <p:nvPr/>
          </p:nvSpPr>
          <p:spPr bwMode="auto">
            <a:xfrm>
              <a:off x="3456" y="19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Oval 31"/>
            <p:cNvSpPr>
              <a:spLocks noChangeArrowheads="1"/>
            </p:cNvSpPr>
            <p:nvPr/>
          </p:nvSpPr>
          <p:spPr bwMode="auto">
            <a:xfrm rot="-1279503">
              <a:off x="3264" y="2448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32"/>
            <p:cNvSpPr>
              <a:spLocks noChangeShapeType="1"/>
            </p:cNvSpPr>
            <p:nvPr/>
          </p:nvSpPr>
          <p:spPr bwMode="auto">
            <a:xfrm>
              <a:off x="3024" y="196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2743200" y="2667000"/>
            <a:ext cx="304800" cy="957263"/>
            <a:chOff x="1680" y="1920"/>
            <a:chExt cx="192" cy="603"/>
          </a:xfrm>
        </p:grpSpPr>
        <p:sp>
          <p:nvSpPr>
            <p:cNvPr id="3086" name="Line 34"/>
            <p:cNvSpPr>
              <a:spLocks noChangeShapeType="1"/>
            </p:cNvSpPr>
            <p:nvPr/>
          </p:nvSpPr>
          <p:spPr bwMode="auto">
            <a:xfrm>
              <a:off x="1872" y="192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Oval 35"/>
            <p:cNvSpPr>
              <a:spLocks noChangeArrowheads="1"/>
            </p:cNvSpPr>
            <p:nvPr/>
          </p:nvSpPr>
          <p:spPr bwMode="auto">
            <a:xfrm rot="-1279503">
              <a:off x="1680" y="2400"/>
              <a:ext cx="184" cy="12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04" name="Freeform 36"/>
          <p:cNvSpPr>
            <a:spLocks/>
          </p:cNvSpPr>
          <p:nvPr/>
        </p:nvSpPr>
        <p:spPr bwMode="auto">
          <a:xfrm rot="1123542">
            <a:off x="1143000" y="2257425"/>
            <a:ext cx="771525" cy="2085975"/>
          </a:xfrm>
          <a:custGeom>
            <a:avLst/>
            <a:gdLst>
              <a:gd name="T0" fmla="*/ 288987169 w 952"/>
              <a:gd name="T1" fmla="*/ 1544114150 h 1808"/>
              <a:gd name="T2" fmla="*/ 257461620 w 952"/>
              <a:gd name="T3" fmla="*/ 1416325106 h 1808"/>
              <a:gd name="T4" fmla="*/ 257461620 w 952"/>
              <a:gd name="T5" fmla="*/ 1288536063 h 1808"/>
              <a:gd name="T6" fmla="*/ 288987169 w 952"/>
              <a:gd name="T7" fmla="*/ 1160748173 h 1808"/>
              <a:gd name="T8" fmla="*/ 383565437 w 952"/>
              <a:gd name="T9" fmla="*/ 1096853651 h 1808"/>
              <a:gd name="T10" fmla="*/ 509668442 w 952"/>
              <a:gd name="T11" fmla="*/ 1160748173 h 1808"/>
              <a:gd name="T12" fmla="*/ 572720351 w 952"/>
              <a:gd name="T13" fmla="*/ 1352430585 h 1808"/>
              <a:gd name="T14" fmla="*/ 572720351 w 952"/>
              <a:gd name="T15" fmla="*/ 1608008672 h 1808"/>
              <a:gd name="T16" fmla="*/ 478142894 w 952"/>
              <a:gd name="T17" fmla="*/ 1863585606 h 1808"/>
              <a:gd name="T18" fmla="*/ 320513529 w 952"/>
              <a:gd name="T19" fmla="*/ 1927480127 h 1808"/>
              <a:gd name="T20" fmla="*/ 162884163 w 952"/>
              <a:gd name="T21" fmla="*/ 1799691084 h 1808"/>
              <a:gd name="T22" fmla="*/ 68305896 w 952"/>
              <a:gd name="T23" fmla="*/ 1416325106 h 1808"/>
              <a:gd name="T24" fmla="*/ 162884163 w 952"/>
              <a:gd name="T25" fmla="*/ 841275563 h 1808"/>
              <a:gd name="T26" fmla="*/ 225935261 w 952"/>
              <a:gd name="T27" fmla="*/ 202332653 h 1808"/>
              <a:gd name="T28" fmla="*/ 131357804 w 952"/>
              <a:gd name="T29" fmla="*/ 10649087 h 1808"/>
              <a:gd name="T30" fmla="*/ 5253988 w 952"/>
              <a:gd name="T31" fmla="*/ 138438131 h 1808"/>
              <a:gd name="T32" fmla="*/ 99832255 w 952"/>
              <a:gd name="T33" fmla="*/ 521804108 h 1808"/>
              <a:gd name="T34" fmla="*/ 572720351 w 952"/>
              <a:gd name="T35" fmla="*/ 2119163693 h 1808"/>
              <a:gd name="T36" fmla="*/ 415090986 w 952"/>
              <a:gd name="T37" fmla="*/ 2147483647 h 180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52"/>
              <a:gd name="T58" fmla="*/ 0 h 1808"/>
              <a:gd name="T59" fmla="*/ 952 w 952"/>
              <a:gd name="T60" fmla="*/ 1808 h 180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52" h="1808">
                <a:moveTo>
                  <a:pt x="440" y="1160"/>
                </a:moveTo>
                <a:cubicBezTo>
                  <a:pt x="420" y="1128"/>
                  <a:pt x="400" y="1096"/>
                  <a:pt x="392" y="1064"/>
                </a:cubicBezTo>
                <a:cubicBezTo>
                  <a:pt x="384" y="1032"/>
                  <a:pt x="384" y="1000"/>
                  <a:pt x="392" y="968"/>
                </a:cubicBezTo>
                <a:cubicBezTo>
                  <a:pt x="400" y="936"/>
                  <a:pt x="408" y="896"/>
                  <a:pt x="440" y="872"/>
                </a:cubicBezTo>
                <a:cubicBezTo>
                  <a:pt x="472" y="848"/>
                  <a:pt x="528" y="824"/>
                  <a:pt x="584" y="824"/>
                </a:cubicBezTo>
                <a:cubicBezTo>
                  <a:pt x="640" y="824"/>
                  <a:pt x="728" y="840"/>
                  <a:pt x="776" y="872"/>
                </a:cubicBezTo>
                <a:cubicBezTo>
                  <a:pt x="824" y="904"/>
                  <a:pt x="856" y="960"/>
                  <a:pt x="872" y="1016"/>
                </a:cubicBezTo>
                <a:cubicBezTo>
                  <a:pt x="888" y="1072"/>
                  <a:pt x="896" y="1144"/>
                  <a:pt x="872" y="1208"/>
                </a:cubicBezTo>
                <a:cubicBezTo>
                  <a:pt x="848" y="1272"/>
                  <a:pt x="792" y="1360"/>
                  <a:pt x="728" y="1400"/>
                </a:cubicBezTo>
                <a:cubicBezTo>
                  <a:pt x="664" y="1440"/>
                  <a:pt x="568" y="1456"/>
                  <a:pt x="488" y="1448"/>
                </a:cubicBezTo>
                <a:cubicBezTo>
                  <a:pt x="408" y="1440"/>
                  <a:pt x="312" y="1416"/>
                  <a:pt x="248" y="1352"/>
                </a:cubicBezTo>
                <a:cubicBezTo>
                  <a:pt x="184" y="1288"/>
                  <a:pt x="104" y="1184"/>
                  <a:pt x="104" y="1064"/>
                </a:cubicBezTo>
                <a:cubicBezTo>
                  <a:pt x="104" y="944"/>
                  <a:pt x="208" y="784"/>
                  <a:pt x="248" y="632"/>
                </a:cubicBezTo>
                <a:cubicBezTo>
                  <a:pt x="288" y="480"/>
                  <a:pt x="352" y="256"/>
                  <a:pt x="344" y="152"/>
                </a:cubicBezTo>
                <a:cubicBezTo>
                  <a:pt x="336" y="48"/>
                  <a:pt x="256" y="16"/>
                  <a:pt x="200" y="8"/>
                </a:cubicBezTo>
                <a:cubicBezTo>
                  <a:pt x="144" y="0"/>
                  <a:pt x="16" y="40"/>
                  <a:pt x="8" y="104"/>
                </a:cubicBezTo>
                <a:cubicBezTo>
                  <a:pt x="0" y="168"/>
                  <a:pt x="8" y="144"/>
                  <a:pt x="152" y="392"/>
                </a:cubicBezTo>
                <a:cubicBezTo>
                  <a:pt x="296" y="640"/>
                  <a:pt x="792" y="1376"/>
                  <a:pt x="872" y="1592"/>
                </a:cubicBezTo>
                <a:cubicBezTo>
                  <a:pt x="952" y="1808"/>
                  <a:pt x="792" y="1748"/>
                  <a:pt x="632" y="1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2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                </a:t>
            </a:r>
            <a:br>
              <a:rPr lang="en-US" sz="4000" smtClean="0"/>
            </a:br>
            <a:r>
              <a:rPr lang="en-US" sz="4000" smtClean="0"/>
              <a:t>              </a:t>
            </a:r>
            <a:br>
              <a:rPr lang="en-US" sz="4000" smtClean="0"/>
            </a:br>
            <a:endParaRPr lang="en-US" sz="4000" smtClean="0">
              <a:solidFill>
                <a:srgbClr val="FF66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2475" y="2713038"/>
            <a:ext cx="7840663" cy="320357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9900"/>
                </a:solidFill>
              </a:rPr>
              <a:t>Tuần 19 em đã học bài hát </a:t>
            </a:r>
            <a:r>
              <a:rPr lang="en-US" b="1" i="1" smtClean="0">
                <a:solidFill>
                  <a:srgbClr val="FF9900"/>
                </a:solidFill>
              </a:rPr>
              <a:t>Em yêu trường em</a:t>
            </a:r>
            <a:r>
              <a:rPr lang="en-US" smtClean="0">
                <a:solidFill>
                  <a:srgbClr val="FF9900"/>
                </a:solidFill>
              </a:rPr>
              <a:t>, Nhạc và lời :  Hoàng Vân 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rgbClr val="FF9900"/>
              </a:solidFill>
            </a:endParaRPr>
          </a:p>
          <a:p>
            <a:pPr eaLnBrk="1" hangingPunct="1"/>
            <a:r>
              <a:rPr lang="en-US" smtClean="0"/>
              <a:t>Hãy hát khởi động, ôn lại lời 1 của bài hát trên và kết hợp gõ đệm theo phách, nào !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09600" y="838200"/>
            <a:ext cx="82296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rgbClr val="FF6600"/>
                </a:solidFill>
              </a:rPr>
              <a:t>                               </a:t>
            </a:r>
            <a:r>
              <a:rPr lang="en-US" sz="3200">
                <a:solidFill>
                  <a:srgbClr val="FF6600"/>
                </a:solidFill>
              </a:rPr>
              <a:t>I /</a:t>
            </a:r>
            <a:r>
              <a:rPr lang="en-US"/>
              <a:t> </a:t>
            </a:r>
            <a:r>
              <a:rPr lang="en-US" sz="3200" b="1">
                <a:solidFill>
                  <a:srgbClr val="FF6600"/>
                </a:solidFill>
              </a:rPr>
              <a:t>Phần mở đầu</a:t>
            </a:r>
          </a:p>
          <a:p>
            <a:pPr eaLnBrk="1" hangingPunct="1"/>
            <a:endParaRPr lang="en-US" sz="2800" b="1">
              <a:solidFill>
                <a:srgbClr val="FF6600"/>
              </a:solidFill>
            </a:endParaRPr>
          </a:p>
          <a:p>
            <a:pPr eaLnBrk="1" hangingPunct="1"/>
            <a:r>
              <a:rPr lang="en-US" sz="2800" b="1" i="1">
                <a:solidFill>
                  <a:srgbClr val="FFFF00"/>
                </a:solidFill>
              </a:rPr>
              <a:t>+ Tiết học âm nhạc tuần 19 em học bài hát gì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7630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i="1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i="1" smtClean="0">
                <a:solidFill>
                  <a:srgbClr val="FFFFFF"/>
                </a:solidFill>
              </a:rPr>
              <a:t>                                          </a:t>
            </a:r>
            <a:r>
              <a:rPr lang="en-US" sz="200" smtClean="0"/>
              <a:t>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3400" y="27432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76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415925" y="2362200"/>
            <a:ext cx="872807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6600"/>
                </a:solidFill>
              </a:rPr>
              <a:t>                 </a:t>
            </a:r>
            <a:r>
              <a:rPr lang="en-US" sz="3200" b="1">
                <a:solidFill>
                  <a:srgbClr val="FF9900"/>
                </a:solidFill>
              </a:rPr>
              <a:t>III / Phần </a:t>
            </a:r>
            <a:r>
              <a:rPr lang="en-US" sz="2800" b="1">
                <a:solidFill>
                  <a:srgbClr val="FF9900"/>
                </a:solidFill>
              </a:rPr>
              <a:t>hoạt động</a:t>
            </a:r>
          </a:p>
          <a:p>
            <a:endParaRPr lang="en-US" sz="2800">
              <a:solidFill>
                <a:srgbClr val="FFFF00"/>
              </a:solidFill>
            </a:endParaRPr>
          </a:p>
          <a:p>
            <a:r>
              <a:rPr lang="en-US" sz="2800">
                <a:solidFill>
                  <a:srgbClr val="FFFF00"/>
                </a:solidFill>
              </a:rPr>
              <a:t>- Nghe hát mẫu</a:t>
            </a:r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304800" y="257175"/>
            <a:ext cx="8839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                   </a:t>
            </a:r>
            <a:r>
              <a:rPr lang="en-US" sz="32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 20</a:t>
            </a:r>
            <a:br>
              <a:rPr lang="en-US" sz="32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32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- </a:t>
            </a:r>
            <a:r>
              <a:rPr 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Học bài hát</a:t>
            </a:r>
            <a:r>
              <a:rPr lang="en-US" sz="32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Em yêu trường em .</a:t>
            </a:r>
            <a:r>
              <a:rPr lang="en-US" sz="32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32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32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       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Nhạc và lời : Hoàng Vân.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smtClean="0">
                <a:solidFill>
                  <a:schemeClr val="folHlink"/>
                </a:solidFill>
              </a:rPr>
              <a:t>      </a:t>
            </a:r>
            <a:r>
              <a:rPr lang="en-US" sz="4800" i="1" smtClean="0">
                <a:solidFill>
                  <a:srgbClr val="FFFF00"/>
                </a:solidFill>
              </a:rPr>
              <a:t>Em yêu trường em .</a:t>
            </a:r>
            <a:br>
              <a:rPr lang="en-US" sz="4800" i="1" smtClean="0">
                <a:solidFill>
                  <a:srgbClr val="FFFF00"/>
                </a:solidFill>
              </a:rPr>
            </a:br>
            <a:r>
              <a:rPr lang="en-US" sz="4800" i="1" smtClean="0">
                <a:solidFill>
                  <a:srgbClr val="FFFF00"/>
                </a:solidFill>
              </a:rPr>
              <a:t>                  </a:t>
            </a:r>
            <a:r>
              <a:rPr lang="en-US" sz="2800" b="1" smtClean="0">
                <a:solidFill>
                  <a:srgbClr val="FFFF00"/>
                </a:solidFill>
              </a:rPr>
              <a:t>Nhạc và lời : Hoàng Vân.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         * </a:t>
            </a:r>
            <a:r>
              <a:rPr lang="en-US" sz="2800" u="sng" smtClean="0"/>
              <a:t>Trò chơi</a:t>
            </a:r>
            <a:r>
              <a:rPr lang="en-US" sz="2800" smtClean="0"/>
              <a:t> </a:t>
            </a:r>
            <a:r>
              <a:rPr lang="en-US" sz="2800" b="1" i="1" smtClean="0"/>
              <a:t>Hát tiếp sức.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u="sng" smtClean="0">
                <a:solidFill>
                  <a:srgbClr val="00FF00"/>
                </a:solidFill>
              </a:rPr>
              <a:t>Lời 2 :</a:t>
            </a:r>
            <a:r>
              <a:rPr lang="en-US" sz="2800" smtClean="0">
                <a:solidFill>
                  <a:srgbClr val="FFFF00"/>
                </a:solidFill>
              </a:rPr>
              <a:t>  </a:t>
            </a:r>
            <a:r>
              <a:rPr lang="en-US" sz="2800" i="1" smtClean="0">
                <a:solidFill>
                  <a:srgbClr val="FFFF00"/>
                </a:solidFill>
              </a:rPr>
              <a:t>Em yêu trường em với bao bạn thân và cô giáo hiền, như yêu quê hương cắp sách đến trường trong muôn vàn yêu thương </a:t>
            </a:r>
            <a:r>
              <a:rPr lang="en-US" sz="2800" i="1" smtClean="0">
                <a:solidFill>
                  <a:srgbClr val="FFFFFF"/>
                </a:solidFill>
              </a:rPr>
              <a:t>.( 2,3,4,5,</a:t>
            </a:r>
            <a:r>
              <a:rPr lang="en-US" sz="2000" i="1" smtClean="0">
                <a:solidFill>
                  <a:srgbClr val="FFFFFF"/>
                </a:solidFill>
              </a:rPr>
              <a:t>6 )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smtClean="0">
                <a:solidFill>
                  <a:srgbClr val="FFFF00"/>
                </a:solidFill>
              </a:rPr>
              <a:t>   Mùa phượng, phượng thắm mùa cúc vàng nở,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smtClean="0">
                <a:solidFill>
                  <a:srgbClr val="FFFF00"/>
                </a:solidFill>
              </a:rPr>
              <a:t>   Mùa huệ, huệ trắng đào thắm hồng đỏ.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smtClean="0">
                <a:solidFill>
                  <a:srgbClr val="FFFF00"/>
                </a:solidFill>
              </a:rPr>
              <a:t>   Trường chúng em đây như vườn hoa tươi 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smtClean="0">
                <a:solidFill>
                  <a:srgbClr val="FFFF00"/>
                </a:solidFill>
              </a:rPr>
              <a:t>   Người tốt việc hay là cháu Bác Hồ.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smtClean="0">
                <a:solidFill>
                  <a:srgbClr val="FFFF00"/>
                </a:solidFill>
              </a:rPr>
              <a:t>   Yêu sao yêu thế trường của chúng em </a:t>
            </a:r>
            <a:r>
              <a:rPr lang="en-US" sz="2800" i="1" smtClean="0">
                <a:solidFill>
                  <a:srgbClr val="FFFFFF"/>
                </a:solidFill>
              </a:rPr>
              <a:t>.(2,3,4 )</a:t>
            </a: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2895600" y="5881688"/>
            <a:ext cx="392113" cy="144462"/>
          </a:xfrm>
          <a:custGeom>
            <a:avLst/>
            <a:gdLst>
              <a:gd name="T0" fmla="*/ 0 w 247"/>
              <a:gd name="T1" fmla="*/ 45362655 h 91"/>
              <a:gd name="T2" fmla="*/ 45362870 w 247"/>
              <a:gd name="T3" fmla="*/ 93244665 h 91"/>
              <a:gd name="T4" fmla="*/ 68045099 w 247"/>
              <a:gd name="T5" fmla="*/ 161289442 h 91"/>
              <a:gd name="T6" fmla="*/ 206653076 w 247"/>
              <a:gd name="T7" fmla="*/ 229332631 h 91"/>
              <a:gd name="T8" fmla="*/ 413306152 w 247"/>
              <a:gd name="T9" fmla="*/ 138607320 h 91"/>
              <a:gd name="T10" fmla="*/ 622480181 w 247"/>
              <a:gd name="T11" fmla="*/ 0 h 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"/>
              <a:gd name="T19" fmla="*/ 0 h 91"/>
              <a:gd name="T20" fmla="*/ 247 w 247"/>
              <a:gd name="T21" fmla="*/ 91 h 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" h="91">
                <a:moveTo>
                  <a:pt x="0" y="18"/>
                </a:moveTo>
                <a:cubicBezTo>
                  <a:pt x="6" y="24"/>
                  <a:pt x="14" y="29"/>
                  <a:pt x="18" y="37"/>
                </a:cubicBezTo>
                <a:cubicBezTo>
                  <a:pt x="23" y="45"/>
                  <a:pt x="21" y="57"/>
                  <a:pt x="27" y="64"/>
                </a:cubicBezTo>
                <a:cubicBezTo>
                  <a:pt x="40" y="79"/>
                  <a:pt x="64" y="85"/>
                  <a:pt x="82" y="91"/>
                </a:cubicBezTo>
                <a:cubicBezTo>
                  <a:pt x="128" y="76"/>
                  <a:pt x="132" y="80"/>
                  <a:pt x="164" y="55"/>
                </a:cubicBezTo>
                <a:cubicBezTo>
                  <a:pt x="190" y="35"/>
                  <a:pt x="211" y="0"/>
                  <a:pt x="2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6400800" y="4476750"/>
            <a:ext cx="392113" cy="144463"/>
          </a:xfrm>
          <a:custGeom>
            <a:avLst/>
            <a:gdLst>
              <a:gd name="T0" fmla="*/ 0 w 247"/>
              <a:gd name="T1" fmla="*/ 45362970 h 91"/>
              <a:gd name="T2" fmla="*/ 45362870 w 247"/>
              <a:gd name="T3" fmla="*/ 93246898 h 91"/>
              <a:gd name="T4" fmla="*/ 68045099 w 247"/>
              <a:gd name="T5" fmla="*/ 161290558 h 91"/>
              <a:gd name="T6" fmla="*/ 206653076 w 247"/>
              <a:gd name="T7" fmla="*/ 229335806 h 91"/>
              <a:gd name="T8" fmla="*/ 413306152 w 247"/>
              <a:gd name="T9" fmla="*/ 138609867 h 91"/>
              <a:gd name="T10" fmla="*/ 622480181 w 247"/>
              <a:gd name="T11" fmla="*/ 0 h 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"/>
              <a:gd name="T19" fmla="*/ 0 h 91"/>
              <a:gd name="T20" fmla="*/ 247 w 247"/>
              <a:gd name="T21" fmla="*/ 91 h 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" h="91">
                <a:moveTo>
                  <a:pt x="0" y="18"/>
                </a:moveTo>
                <a:cubicBezTo>
                  <a:pt x="6" y="24"/>
                  <a:pt x="14" y="29"/>
                  <a:pt x="18" y="37"/>
                </a:cubicBezTo>
                <a:cubicBezTo>
                  <a:pt x="23" y="45"/>
                  <a:pt x="21" y="57"/>
                  <a:pt x="27" y="64"/>
                </a:cubicBezTo>
                <a:cubicBezTo>
                  <a:pt x="40" y="79"/>
                  <a:pt x="64" y="85"/>
                  <a:pt x="82" y="91"/>
                </a:cubicBezTo>
                <a:cubicBezTo>
                  <a:pt x="128" y="76"/>
                  <a:pt x="132" y="80"/>
                  <a:pt x="164" y="55"/>
                </a:cubicBezTo>
                <a:cubicBezTo>
                  <a:pt x="190" y="35"/>
                  <a:pt x="211" y="0"/>
                  <a:pt x="2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7543800" y="4005263"/>
            <a:ext cx="392113" cy="144462"/>
          </a:xfrm>
          <a:custGeom>
            <a:avLst/>
            <a:gdLst>
              <a:gd name="T0" fmla="*/ 0 w 247"/>
              <a:gd name="T1" fmla="*/ 45362655 h 91"/>
              <a:gd name="T2" fmla="*/ 45362870 w 247"/>
              <a:gd name="T3" fmla="*/ 93244665 h 91"/>
              <a:gd name="T4" fmla="*/ 68045099 w 247"/>
              <a:gd name="T5" fmla="*/ 161289442 h 91"/>
              <a:gd name="T6" fmla="*/ 206653076 w 247"/>
              <a:gd name="T7" fmla="*/ 229332631 h 91"/>
              <a:gd name="T8" fmla="*/ 413306152 w 247"/>
              <a:gd name="T9" fmla="*/ 138607320 h 91"/>
              <a:gd name="T10" fmla="*/ 622480181 w 247"/>
              <a:gd name="T11" fmla="*/ 0 h 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"/>
              <a:gd name="T19" fmla="*/ 0 h 91"/>
              <a:gd name="T20" fmla="*/ 247 w 247"/>
              <a:gd name="T21" fmla="*/ 91 h 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" h="91">
                <a:moveTo>
                  <a:pt x="0" y="18"/>
                </a:moveTo>
                <a:cubicBezTo>
                  <a:pt x="6" y="24"/>
                  <a:pt x="14" y="29"/>
                  <a:pt x="18" y="37"/>
                </a:cubicBezTo>
                <a:cubicBezTo>
                  <a:pt x="23" y="45"/>
                  <a:pt x="21" y="57"/>
                  <a:pt x="27" y="64"/>
                </a:cubicBezTo>
                <a:cubicBezTo>
                  <a:pt x="40" y="79"/>
                  <a:pt x="64" y="85"/>
                  <a:pt x="82" y="91"/>
                </a:cubicBezTo>
                <a:cubicBezTo>
                  <a:pt x="128" y="76"/>
                  <a:pt x="132" y="80"/>
                  <a:pt x="164" y="55"/>
                </a:cubicBezTo>
                <a:cubicBezTo>
                  <a:pt x="190" y="35"/>
                  <a:pt x="211" y="0"/>
                  <a:pt x="2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295400" y="1828800"/>
            <a:ext cx="7239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 Đọc lời ca .</a:t>
            </a:r>
          </a:p>
          <a:p>
            <a:pPr>
              <a:spcBef>
                <a:spcPct val="50000"/>
              </a:spcBef>
              <a:defRPr/>
            </a:pPr>
            <a:endParaRPr lang="en-US" sz="2800">
              <a:latin typeface="Arial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219200" y="1981200"/>
            <a:ext cx="76962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 Hát gõ đệm theo ph</a:t>
            </a:r>
            <a:r>
              <a:rPr lang="en-US" sz="2800" b="1">
                <a:latin typeface="Arial"/>
              </a:rPr>
              <a:t>ách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cả bài hát.</a:t>
            </a:r>
          </a:p>
          <a:p>
            <a:pPr>
              <a:spcBef>
                <a:spcPct val="50000"/>
              </a:spcBef>
              <a:defRPr/>
            </a:pPr>
            <a:endParaRPr lang="en-US" sz="2800">
              <a:latin typeface="Arial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762000" y="1828800"/>
            <a:ext cx="8153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 Tập hát từng câu đến hết lời 2</a:t>
            </a:r>
          </a:p>
          <a:p>
            <a:pPr>
              <a:spcBef>
                <a:spcPct val="50000"/>
              </a:spcBef>
              <a:defRPr/>
            </a:pPr>
            <a:endParaRPr lang="en-US" sz="2800">
              <a:latin typeface="Arial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066800" y="18288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 Hát kết hợp vận động phụ hoạ.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295400" y="19050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*Trò chơi tập làm diễn viên nhí .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1849438"/>
            <a:ext cx="7467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+ Lời 2 của bài hát có từ nào em ch</a:t>
            </a:r>
            <a:r>
              <a:rPr lang="en-US" sz="280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ưa</a:t>
            </a:r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hiểu ?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endParaRPr lang="en-US" sz="2800">
              <a:latin typeface="Arial"/>
            </a:endParaRPr>
          </a:p>
        </p:txBody>
      </p:sp>
      <p:sp>
        <p:nvSpPr>
          <p:cNvPr id="6157" name="Freeform 13"/>
          <p:cNvSpPr>
            <a:spLocks/>
          </p:cNvSpPr>
          <p:nvPr/>
        </p:nvSpPr>
        <p:spPr bwMode="auto">
          <a:xfrm>
            <a:off x="7924800" y="2743200"/>
            <a:ext cx="392113" cy="144463"/>
          </a:xfrm>
          <a:custGeom>
            <a:avLst/>
            <a:gdLst>
              <a:gd name="T0" fmla="*/ 0 w 247"/>
              <a:gd name="T1" fmla="*/ 45362970 h 91"/>
              <a:gd name="T2" fmla="*/ 45362870 w 247"/>
              <a:gd name="T3" fmla="*/ 93246898 h 91"/>
              <a:gd name="T4" fmla="*/ 68045099 w 247"/>
              <a:gd name="T5" fmla="*/ 161290558 h 91"/>
              <a:gd name="T6" fmla="*/ 206653076 w 247"/>
              <a:gd name="T7" fmla="*/ 229335806 h 91"/>
              <a:gd name="T8" fmla="*/ 413306152 w 247"/>
              <a:gd name="T9" fmla="*/ 138609867 h 91"/>
              <a:gd name="T10" fmla="*/ 622480181 w 247"/>
              <a:gd name="T11" fmla="*/ 0 h 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"/>
              <a:gd name="T19" fmla="*/ 0 h 91"/>
              <a:gd name="T20" fmla="*/ 247 w 247"/>
              <a:gd name="T21" fmla="*/ 91 h 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" h="91">
                <a:moveTo>
                  <a:pt x="0" y="18"/>
                </a:moveTo>
                <a:cubicBezTo>
                  <a:pt x="6" y="24"/>
                  <a:pt x="14" y="29"/>
                  <a:pt x="18" y="37"/>
                </a:cubicBezTo>
                <a:cubicBezTo>
                  <a:pt x="23" y="45"/>
                  <a:pt x="21" y="57"/>
                  <a:pt x="27" y="64"/>
                </a:cubicBezTo>
                <a:cubicBezTo>
                  <a:pt x="40" y="79"/>
                  <a:pt x="64" y="85"/>
                  <a:pt x="82" y="91"/>
                </a:cubicBezTo>
                <a:cubicBezTo>
                  <a:pt x="128" y="76"/>
                  <a:pt x="132" y="80"/>
                  <a:pt x="164" y="55"/>
                </a:cubicBezTo>
                <a:cubicBezTo>
                  <a:pt x="190" y="35"/>
                  <a:pt x="211" y="0"/>
                  <a:pt x="2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Freeform 14"/>
          <p:cNvSpPr>
            <a:spLocks/>
          </p:cNvSpPr>
          <p:nvPr/>
        </p:nvSpPr>
        <p:spPr bwMode="auto">
          <a:xfrm>
            <a:off x="8534400" y="2755900"/>
            <a:ext cx="392113" cy="144463"/>
          </a:xfrm>
          <a:custGeom>
            <a:avLst/>
            <a:gdLst>
              <a:gd name="T0" fmla="*/ 0 w 247"/>
              <a:gd name="T1" fmla="*/ 45362970 h 91"/>
              <a:gd name="T2" fmla="*/ 45362870 w 247"/>
              <a:gd name="T3" fmla="*/ 93246898 h 91"/>
              <a:gd name="T4" fmla="*/ 68045099 w 247"/>
              <a:gd name="T5" fmla="*/ 161290558 h 91"/>
              <a:gd name="T6" fmla="*/ 206653076 w 247"/>
              <a:gd name="T7" fmla="*/ 229335806 h 91"/>
              <a:gd name="T8" fmla="*/ 413306152 w 247"/>
              <a:gd name="T9" fmla="*/ 138609867 h 91"/>
              <a:gd name="T10" fmla="*/ 622480181 w 247"/>
              <a:gd name="T11" fmla="*/ 0 h 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"/>
              <a:gd name="T19" fmla="*/ 0 h 91"/>
              <a:gd name="T20" fmla="*/ 247 w 247"/>
              <a:gd name="T21" fmla="*/ 91 h 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" h="91">
                <a:moveTo>
                  <a:pt x="0" y="18"/>
                </a:moveTo>
                <a:cubicBezTo>
                  <a:pt x="6" y="24"/>
                  <a:pt x="14" y="29"/>
                  <a:pt x="18" y="37"/>
                </a:cubicBezTo>
                <a:cubicBezTo>
                  <a:pt x="23" y="45"/>
                  <a:pt x="21" y="57"/>
                  <a:pt x="27" y="64"/>
                </a:cubicBezTo>
                <a:cubicBezTo>
                  <a:pt x="40" y="79"/>
                  <a:pt x="64" y="85"/>
                  <a:pt x="82" y="91"/>
                </a:cubicBezTo>
                <a:cubicBezTo>
                  <a:pt x="128" y="76"/>
                  <a:pt x="132" y="80"/>
                  <a:pt x="164" y="55"/>
                </a:cubicBezTo>
                <a:cubicBezTo>
                  <a:pt x="190" y="35"/>
                  <a:pt x="211" y="0"/>
                  <a:pt x="2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Freeform 15"/>
          <p:cNvSpPr>
            <a:spLocks/>
          </p:cNvSpPr>
          <p:nvPr/>
        </p:nvSpPr>
        <p:spPr bwMode="auto">
          <a:xfrm>
            <a:off x="5410200" y="3162300"/>
            <a:ext cx="392113" cy="144463"/>
          </a:xfrm>
          <a:custGeom>
            <a:avLst/>
            <a:gdLst>
              <a:gd name="T0" fmla="*/ 0 w 247"/>
              <a:gd name="T1" fmla="*/ 45362970 h 91"/>
              <a:gd name="T2" fmla="*/ 45362870 w 247"/>
              <a:gd name="T3" fmla="*/ 93246898 h 91"/>
              <a:gd name="T4" fmla="*/ 68045099 w 247"/>
              <a:gd name="T5" fmla="*/ 161290558 h 91"/>
              <a:gd name="T6" fmla="*/ 206653076 w 247"/>
              <a:gd name="T7" fmla="*/ 229335806 h 91"/>
              <a:gd name="T8" fmla="*/ 413306152 w 247"/>
              <a:gd name="T9" fmla="*/ 138609867 h 91"/>
              <a:gd name="T10" fmla="*/ 622480181 w 247"/>
              <a:gd name="T11" fmla="*/ 0 h 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"/>
              <a:gd name="T19" fmla="*/ 0 h 91"/>
              <a:gd name="T20" fmla="*/ 247 w 247"/>
              <a:gd name="T21" fmla="*/ 91 h 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" h="91">
                <a:moveTo>
                  <a:pt x="0" y="18"/>
                </a:moveTo>
                <a:cubicBezTo>
                  <a:pt x="6" y="24"/>
                  <a:pt x="14" y="29"/>
                  <a:pt x="18" y="37"/>
                </a:cubicBezTo>
                <a:cubicBezTo>
                  <a:pt x="23" y="45"/>
                  <a:pt x="21" y="57"/>
                  <a:pt x="27" y="64"/>
                </a:cubicBezTo>
                <a:cubicBezTo>
                  <a:pt x="40" y="79"/>
                  <a:pt x="64" y="85"/>
                  <a:pt x="82" y="91"/>
                </a:cubicBezTo>
                <a:cubicBezTo>
                  <a:pt x="128" y="76"/>
                  <a:pt x="132" y="80"/>
                  <a:pt x="164" y="55"/>
                </a:cubicBezTo>
                <a:cubicBezTo>
                  <a:pt x="190" y="35"/>
                  <a:pt x="211" y="0"/>
                  <a:pt x="2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Freeform 16"/>
          <p:cNvSpPr>
            <a:spLocks/>
          </p:cNvSpPr>
          <p:nvPr/>
        </p:nvSpPr>
        <p:spPr bwMode="auto">
          <a:xfrm>
            <a:off x="6172200" y="3175000"/>
            <a:ext cx="392113" cy="144463"/>
          </a:xfrm>
          <a:custGeom>
            <a:avLst/>
            <a:gdLst>
              <a:gd name="T0" fmla="*/ 0 w 247"/>
              <a:gd name="T1" fmla="*/ 45362970 h 91"/>
              <a:gd name="T2" fmla="*/ 45362870 w 247"/>
              <a:gd name="T3" fmla="*/ 93246898 h 91"/>
              <a:gd name="T4" fmla="*/ 68045099 w 247"/>
              <a:gd name="T5" fmla="*/ 161290558 h 91"/>
              <a:gd name="T6" fmla="*/ 206653076 w 247"/>
              <a:gd name="T7" fmla="*/ 229335806 h 91"/>
              <a:gd name="T8" fmla="*/ 413306152 w 247"/>
              <a:gd name="T9" fmla="*/ 138609867 h 91"/>
              <a:gd name="T10" fmla="*/ 622480181 w 247"/>
              <a:gd name="T11" fmla="*/ 0 h 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"/>
              <a:gd name="T19" fmla="*/ 0 h 91"/>
              <a:gd name="T20" fmla="*/ 247 w 247"/>
              <a:gd name="T21" fmla="*/ 91 h 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" h="91">
                <a:moveTo>
                  <a:pt x="0" y="18"/>
                </a:moveTo>
                <a:cubicBezTo>
                  <a:pt x="6" y="24"/>
                  <a:pt x="14" y="29"/>
                  <a:pt x="18" y="37"/>
                </a:cubicBezTo>
                <a:cubicBezTo>
                  <a:pt x="23" y="45"/>
                  <a:pt x="21" y="57"/>
                  <a:pt x="27" y="64"/>
                </a:cubicBezTo>
                <a:cubicBezTo>
                  <a:pt x="40" y="79"/>
                  <a:pt x="64" y="85"/>
                  <a:pt x="82" y="91"/>
                </a:cubicBezTo>
                <a:cubicBezTo>
                  <a:pt x="128" y="76"/>
                  <a:pt x="132" y="80"/>
                  <a:pt x="164" y="55"/>
                </a:cubicBezTo>
                <a:cubicBezTo>
                  <a:pt x="190" y="35"/>
                  <a:pt x="211" y="0"/>
                  <a:pt x="2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1" name="Freeform 17"/>
          <p:cNvSpPr>
            <a:spLocks/>
          </p:cNvSpPr>
          <p:nvPr/>
        </p:nvSpPr>
        <p:spPr bwMode="auto">
          <a:xfrm>
            <a:off x="1524000" y="3530600"/>
            <a:ext cx="392113" cy="144463"/>
          </a:xfrm>
          <a:custGeom>
            <a:avLst/>
            <a:gdLst>
              <a:gd name="T0" fmla="*/ 0 w 247"/>
              <a:gd name="T1" fmla="*/ 45362970 h 91"/>
              <a:gd name="T2" fmla="*/ 45362870 w 247"/>
              <a:gd name="T3" fmla="*/ 93246898 h 91"/>
              <a:gd name="T4" fmla="*/ 68045099 w 247"/>
              <a:gd name="T5" fmla="*/ 161290558 h 91"/>
              <a:gd name="T6" fmla="*/ 206653076 w 247"/>
              <a:gd name="T7" fmla="*/ 229335806 h 91"/>
              <a:gd name="T8" fmla="*/ 413306152 w 247"/>
              <a:gd name="T9" fmla="*/ 138609867 h 91"/>
              <a:gd name="T10" fmla="*/ 622480181 w 247"/>
              <a:gd name="T11" fmla="*/ 0 h 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7"/>
              <a:gd name="T19" fmla="*/ 0 h 91"/>
              <a:gd name="T20" fmla="*/ 247 w 247"/>
              <a:gd name="T21" fmla="*/ 91 h 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7" h="91">
                <a:moveTo>
                  <a:pt x="0" y="18"/>
                </a:moveTo>
                <a:cubicBezTo>
                  <a:pt x="6" y="24"/>
                  <a:pt x="14" y="29"/>
                  <a:pt x="18" y="37"/>
                </a:cubicBezTo>
                <a:cubicBezTo>
                  <a:pt x="23" y="45"/>
                  <a:pt x="21" y="57"/>
                  <a:pt x="27" y="64"/>
                </a:cubicBezTo>
                <a:cubicBezTo>
                  <a:pt x="40" y="79"/>
                  <a:pt x="64" y="85"/>
                  <a:pt x="82" y="91"/>
                </a:cubicBezTo>
                <a:cubicBezTo>
                  <a:pt x="128" y="76"/>
                  <a:pt x="132" y="80"/>
                  <a:pt x="164" y="55"/>
                </a:cubicBezTo>
                <a:cubicBezTo>
                  <a:pt x="190" y="35"/>
                  <a:pt x="211" y="0"/>
                  <a:pt x="2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6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2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20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7630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99FF33"/>
                </a:solidFill>
              </a:rPr>
              <a:t>2/ </a:t>
            </a:r>
            <a:r>
              <a:rPr lang="en-US" sz="2800" u="sng" smtClean="0">
                <a:solidFill>
                  <a:srgbClr val="99FF33"/>
                </a:solidFill>
              </a:rPr>
              <a:t>Hoạt động 2</a:t>
            </a:r>
            <a:r>
              <a:rPr lang="en-US" sz="2800" smtClean="0">
                <a:solidFill>
                  <a:srgbClr val="99FF33"/>
                </a:solidFill>
              </a:rPr>
              <a:t> :  Ôn tập tên nốt nhạc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rgbClr val="99FF33"/>
                </a:solidFill>
              </a:rPr>
              <a:t>   +Ôn vị trí nốt nhạc trên”</a:t>
            </a:r>
            <a:r>
              <a:rPr lang="en-US" sz="2800" b="1" i="1" smtClean="0">
                <a:solidFill>
                  <a:srgbClr val="99FF33"/>
                </a:solidFill>
              </a:rPr>
              <a:t>khuông nhạc bàn tay </a:t>
            </a:r>
            <a:r>
              <a:rPr lang="en-US" sz="2800" smtClean="0">
                <a:solidFill>
                  <a:srgbClr val="99FF33"/>
                </a:solidFill>
              </a:rPr>
              <a:t>“</a:t>
            </a:r>
            <a:r>
              <a:rPr lang="en-US" sz="2800" b="1" i="1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. </a:t>
            </a:r>
            <a:r>
              <a:rPr lang="en-US" sz="2800" smtClean="0">
                <a:solidFill>
                  <a:srgbClr val="FFFFFF"/>
                </a:solidFill>
              </a:rPr>
              <a:t>Đọc tên nốt nhạc</a:t>
            </a:r>
            <a:r>
              <a:rPr lang="en-US" sz="2800" i="1" smtClean="0">
                <a:solidFill>
                  <a:srgbClr val="FFFFFF"/>
                </a:solidFill>
              </a:rPr>
              <a:t>( không đọc cao độ )</a:t>
            </a:r>
            <a:endParaRPr lang="en-US" sz="280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i="1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i="1" smtClean="0">
                <a:solidFill>
                  <a:srgbClr val="FFFFFF"/>
                </a:solidFill>
              </a:rPr>
              <a:t>                                          </a:t>
            </a:r>
            <a:r>
              <a:rPr lang="en-US" sz="200" smtClean="0"/>
              <a:t> 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14400" y="228600"/>
            <a:ext cx="72390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                        </a:t>
            </a:r>
            <a:r>
              <a:rPr lang="en-US" sz="2800">
                <a:solidFill>
                  <a:srgbClr val="FFFF00"/>
                </a:solidFill>
              </a:rPr>
              <a:t>TIẾT 20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     -  Học bài hát Em yêu trường em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     -  Ôn tập tên nốt nhạc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27432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" y="2286000"/>
            <a:ext cx="876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5925" y="2133600"/>
            <a:ext cx="8728075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6600"/>
                </a:solidFill>
              </a:rPr>
              <a:t>                 </a:t>
            </a:r>
            <a:r>
              <a:rPr lang="en-US" sz="3200" b="1">
                <a:solidFill>
                  <a:srgbClr val="FF9900"/>
                </a:solidFill>
              </a:rPr>
              <a:t>III / Phần </a:t>
            </a:r>
            <a:r>
              <a:rPr lang="en-US" sz="2800" b="1">
                <a:solidFill>
                  <a:srgbClr val="FF9900"/>
                </a:solidFill>
              </a:rPr>
              <a:t>kết thúc</a:t>
            </a:r>
          </a:p>
          <a:p>
            <a:r>
              <a:rPr lang="en-US" sz="2800" i="1">
                <a:solidFill>
                  <a:srgbClr val="FFCC00"/>
                </a:solidFill>
              </a:rPr>
              <a:t>+ Tiết học hôm nay em học bài hát gì ?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CC00"/>
                </a:solidFill>
              </a:rPr>
              <a:t>+ Qua trò chơi </a:t>
            </a:r>
            <a:r>
              <a:rPr lang="en-US" sz="2800" i="1">
                <a:solidFill>
                  <a:srgbClr val="FFCC00"/>
                </a:solidFill>
              </a:rPr>
              <a:t>khuông nhạc bàn tay</a:t>
            </a:r>
            <a:r>
              <a:rPr lang="en-US" sz="2800">
                <a:solidFill>
                  <a:srgbClr val="FFCC00"/>
                </a:solidFill>
              </a:rPr>
              <a:t> em nhớ tên nốt nhạc nào ?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CC00"/>
                </a:solidFill>
              </a:rPr>
              <a:t>+ Học bài hát “</a:t>
            </a:r>
            <a:r>
              <a:rPr lang="en-US" sz="2800" b="1" i="1">
                <a:solidFill>
                  <a:srgbClr val="FFCC00"/>
                </a:solidFill>
              </a:rPr>
              <a:t>Em yêu trường em”</a:t>
            </a:r>
            <a:r>
              <a:rPr lang="en-US" sz="2800">
                <a:solidFill>
                  <a:srgbClr val="FFCC00"/>
                </a:solidFill>
              </a:rPr>
              <a:t>, em cảm nhận được điều gì về mái trường em đang học</a:t>
            </a:r>
            <a:r>
              <a:rPr lang="en-US"/>
              <a:t> </a:t>
            </a:r>
            <a:r>
              <a:rPr lang="en-US" sz="2800">
                <a:solidFill>
                  <a:srgbClr val="FFCC00"/>
                </a:solidFill>
              </a:rPr>
              <a:t> ?</a:t>
            </a:r>
            <a:r>
              <a:rPr lang="en-US" sz="2800"/>
              <a:t>   </a:t>
            </a:r>
            <a:endParaRPr lang="en-US" sz="2800">
              <a:solidFill>
                <a:srgbClr val="FFCC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* Dặn dò: Ôn lại bài hát vừa học và tên các nốt nhạc.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9600" y="29718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66"/>
                </a:solidFill>
              </a:rPr>
              <a:t>  * Trò chơi </a:t>
            </a:r>
            <a:r>
              <a:rPr lang="en-US" sz="2800" b="1" i="1">
                <a:solidFill>
                  <a:srgbClr val="FFFF66"/>
                </a:solidFill>
              </a:rPr>
              <a:t>“khuông nhạc bàn tay”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4572000" y="5638800"/>
            <a:ext cx="381000" cy="238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572000" y="5900738"/>
            <a:ext cx="381000" cy="238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638800" y="5334000"/>
            <a:ext cx="53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MI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RÊ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ĐÔ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477000" y="4419600"/>
            <a:ext cx="685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SI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LA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SON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PHA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6019800" y="46005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5791200" y="4857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867400" y="50863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5257800" y="57626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5362575" y="54911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52578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5638800" y="535781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5" name="Freeform 19"/>
          <p:cNvSpPr>
            <a:spLocks/>
          </p:cNvSpPr>
          <p:nvPr/>
        </p:nvSpPr>
        <p:spPr bwMode="auto">
          <a:xfrm>
            <a:off x="1971675" y="5229225"/>
            <a:ext cx="381000" cy="1588"/>
          </a:xfrm>
          <a:custGeom>
            <a:avLst/>
            <a:gdLst>
              <a:gd name="T0" fmla="*/ 0 w 240"/>
              <a:gd name="T1" fmla="*/ 0 h 1"/>
              <a:gd name="T2" fmla="*/ 604837500 w 240"/>
              <a:gd name="T3" fmla="*/ 0 h 1"/>
              <a:gd name="T4" fmla="*/ 0 60000 65536"/>
              <a:gd name="T5" fmla="*/ 0 60000 65536"/>
              <a:gd name="T6" fmla="*/ 0 w 240"/>
              <a:gd name="T7" fmla="*/ 0 h 1"/>
              <a:gd name="T8" fmla="*/ 240 w 24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1">
                <a:moveTo>
                  <a:pt x="0" y="0"/>
                </a:moveTo>
                <a:cubicBezTo>
                  <a:pt x="100" y="0"/>
                  <a:pt x="200" y="0"/>
                  <a:pt x="2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Freeform 20"/>
          <p:cNvSpPr>
            <a:spLocks/>
          </p:cNvSpPr>
          <p:nvPr/>
        </p:nvSpPr>
        <p:spPr bwMode="auto">
          <a:xfrm>
            <a:off x="2362200" y="3581400"/>
            <a:ext cx="3657600" cy="2057400"/>
          </a:xfrm>
          <a:custGeom>
            <a:avLst/>
            <a:gdLst>
              <a:gd name="T0" fmla="*/ 1727506486 w 1928"/>
              <a:gd name="T1" fmla="*/ 944025131 h 1088"/>
              <a:gd name="T2" fmla="*/ 2147483647 w 1928"/>
              <a:gd name="T3" fmla="*/ 429102160 h 1088"/>
              <a:gd name="T4" fmla="*/ 2147483647 w 1928"/>
              <a:gd name="T5" fmla="*/ 257460540 h 1088"/>
              <a:gd name="T6" fmla="*/ 2147483647 w 1928"/>
              <a:gd name="T7" fmla="*/ 85820810 h 1088"/>
              <a:gd name="T8" fmla="*/ 2147483647 w 1928"/>
              <a:gd name="T9" fmla="*/ 772383511 h 1088"/>
              <a:gd name="T10" fmla="*/ 2147483647 w 1928"/>
              <a:gd name="T11" fmla="*/ 1115666752 h 1088"/>
              <a:gd name="T12" fmla="*/ 2147483647 w 1928"/>
              <a:gd name="T13" fmla="*/ 1287306481 h 1088"/>
              <a:gd name="T14" fmla="*/ 2147483647 w 1928"/>
              <a:gd name="T15" fmla="*/ 1115666752 h 1088"/>
              <a:gd name="T16" fmla="*/ 2147483647 w 1928"/>
              <a:gd name="T17" fmla="*/ 1458948102 h 1088"/>
              <a:gd name="T18" fmla="*/ 2147483647 w 1928"/>
              <a:gd name="T19" fmla="*/ 1802229452 h 1088"/>
              <a:gd name="T20" fmla="*/ 2147483647 w 1928"/>
              <a:gd name="T21" fmla="*/ 1802229452 h 1088"/>
              <a:gd name="T22" fmla="*/ 2147483647 w 1928"/>
              <a:gd name="T23" fmla="*/ 2145512693 h 1088"/>
              <a:gd name="T24" fmla="*/ 2147483647 w 1928"/>
              <a:gd name="T25" fmla="*/ 2147483647 h 1088"/>
              <a:gd name="T26" fmla="*/ 2147483647 w 1928"/>
              <a:gd name="T27" fmla="*/ 2147483647 h 1088"/>
              <a:gd name="T28" fmla="*/ 2147483647 w 1928"/>
              <a:gd name="T29" fmla="*/ 2147483647 h 1088"/>
              <a:gd name="T30" fmla="*/ 2147483647 w 1928"/>
              <a:gd name="T31" fmla="*/ 2147483647 h 1088"/>
              <a:gd name="T32" fmla="*/ 2147483647 w 1928"/>
              <a:gd name="T33" fmla="*/ 2147483647 h 1088"/>
              <a:gd name="T34" fmla="*/ 2147483647 w 1928"/>
              <a:gd name="T35" fmla="*/ 2147483647 h 1088"/>
              <a:gd name="T36" fmla="*/ 2147483647 w 1928"/>
              <a:gd name="T37" fmla="*/ 2147483647 h 1088"/>
              <a:gd name="T38" fmla="*/ 2147483647 w 1928"/>
              <a:gd name="T39" fmla="*/ 2147483647 h 1088"/>
              <a:gd name="T40" fmla="*/ 2147483647 w 1928"/>
              <a:gd name="T41" fmla="*/ 2147483647 h 1088"/>
              <a:gd name="T42" fmla="*/ 2147483647 w 1928"/>
              <a:gd name="T43" fmla="*/ 2147483647 h 1088"/>
              <a:gd name="T44" fmla="*/ 1209254161 w 1928"/>
              <a:gd name="T45" fmla="*/ 2147483647 h 1088"/>
              <a:gd name="T46" fmla="*/ 345500918 w 1928"/>
              <a:gd name="T47" fmla="*/ 2147483647 h 1088"/>
              <a:gd name="T48" fmla="*/ 0 w 1928"/>
              <a:gd name="T49" fmla="*/ 2147483647 h 10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928"/>
              <a:gd name="T76" fmla="*/ 0 h 1088"/>
              <a:gd name="T77" fmla="*/ 1928 w 1928"/>
              <a:gd name="T78" fmla="*/ 1088 h 108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928" h="1088">
                <a:moveTo>
                  <a:pt x="480" y="264"/>
                </a:moveTo>
                <a:cubicBezTo>
                  <a:pt x="584" y="208"/>
                  <a:pt x="688" y="152"/>
                  <a:pt x="768" y="120"/>
                </a:cubicBezTo>
                <a:cubicBezTo>
                  <a:pt x="848" y="88"/>
                  <a:pt x="904" y="88"/>
                  <a:pt x="960" y="72"/>
                </a:cubicBezTo>
                <a:cubicBezTo>
                  <a:pt x="1016" y="56"/>
                  <a:pt x="1080" y="0"/>
                  <a:pt x="1104" y="24"/>
                </a:cubicBezTo>
                <a:cubicBezTo>
                  <a:pt x="1128" y="48"/>
                  <a:pt x="1136" y="168"/>
                  <a:pt x="1104" y="216"/>
                </a:cubicBezTo>
                <a:cubicBezTo>
                  <a:pt x="1072" y="264"/>
                  <a:pt x="952" y="288"/>
                  <a:pt x="912" y="312"/>
                </a:cubicBezTo>
                <a:cubicBezTo>
                  <a:pt x="872" y="336"/>
                  <a:pt x="776" y="360"/>
                  <a:pt x="864" y="360"/>
                </a:cubicBezTo>
                <a:cubicBezTo>
                  <a:pt x="952" y="360"/>
                  <a:pt x="1320" y="304"/>
                  <a:pt x="1440" y="312"/>
                </a:cubicBezTo>
                <a:cubicBezTo>
                  <a:pt x="1560" y="320"/>
                  <a:pt x="1648" y="376"/>
                  <a:pt x="1584" y="408"/>
                </a:cubicBezTo>
                <a:cubicBezTo>
                  <a:pt x="1520" y="440"/>
                  <a:pt x="1040" y="488"/>
                  <a:pt x="1056" y="504"/>
                </a:cubicBezTo>
                <a:cubicBezTo>
                  <a:pt x="1072" y="520"/>
                  <a:pt x="1552" y="488"/>
                  <a:pt x="1680" y="504"/>
                </a:cubicBezTo>
                <a:cubicBezTo>
                  <a:pt x="1808" y="520"/>
                  <a:pt x="1928" y="568"/>
                  <a:pt x="1824" y="600"/>
                </a:cubicBezTo>
                <a:cubicBezTo>
                  <a:pt x="1720" y="632"/>
                  <a:pt x="1080" y="680"/>
                  <a:pt x="1056" y="696"/>
                </a:cubicBezTo>
                <a:cubicBezTo>
                  <a:pt x="1032" y="712"/>
                  <a:pt x="1576" y="672"/>
                  <a:pt x="1680" y="696"/>
                </a:cubicBezTo>
                <a:cubicBezTo>
                  <a:pt x="1784" y="720"/>
                  <a:pt x="1784" y="808"/>
                  <a:pt x="1680" y="840"/>
                </a:cubicBezTo>
                <a:cubicBezTo>
                  <a:pt x="1576" y="872"/>
                  <a:pt x="1112" y="872"/>
                  <a:pt x="1056" y="888"/>
                </a:cubicBezTo>
                <a:cubicBezTo>
                  <a:pt x="1000" y="904"/>
                  <a:pt x="1264" y="928"/>
                  <a:pt x="1344" y="936"/>
                </a:cubicBezTo>
                <a:cubicBezTo>
                  <a:pt x="1424" y="944"/>
                  <a:pt x="1504" y="920"/>
                  <a:pt x="1536" y="936"/>
                </a:cubicBezTo>
                <a:cubicBezTo>
                  <a:pt x="1568" y="952"/>
                  <a:pt x="1568" y="1008"/>
                  <a:pt x="1536" y="1032"/>
                </a:cubicBezTo>
                <a:cubicBezTo>
                  <a:pt x="1504" y="1056"/>
                  <a:pt x="1448" y="1072"/>
                  <a:pt x="1344" y="1080"/>
                </a:cubicBezTo>
                <a:cubicBezTo>
                  <a:pt x="1240" y="1088"/>
                  <a:pt x="1024" y="1088"/>
                  <a:pt x="912" y="1080"/>
                </a:cubicBezTo>
                <a:cubicBezTo>
                  <a:pt x="800" y="1072"/>
                  <a:pt x="768" y="1040"/>
                  <a:pt x="672" y="1032"/>
                </a:cubicBezTo>
                <a:cubicBezTo>
                  <a:pt x="576" y="1024"/>
                  <a:pt x="432" y="1048"/>
                  <a:pt x="336" y="1032"/>
                </a:cubicBezTo>
                <a:cubicBezTo>
                  <a:pt x="240" y="1016"/>
                  <a:pt x="152" y="968"/>
                  <a:pt x="96" y="936"/>
                </a:cubicBezTo>
                <a:cubicBezTo>
                  <a:pt x="40" y="904"/>
                  <a:pt x="20" y="872"/>
                  <a:pt x="0" y="8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Freeform 21"/>
          <p:cNvSpPr>
            <a:spLocks/>
          </p:cNvSpPr>
          <p:nvPr/>
        </p:nvSpPr>
        <p:spPr bwMode="auto">
          <a:xfrm>
            <a:off x="2501900" y="4086225"/>
            <a:ext cx="774700" cy="241300"/>
          </a:xfrm>
          <a:custGeom>
            <a:avLst/>
            <a:gdLst>
              <a:gd name="T0" fmla="*/ 1229836250 w 488"/>
              <a:gd name="T1" fmla="*/ 0 h 152"/>
              <a:gd name="T2" fmla="*/ 262096250 w 488"/>
              <a:gd name="T3" fmla="*/ 120967500 h 152"/>
              <a:gd name="T4" fmla="*/ 20161250 w 488"/>
              <a:gd name="T5" fmla="*/ 362902500 h 152"/>
              <a:gd name="T6" fmla="*/ 141128750 w 488"/>
              <a:gd name="T7" fmla="*/ 241935000 h 152"/>
              <a:gd name="T8" fmla="*/ 0 60000 65536"/>
              <a:gd name="T9" fmla="*/ 0 60000 65536"/>
              <a:gd name="T10" fmla="*/ 0 60000 65536"/>
              <a:gd name="T11" fmla="*/ 0 60000 65536"/>
              <a:gd name="T12" fmla="*/ 0 w 488"/>
              <a:gd name="T13" fmla="*/ 0 h 152"/>
              <a:gd name="T14" fmla="*/ 488 w 488"/>
              <a:gd name="T15" fmla="*/ 152 h 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8" h="152">
                <a:moveTo>
                  <a:pt x="488" y="0"/>
                </a:moveTo>
                <a:cubicBezTo>
                  <a:pt x="336" y="12"/>
                  <a:pt x="184" y="24"/>
                  <a:pt x="104" y="48"/>
                </a:cubicBezTo>
                <a:cubicBezTo>
                  <a:pt x="24" y="72"/>
                  <a:pt x="16" y="136"/>
                  <a:pt x="8" y="144"/>
                </a:cubicBezTo>
                <a:cubicBezTo>
                  <a:pt x="0" y="152"/>
                  <a:pt x="28" y="124"/>
                  <a:pt x="56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Freeform 22"/>
          <p:cNvSpPr>
            <a:spLocks/>
          </p:cNvSpPr>
          <p:nvPr/>
        </p:nvSpPr>
        <p:spPr bwMode="auto">
          <a:xfrm>
            <a:off x="2035175" y="4295775"/>
            <a:ext cx="457200" cy="76200"/>
          </a:xfrm>
          <a:custGeom>
            <a:avLst/>
            <a:gdLst>
              <a:gd name="T0" fmla="*/ 725805000 w 288"/>
              <a:gd name="T1" fmla="*/ 0 h 48"/>
              <a:gd name="T2" fmla="*/ 0 w 288"/>
              <a:gd name="T3" fmla="*/ 120967500 h 48"/>
              <a:gd name="T4" fmla="*/ 0 60000 65536"/>
              <a:gd name="T5" fmla="*/ 0 60000 65536"/>
              <a:gd name="T6" fmla="*/ 0 w 288"/>
              <a:gd name="T7" fmla="*/ 0 h 48"/>
              <a:gd name="T8" fmla="*/ 288 w 288"/>
              <a:gd name="T9" fmla="*/ 48 h 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" h="48">
                <a:moveTo>
                  <a:pt x="288" y="0"/>
                </a:moveTo>
                <a:cubicBezTo>
                  <a:pt x="168" y="24"/>
                  <a:pt x="48" y="48"/>
                  <a:pt x="0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4419600" y="6019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92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70" decel="100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770" decel="100000"/>
                                        <p:tgtEl>
                                          <p:spTgt spid="92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3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8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2" dur="2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2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5" dur="2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9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3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3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30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0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0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0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5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8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1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4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7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3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6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9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2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5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8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1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4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9" dur="8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0" dur="8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8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4" grpId="1" animBg="1"/>
      <p:bldP spid="9225" grpId="0" animBg="1"/>
      <p:bldP spid="9225" grpId="1" animBg="1"/>
      <p:bldP spid="9226" grpId="0"/>
      <p:bldP spid="9226" grpId="1"/>
      <p:bldP spid="9227" grpId="0"/>
      <p:bldP spid="9227" grpId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  <p:bldP spid="9235" grpId="0" animBg="1"/>
      <p:bldP spid="9235" grpId="1" animBg="1"/>
      <p:bldP spid="9236" grpId="0" animBg="1"/>
      <p:bldP spid="9236" grpId="1" animBg="1"/>
      <p:bldP spid="9237" grpId="0" animBg="1"/>
      <p:bldP spid="9237" grpId="1" animBg="1"/>
      <p:bldP spid="9238" grpId="0" animBg="1"/>
      <p:bldP spid="9238" grpId="1" animBg="1"/>
      <p:bldP spid="92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Untitled_0001.wmv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2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24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7630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99FF33"/>
                </a:solidFill>
              </a:rPr>
              <a:t>2 </a:t>
            </a:r>
            <a:r>
              <a:rPr lang="en-US" sz="2800" u="sng" smtClean="0">
                <a:solidFill>
                  <a:srgbClr val="99FF33"/>
                </a:solidFill>
              </a:rPr>
              <a:t>Hoạt động 2</a:t>
            </a:r>
            <a:r>
              <a:rPr lang="en-US" sz="2800" smtClean="0">
                <a:solidFill>
                  <a:srgbClr val="99FF33"/>
                </a:solidFill>
              </a:rPr>
              <a:t> :  Ôn tập tên nốt nhạc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rgbClr val="99FF33"/>
                </a:solidFill>
              </a:rPr>
              <a:t>   +Ôn vị trí nốt nhạc trên”</a:t>
            </a:r>
            <a:r>
              <a:rPr lang="en-US" sz="2800" b="1" i="1" smtClean="0">
                <a:solidFill>
                  <a:srgbClr val="99FF33"/>
                </a:solidFill>
              </a:rPr>
              <a:t>khuông nhạc bàn tay </a:t>
            </a:r>
            <a:r>
              <a:rPr lang="en-US" sz="2800" smtClean="0">
                <a:solidFill>
                  <a:srgbClr val="99FF33"/>
                </a:solidFill>
              </a:rPr>
              <a:t>“</a:t>
            </a:r>
            <a:r>
              <a:rPr lang="en-US" sz="2800" b="1" i="1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. </a:t>
            </a:r>
            <a:r>
              <a:rPr lang="en-US" sz="2800" smtClean="0">
                <a:solidFill>
                  <a:srgbClr val="FFFFFF"/>
                </a:solidFill>
              </a:rPr>
              <a:t>Đọc tên nốt nhạc</a:t>
            </a:r>
            <a:r>
              <a:rPr lang="en-US" sz="2800" i="1" smtClean="0">
                <a:solidFill>
                  <a:srgbClr val="FFFFFF"/>
                </a:solidFill>
              </a:rPr>
              <a:t>( không đọc cao độ )</a:t>
            </a:r>
            <a:endParaRPr lang="en-US" sz="280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i="1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i="1" smtClean="0">
                <a:solidFill>
                  <a:srgbClr val="FFFFFF"/>
                </a:solidFill>
              </a:rPr>
              <a:t>                                          </a:t>
            </a:r>
            <a:r>
              <a:rPr lang="en-US" sz="200" smtClean="0"/>
              <a:t>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228600"/>
            <a:ext cx="72390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                        </a:t>
            </a:r>
            <a:r>
              <a:rPr lang="en-US" sz="2800">
                <a:solidFill>
                  <a:srgbClr val="FFFF00"/>
                </a:solidFill>
              </a:rPr>
              <a:t>TIẾT 20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     -  Học bài hát Em yêu trường em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     -  Ôn tập tên nốt nhạc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7432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1000" y="2286000"/>
            <a:ext cx="876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15925" y="1981200"/>
            <a:ext cx="8728075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6600"/>
                </a:solidFill>
              </a:rPr>
              <a:t>                 </a:t>
            </a:r>
            <a:r>
              <a:rPr lang="en-US" sz="3200" b="1">
                <a:solidFill>
                  <a:srgbClr val="FF9900"/>
                </a:solidFill>
              </a:rPr>
              <a:t>III / Phần </a:t>
            </a:r>
            <a:r>
              <a:rPr lang="en-US" sz="2800" b="1">
                <a:solidFill>
                  <a:srgbClr val="FF9900"/>
                </a:solidFill>
              </a:rPr>
              <a:t>kết thúc</a:t>
            </a:r>
          </a:p>
          <a:p>
            <a:r>
              <a:rPr lang="en-US" sz="2800" i="1">
                <a:solidFill>
                  <a:srgbClr val="FFCC00"/>
                </a:solidFill>
              </a:rPr>
              <a:t>+ Tiết học hôm nay em học bài hát gì ?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CC00"/>
                </a:solidFill>
              </a:rPr>
              <a:t>+ Qua trò chơi </a:t>
            </a:r>
            <a:r>
              <a:rPr lang="en-US" sz="2800" i="1">
                <a:solidFill>
                  <a:srgbClr val="FFCC00"/>
                </a:solidFill>
              </a:rPr>
              <a:t>khuông nhạc bàn tay</a:t>
            </a:r>
            <a:r>
              <a:rPr lang="en-US" sz="2800">
                <a:solidFill>
                  <a:srgbClr val="FFCC00"/>
                </a:solidFill>
              </a:rPr>
              <a:t> em nhớ tên nốt nhạc nào ?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CC00"/>
                </a:solidFill>
              </a:rPr>
              <a:t>+ Học bài hát “</a:t>
            </a:r>
            <a:r>
              <a:rPr lang="en-US" sz="2800" b="1" i="1">
                <a:solidFill>
                  <a:srgbClr val="FFCC00"/>
                </a:solidFill>
              </a:rPr>
              <a:t>Em yêu trường em”</a:t>
            </a:r>
            <a:r>
              <a:rPr lang="en-US" sz="2800">
                <a:solidFill>
                  <a:srgbClr val="FFCC00"/>
                </a:solidFill>
              </a:rPr>
              <a:t>, em cảm nhận được điều gì về mái trường em đang học</a:t>
            </a:r>
            <a:r>
              <a:rPr lang="en-US"/>
              <a:t> </a:t>
            </a:r>
            <a:r>
              <a:rPr lang="en-US" sz="2800">
                <a:solidFill>
                  <a:srgbClr val="FFCC00"/>
                </a:solidFill>
              </a:rPr>
              <a:t> ?</a:t>
            </a:r>
            <a:r>
              <a:rPr lang="en-US" sz="2800"/>
              <a:t>   </a:t>
            </a:r>
            <a:endParaRPr lang="en-US" sz="2800">
              <a:solidFill>
                <a:srgbClr val="FFCC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* Dặn dò: Ôn lại bài hát vừa học và tên các nốt nhạc.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9600" y="29718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66"/>
                </a:solidFill>
              </a:rPr>
              <a:t>  * Trò chơi </a:t>
            </a:r>
            <a:r>
              <a:rPr lang="en-US" sz="2800" b="1" i="1">
                <a:solidFill>
                  <a:srgbClr val="FFFF66"/>
                </a:solidFill>
              </a:rPr>
              <a:t>“khuông nhạc bàn tay”</a:t>
            </a: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4572000" y="5638800"/>
            <a:ext cx="381000" cy="238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4572000" y="5900738"/>
            <a:ext cx="381000" cy="238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638800" y="5334000"/>
            <a:ext cx="53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MI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RÊ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ĐÔ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477000" y="4419600"/>
            <a:ext cx="685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SI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LA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SON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FF00"/>
                </a:solidFill>
              </a:rPr>
              <a:t>PHA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6019800" y="46005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791200" y="4857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5867400" y="50863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5257800" y="57626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5362575" y="54911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52578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5638800" y="535781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Freeform 19"/>
          <p:cNvSpPr>
            <a:spLocks/>
          </p:cNvSpPr>
          <p:nvPr/>
        </p:nvSpPr>
        <p:spPr bwMode="auto">
          <a:xfrm>
            <a:off x="1971675" y="5229225"/>
            <a:ext cx="381000" cy="1588"/>
          </a:xfrm>
          <a:custGeom>
            <a:avLst/>
            <a:gdLst>
              <a:gd name="T0" fmla="*/ 0 w 240"/>
              <a:gd name="T1" fmla="*/ 0 h 1"/>
              <a:gd name="T2" fmla="*/ 604837500 w 240"/>
              <a:gd name="T3" fmla="*/ 0 h 1"/>
              <a:gd name="T4" fmla="*/ 0 60000 65536"/>
              <a:gd name="T5" fmla="*/ 0 60000 65536"/>
              <a:gd name="T6" fmla="*/ 0 w 240"/>
              <a:gd name="T7" fmla="*/ 0 h 1"/>
              <a:gd name="T8" fmla="*/ 240 w 24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1">
                <a:moveTo>
                  <a:pt x="0" y="0"/>
                </a:moveTo>
                <a:cubicBezTo>
                  <a:pt x="100" y="0"/>
                  <a:pt x="200" y="0"/>
                  <a:pt x="2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2362200" y="3581400"/>
            <a:ext cx="3657600" cy="2057400"/>
          </a:xfrm>
          <a:custGeom>
            <a:avLst/>
            <a:gdLst>
              <a:gd name="T0" fmla="*/ 1727506486 w 1928"/>
              <a:gd name="T1" fmla="*/ 944025131 h 1088"/>
              <a:gd name="T2" fmla="*/ 2147483647 w 1928"/>
              <a:gd name="T3" fmla="*/ 429102160 h 1088"/>
              <a:gd name="T4" fmla="*/ 2147483647 w 1928"/>
              <a:gd name="T5" fmla="*/ 257460540 h 1088"/>
              <a:gd name="T6" fmla="*/ 2147483647 w 1928"/>
              <a:gd name="T7" fmla="*/ 85820810 h 1088"/>
              <a:gd name="T8" fmla="*/ 2147483647 w 1928"/>
              <a:gd name="T9" fmla="*/ 772383511 h 1088"/>
              <a:gd name="T10" fmla="*/ 2147483647 w 1928"/>
              <a:gd name="T11" fmla="*/ 1115666752 h 1088"/>
              <a:gd name="T12" fmla="*/ 2147483647 w 1928"/>
              <a:gd name="T13" fmla="*/ 1287306481 h 1088"/>
              <a:gd name="T14" fmla="*/ 2147483647 w 1928"/>
              <a:gd name="T15" fmla="*/ 1115666752 h 1088"/>
              <a:gd name="T16" fmla="*/ 2147483647 w 1928"/>
              <a:gd name="T17" fmla="*/ 1458948102 h 1088"/>
              <a:gd name="T18" fmla="*/ 2147483647 w 1928"/>
              <a:gd name="T19" fmla="*/ 1802229452 h 1088"/>
              <a:gd name="T20" fmla="*/ 2147483647 w 1928"/>
              <a:gd name="T21" fmla="*/ 1802229452 h 1088"/>
              <a:gd name="T22" fmla="*/ 2147483647 w 1928"/>
              <a:gd name="T23" fmla="*/ 2145512693 h 1088"/>
              <a:gd name="T24" fmla="*/ 2147483647 w 1928"/>
              <a:gd name="T25" fmla="*/ 2147483647 h 1088"/>
              <a:gd name="T26" fmla="*/ 2147483647 w 1928"/>
              <a:gd name="T27" fmla="*/ 2147483647 h 1088"/>
              <a:gd name="T28" fmla="*/ 2147483647 w 1928"/>
              <a:gd name="T29" fmla="*/ 2147483647 h 1088"/>
              <a:gd name="T30" fmla="*/ 2147483647 w 1928"/>
              <a:gd name="T31" fmla="*/ 2147483647 h 1088"/>
              <a:gd name="T32" fmla="*/ 2147483647 w 1928"/>
              <a:gd name="T33" fmla="*/ 2147483647 h 1088"/>
              <a:gd name="T34" fmla="*/ 2147483647 w 1928"/>
              <a:gd name="T35" fmla="*/ 2147483647 h 1088"/>
              <a:gd name="T36" fmla="*/ 2147483647 w 1928"/>
              <a:gd name="T37" fmla="*/ 2147483647 h 1088"/>
              <a:gd name="T38" fmla="*/ 2147483647 w 1928"/>
              <a:gd name="T39" fmla="*/ 2147483647 h 1088"/>
              <a:gd name="T40" fmla="*/ 2147483647 w 1928"/>
              <a:gd name="T41" fmla="*/ 2147483647 h 1088"/>
              <a:gd name="T42" fmla="*/ 2147483647 w 1928"/>
              <a:gd name="T43" fmla="*/ 2147483647 h 1088"/>
              <a:gd name="T44" fmla="*/ 1209254161 w 1928"/>
              <a:gd name="T45" fmla="*/ 2147483647 h 1088"/>
              <a:gd name="T46" fmla="*/ 345500918 w 1928"/>
              <a:gd name="T47" fmla="*/ 2147483647 h 1088"/>
              <a:gd name="T48" fmla="*/ 0 w 1928"/>
              <a:gd name="T49" fmla="*/ 2147483647 h 10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928"/>
              <a:gd name="T76" fmla="*/ 0 h 1088"/>
              <a:gd name="T77" fmla="*/ 1928 w 1928"/>
              <a:gd name="T78" fmla="*/ 1088 h 108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928" h="1088">
                <a:moveTo>
                  <a:pt x="480" y="264"/>
                </a:moveTo>
                <a:cubicBezTo>
                  <a:pt x="584" y="208"/>
                  <a:pt x="688" y="152"/>
                  <a:pt x="768" y="120"/>
                </a:cubicBezTo>
                <a:cubicBezTo>
                  <a:pt x="848" y="88"/>
                  <a:pt x="904" y="88"/>
                  <a:pt x="960" y="72"/>
                </a:cubicBezTo>
                <a:cubicBezTo>
                  <a:pt x="1016" y="56"/>
                  <a:pt x="1080" y="0"/>
                  <a:pt x="1104" y="24"/>
                </a:cubicBezTo>
                <a:cubicBezTo>
                  <a:pt x="1128" y="48"/>
                  <a:pt x="1136" y="168"/>
                  <a:pt x="1104" y="216"/>
                </a:cubicBezTo>
                <a:cubicBezTo>
                  <a:pt x="1072" y="264"/>
                  <a:pt x="952" y="288"/>
                  <a:pt x="912" y="312"/>
                </a:cubicBezTo>
                <a:cubicBezTo>
                  <a:pt x="872" y="336"/>
                  <a:pt x="776" y="360"/>
                  <a:pt x="864" y="360"/>
                </a:cubicBezTo>
                <a:cubicBezTo>
                  <a:pt x="952" y="360"/>
                  <a:pt x="1320" y="304"/>
                  <a:pt x="1440" y="312"/>
                </a:cubicBezTo>
                <a:cubicBezTo>
                  <a:pt x="1560" y="320"/>
                  <a:pt x="1648" y="376"/>
                  <a:pt x="1584" y="408"/>
                </a:cubicBezTo>
                <a:cubicBezTo>
                  <a:pt x="1520" y="440"/>
                  <a:pt x="1040" y="488"/>
                  <a:pt x="1056" y="504"/>
                </a:cubicBezTo>
                <a:cubicBezTo>
                  <a:pt x="1072" y="520"/>
                  <a:pt x="1552" y="488"/>
                  <a:pt x="1680" y="504"/>
                </a:cubicBezTo>
                <a:cubicBezTo>
                  <a:pt x="1808" y="520"/>
                  <a:pt x="1928" y="568"/>
                  <a:pt x="1824" y="600"/>
                </a:cubicBezTo>
                <a:cubicBezTo>
                  <a:pt x="1720" y="632"/>
                  <a:pt x="1080" y="680"/>
                  <a:pt x="1056" y="696"/>
                </a:cubicBezTo>
                <a:cubicBezTo>
                  <a:pt x="1032" y="712"/>
                  <a:pt x="1576" y="672"/>
                  <a:pt x="1680" y="696"/>
                </a:cubicBezTo>
                <a:cubicBezTo>
                  <a:pt x="1784" y="720"/>
                  <a:pt x="1784" y="808"/>
                  <a:pt x="1680" y="840"/>
                </a:cubicBezTo>
                <a:cubicBezTo>
                  <a:pt x="1576" y="872"/>
                  <a:pt x="1112" y="872"/>
                  <a:pt x="1056" y="888"/>
                </a:cubicBezTo>
                <a:cubicBezTo>
                  <a:pt x="1000" y="904"/>
                  <a:pt x="1264" y="928"/>
                  <a:pt x="1344" y="936"/>
                </a:cubicBezTo>
                <a:cubicBezTo>
                  <a:pt x="1424" y="944"/>
                  <a:pt x="1504" y="920"/>
                  <a:pt x="1536" y="936"/>
                </a:cubicBezTo>
                <a:cubicBezTo>
                  <a:pt x="1568" y="952"/>
                  <a:pt x="1568" y="1008"/>
                  <a:pt x="1536" y="1032"/>
                </a:cubicBezTo>
                <a:cubicBezTo>
                  <a:pt x="1504" y="1056"/>
                  <a:pt x="1448" y="1072"/>
                  <a:pt x="1344" y="1080"/>
                </a:cubicBezTo>
                <a:cubicBezTo>
                  <a:pt x="1240" y="1088"/>
                  <a:pt x="1024" y="1088"/>
                  <a:pt x="912" y="1080"/>
                </a:cubicBezTo>
                <a:cubicBezTo>
                  <a:pt x="800" y="1072"/>
                  <a:pt x="768" y="1040"/>
                  <a:pt x="672" y="1032"/>
                </a:cubicBezTo>
                <a:cubicBezTo>
                  <a:pt x="576" y="1024"/>
                  <a:pt x="432" y="1048"/>
                  <a:pt x="336" y="1032"/>
                </a:cubicBezTo>
                <a:cubicBezTo>
                  <a:pt x="240" y="1016"/>
                  <a:pt x="152" y="968"/>
                  <a:pt x="96" y="936"/>
                </a:cubicBezTo>
                <a:cubicBezTo>
                  <a:pt x="40" y="904"/>
                  <a:pt x="20" y="872"/>
                  <a:pt x="0" y="8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Freeform 21"/>
          <p:cNvSpPr>
            <a:spLocks/>
          </p:cNvSpPr>
          <p:nvPr/>
        </p:nvSpPr>
        <p:spPr bwMode="auto">
          <a:xfrm>
            <a:off x="2501900" y="4086225"/>
            <a:ext cx="774700" cy="241300"/>
          </a:xfrm>
          <a:custGeom>
            <a:avLst/>
            <a:gdLst>
              <a:gd name="T0" fmla="*/ 1229836250 w 488"/>
              <a:gd name="T1" fmla="*/ 0 h 152"/>
              <a:gd name="T2" fmla="*/ 262096250 w 488"/>
              <a:gd name="T3" fmla="*/ 120967500 h 152"/>
              <a:gd name="T4" fmla="*/ 20161250 w 488"/>
              <a:gd name="T5" fmla="*/ 362902500 h 152"/>
              <a:gd name="T6" fmla="*/ 141128750 w 488"/>
              <a:gd name="T7" fmla="*/ 241935000 h 152"/>
              <a:gd name="T8" fmla="*/ 0 60000 65536"/>
              <a:gd name="T9" fmla="*/ 0 60000 65536"/>
              <a:gd name="T10" fmla="*/ 0 60000 65536"/>
              <a:gd name="T11" fmla="*/ 0 60000 65536"/>
              <a:gd name="T12" fmla="*/ 0 w 488"/>
              <a:gd name="T13" fmla="*/ 0 h 152"/>
              <a:gd name="T14" fmla="*/ 488 w 488"/>
              <a:gd name="T15" fmla="*/ 152 h 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8" h="152">
                <a:moveTo>
                  <a:pt x="488" y="0"/>
                </a:moveTo>
                <a:cubicBezTo>
                  <a:pt x="336" y="12"/>
                  <a:pt x="184" y="24"/>
                  <a:pt x="104" y="48"/>
                </a:cubicBezTo>
                <a:cubicBezTo>
                  <a:pt x="24" y="72"/>
                  <a:pt x="16" y="136"/>
                  <a:pt x="8" y="144"/>
                </a:cubicBezTo>
                <a:cubicBezTo>
                  <a:pt x="0" y="152"/>
                  <a:pt x="28" y="124"/>
                  <a:pt x="56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Freeform 22"/>
          <p:cNvSpPr>
            <a:spLocks/>
          </p:cNvSpPr>
          <p:nvPr/>
        </p:nvSpPr>
        <p:spPr bwMode="auto">
          <a:xfrm>
            <a:off x="2035175" y="4295775"/>
            <a:ext cx="457200" cy="76200"/>
          </a:xfrm>
          <a:custGeom>
            <a:avLst/>
            <a:gdLst>
              <a:gd name="T0" fmla="*/ 725805000 w 288"/>
              <a:gd name="T1" fmla="*/ 0 h 48"/>
              <a:gd name="T2" fmla="*/ 0 w 288"/>
              <a:gd name="T3" fmla="*/ 120967500 h 48"/>
              <a:gd name="T4" fmla="*/ 0 60000 65536"/>
              <a:gd name="T5" fmla="*/ 0 60000 65536"/>
              <a:gd name="T6" fmla="*/ 0 w 288"/>
              <a:gd name="T7" fmla="*/ 0 h 48"/>
              <a:gd name="T8" fmla="*/ 288 w 288"/>
              <a:gd name="T9" fmla="*/ 48 h 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" h="48">
                <a:moveTo>
                  <a:pt x="288" y="0"/>
                </a:moveTo>
                <a:cubicBezTo>
                  <a:pt x="168" y="24"/>
                  <a:pt x="48" y="48"/>
                  <a:pt x="0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4419600" y="6019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133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70" decel="100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770" decel="100000"/>
                                        <p:tgtEl>
                                          <p:spTgt spid="133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8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2" dur="2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2" dur="2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5" dur="20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9" dur="500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3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3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30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0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0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0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5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8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1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4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7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0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3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6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9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2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5" dur="2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8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1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4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9" dur="8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0" dur="8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8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13320" grpId="1" animBg="1"/>
      <p:bldP spid="13321" grpId="0" animBg="1"/>
      <p:bldP spid="13321" grpId="1" animBg="1"/>
      <p:bldP spid="13322" grpId="0"/>
      <p:bldP spid="13322" grpId="1"/>
      <p:bldP spid="13323" grpId="0"/>
      <p:bldP spid="13323" grpId="1"/>
      <p:bldP spid="13324" grpId="0" animBg="1"/>
      <p:bldP spid="13325" grpId="0" animBg="1"/>
      <p:bldP spid="13326" grpId="0" animBg="1"/>
      <p:bldP spid="13327" grpId="0" animBg="1"/>
      <p:bldP spid="13328" grpId="0" animBg="1"/>
      <p:bldP spid="13329" grpId="0" animBg="1"/>
      <p:bldP spid="13330" grpId="0" animBg="1"/>
      <p:bldP spid="13331" grpId="0" animBg="1"/>
      <p:bldP spid="13331" grpId="1" animBg="1"/>
      <p:bldP spid="13332" grpId="0" animBg="1"/>
      <p:bldP spid="13332" grpId="1" animBg="1"/>
      <p:bldP spid="13333" grpId="0" animBg="1"/>
      <p:bldP spid="13333" grpId="1" animBg="1"/>
      <p:bldP spid="13334" grpId="0" animBg="1"/>
      <p:bldP spid="13334" grpId="1" animBg="1"/>
      <p:bldP spid="13335" grpId="0" animBg="1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34</TotalTime>
  <Words>524</Words>
  <Application>Microsoft Office PowerPoint</Application>
  <PresentationFormat>On-screen Show (4:3)</PresentationFormat>
  <Paragraphs>76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Mountain Top</vt:lpstr>
      <vt:lpstr>Slide 1</vt:lpstr>
      <vt:lpstr>                                </vt:lpstr>
      <vt:lpstr>Slide 3</vt:lpstr>
      <vt:lpstr>      Em yêu trường em .                   Nhạc và lời : Hoàng Vân.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UUviet</dc:creator>
  <cp:lastModifiedBy>CSTeam</cp:lastModifiedBy>
  <cp:revision>7</cp:revision>
  <dcterms:created xsi:type="dcterms:W3CDTF">2009-12-21T13:10:59Z</dcterms:created>
  <dcterms:modified xsi:type="dcterms:W3CDTF">2016-06-29T09:51:45Z</dcterms:modified>
</cp:coreProperties>
</file>