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81" r:id="rId3"/>
    <p:sldId id="280" r:id="rId4"/>
    <p:sldId id="288" r:id="rId5"/>
    <p:sldId id="289" r:id="rId6"/>
    <p:sldId id="28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33CC"/>
    <a:srgbClr val="0000FF"/>
    <a:srgbClr val="FFCC00"/>
    <a:srgbClr val="CC3300"/>
    <a:srgbClr val="990000"/>
    <a:srgbClr val="008000"/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97" autoAdjust="0"/>
    <p:restoredTop sz="94660"/>
  </p:normalViewPr>
  <p:slideViewPr>
    <p:cSldViewPr>
      <p:cViewPr varScale="1">
        <p:scale>
          <a:sx n="38" d="100"/>
          <a:sy n="3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9A67-60FB-4943-9ED1-92190742E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8A7B7-5B7F-469A-ACF6-00B8894D3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1358-30EA-4DB9-8665-FCF5DF496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2F5F6-9E25-4F76-AC89-B7BE1F903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6A790-5409-4279-AF33-FC4000010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C1C17-2389-4729-9109-993AE8B7E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0BF2-2FBA-4B58-894D-F76FB6D92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13D6F-0C87-4A04-8C3C-7EB4265B5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E656E-AD2E-4D04-8393-4C5D7023B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D499190-1507-48CC-A1FB-E3C3E0571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96931-9764-446B-860B-215225F43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910FCB0C-685F-4995-B75A-74E6C4BD1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17" r:id="rId2"/>
    <p:sldLayoutId id="2147483825" r:id="rId3"/>
    <p:sldLayoutId id="2147483818" r:id="rId4"/>
    <p:sldLayoutId id="2147483819" r:id="rId5"/>
    <p:sldLayoutId id="2147483820" r:id="rId6"/>
    <p:sldLayoutId id="2147483821" r:id="rId7"/>
    <p:sldLayoutId id="2147483826" r:id="rId8"/>
    <p:sldLayoutId id="2147483827" r:id="rId9"/>
    <p:sldLayoutId id="2147483822" r:id="rId10"/>
    <p:sldLayoutId id="2147483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colours022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620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i="1"/>
          </a:p>
          <a:p>
            <a:pPr algn="ctr">
              <a:spcBef>
                <a:spcPct val="50000"/>
              </a:spcBef>
            </a:pPr>
            <a:r>
              <a:rPr lang="en-US" sz="3200" b="1"/>
              <a:t>Âm nhạc</a:t>
            </a:r>
          </a:p>
          <a:p>
            <a:pPr algn="ctr">
              <a:spcBef>
                <a:spcPct val="50000"/>
              </a:spcBef>
            </a:pPr>
            <a:r>
              <a:rPr lang="en-US" sz="3200" b="1" u="sng"/>
              <a:t>Tiết 2</a:t>
            </a:r>
            <a:r>
              <a:rPr lang="en-US" sz="2800" b="1" u="sng"/>
              <a:t>:</a:t>
            </a:r>
            <a:r>
              <a:rPr lang="en-US" sz="2800"/>
              <a:t> </a:t>
            </a:r>
            <a:r>
              <a:rPr lang="en-US" sz="2800" b="1" i="1"/>
              <a:t>học hát bài</a:t>
            </a:r>
            <a:r>
              <a:rPr lang="en-US" sz="2800"/>
              <a:t> “ </a:t>
            </a:r>
            <a:r>
              <a:rPr lang="en-US" sz="3200"/>
              <a:t>Quốc Ca Việt Nam</a:t>
            </a:r>
            <a:r>
              <a:rPr lang="en-US" sz="2800"/>
              <a:t>”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cs typeface="Times New Roman" pitchFamily="18" charset="0"/>
              </a:rPr>
              <a:t>tiếp)</a:t>
            </a:r>
          </a:p>
          <a:p>
            <a:pPr algn="ctr">
              <a:spcBef>
                <a:spcPct val="50000"/>
              </a:spcBef>
            </a:pPr>
            <a:r>
              <a:rPr lang="en-US" sz="2000" b="1" i="1">
                <a:cs typeface="Times New Roman" pitchFamily="18" charset="0"/>
              </a:rPr>
              <a:t>Nhạc sĩ</a:t>
            </a:r>
            <a:r>
              <a:rPr lang="en-US" sz="2000" b="1" i="1"/>
              <a:t>: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Văn Cao</a:t>
            </a:r>
          </a:p>
          <a:p>
            <a:pPr algn="ctr">
              <a:spcBef>
                <a:spcPct val="50000"/>
              </a:spcBef>
            </a:pPr>
            <a:endParaRPr lang="en-US" sz="2000" b="1" i="1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620000" y="5791200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CC3300"/>
                </a:solidFill>
              </a:rPr>
              <a:t>/</a:t>
            </a:r>
          </a:p>
        </p:txBody>
      </p:sp>
      <p:pic>
        <p:nvPicPr>
          <p:cNvPr id="7172" name="Picture 7" descr="grTienquanc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00075"/>
            <a:ext cx="73152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199" name="Picture 4" descr="483650cd_ga1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0" name="Picture 498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8400" y="6208713"/>
              <a:ext cx="64928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499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924800" y="5715000"/>
              <a:ext cx="877888" cy="87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2" name="Picture 500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501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240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502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910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503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578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504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54864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5" name="TextBox 28"/>
          <p:cNvSpPr txBox="1">
            <a:spLocks noChangeArrowheads="1"/>
          </p:cNvSpPr>
          <p:nvPr/>
        </p:nvSpPr>
        <p:spPr bwMode="auto">
          <a:xfrm>
            <a:off x="498475" y="588963"/>
            <a:ext cx="17875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u="sng"/>
              <a:t>Yêu cầu:</a:t>
            </a:r>
          </a:p>
        </p:txBody>
      </p:sp>
      <p:sp>
        <p:nvSpPr>
          <p:cNvPr id="8196" name="TextBox 29"/>
          <p:cNvSpPr txBox="1">
            <a:spLocks noChangeArrowheads="1"/>
          </p:cNvSpPr>
          <p:nvPr/>
        </p:nvSpPr>
        <p:spPr bwMode="auto">
          <a:xfrm>
            <a:off x="549275" y="1219200"/>
            <a:ext cx="57515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i="1">
                <a:cs typeface="Times New Roman" pitchFamily="18" charset="0"/>
              </a:rPr>
              <a:t>-  Biết hát đúng giai điệu lời 2</a:t>
            </a:r>
          </a:p>
          <a:p>
            <a:r>
              <a:rPr lang="en-US" sz="2500" i="1">
                <a:cs typeface="Times New Roman" pitchFamily="18" charset="0"/>
              </a:rPr>
              <a:t>- Tập nghi thức chào cờ và hát quốc ca</a:t>
            </a:r>
          </a:p>
        </p:txBody>
      </p:sp>
      <p:sp>
        <p:nvSpPr>
          <p:cNvPr id="8197" name="TextBox 30"/>
          <p:cNvSpPr txBox="1">
            <a:spLocks noChangeArrowheads="1"/>
          </p:cNvSpPr>
          <p:nvPr/>
        </p:nvSpPr>
        <p:spPr bwMode="auto">
          <a:xfrm>
            <a:off x="533400" y="2341563"/>
            <a:ext cx="37369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u="sng"/>
              <a:t>Giáo viên chuẩn bị:</a:t>
            </a:r>
          </a:p>
        </p:txBody>
      </p:sp>
      <p:sp>
        <p:nvSpPr>
          <p:cNvPr id="8198" name="TextBox 31"/>
          <p:cNvSpPr txBox="1">
            <a:spLocks noChangeArrowheads="1"/>
          </p:cNvSpPr>
          <p:nvPr/>
        </p:nvSpPr>
        <p:spPr bwMode="auto">
          <a:xfrm>
            <a:off x="609600" y="3024188"/>
            <a:ext cx="741521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i="1">
                <a:cs typeface="Times New Roman" pitchFamily="18" charset="0"/>
              </a:rPr>
              <a:t>-  Nhạc cụ quen dùng</a:t>
            </a:r>
          </a:p>
          <a:p>
            <a:pPr>
              <a:buFontTx/>
              <a:buChar char="-"/>
            </a:pPr>
            <a:r>
              <a:rPr lang="en-US" sz="2500" i="1">
                <a:cs typeface="Times New Roman" pitchFamily="18" charset="0"/>
              </a:rPr>
              <a:t> Đàn và hát thuần thục hai bài Quốc ca Việt Nam</a:t>
            </a:r>
          </a:p>
          <a:p>
            <a:pPr>
              <a:buFontTx/>
              <a:buChar char="-"/>
            </a:pPr>
            <a:r>
              <a:rPr lang="en-US" sz="2500" i="1">
                <a:cs typeface="Times New Roman" pitchFamily="18" charset="0"/>
              </a:rPr>
              <a:t> Trang vẽ lá cờ Việt Nam tung bay trên sân trường</a:t>
            </a:r>
          </a:p>
          <a:p>
            <a:pPr>
              <a:buFontTx/>
              <a:buChar char="-"/>
            </a:pPr>
            <a:r>
              <a:rPr lang="en-US" sz="2500" i="1">
                <a:cs typeface="Times New Roman" pitchFamily="18" charset="0"/>
              </a:rPr>
              <a:t> Chép lời 2 lên bảng, mỗi dòng là một câu hát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9222" name="Picture 4" descr="483650cd_ga1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498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8400" y="6208713"/>
              <a:ext cx="64928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499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924800" y="5715000"/>
              <a:ext cx="877888" cy="87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500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Picture 501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240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502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910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503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578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504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54864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19" name="TextBox 28"/>
          <p:cNvSpPr txBox="1">
            <a:spLocks noChangeArrowheads="1"/>
          </p:cNvSpPr>
          <p:nvPr/>
        </p:nvSpPr>
        <p:spPr bwMode="auto">
          <a:xfrm>
            <a:off x="498475" y="588963"/>
            <a:ext cx="1806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Hoạt động:</a:t>
            </a:r>
          </a:p>
        </p:txBody>
      </p:sp>
      <p:sp>
        <p:nvSpPr>
          <p:cNvPr id="9220" name="TextBox 29"/>
          <p:cNvSpPr txBox="1">
            <a:spLocks noChangeArrowheads="1"/>
          </p:cNvSpPr>
          <p:nvPr/>
        </p:nvSpPr>
        <p:spPr bwMode="auto">
          <a:xfrm>
            <a:off x="549275" y="1219200"/>
            <a:ext cx="73644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000" i="1">
                <a:cs typeface="Times New Roman" pitchFamily="18" charset="0"/>
              </a:rPr>
              <a:t> Giáo viên yêu cầu học sinh nhắc được tên tác giả và nội dung</a:t>
            </a:r>
          </a:p>
          <a:p>
            <a:r>
              <a:rPr lang="en-US" sz="2000" i="1">
                <a:cs typeface="Times New Roman" pitchFamily="18" charset="0"/>
              </a:rPr>
              <a:t>  của bài hát.</a:t>
            </a:r>
          </a:p>
          <a:p>
            <a:pPr>
              <a:buFontTx/>
              <a:buChar char="-"/>
            </a:pPr>
            <a:r>
              <a:rPr lang="en-US" sz="2000" i="1">
                <a:cs typeface="Times New Roman" pitchFamily="18" charset="0"/>
              </a:rPr>
              <a:t> Học sinh nghe một lần bài hát qua băng đĩa hoặc do giáo viên</a:t>
            </a:r>
          </a:p>
          <a:p>
            <a:r>
              <a:rPr lang="en-US" sz="2000" i="1">
                <a:cs typeface="Times New Roman" pitchFamily="18" charset="0"/>
              </a:rPr>
              <a:t>  trình bày</a:t>
            </a:r>
          </a:p>
          <a:p>
            <a:pPr>
              <a:buFontTx/>
              <a:buChar char="-"/>
            </a:pPr>
            <a:r>
              <a:rPr lang="en-US" sz="2000" i="1">
                <a:cs typeface="Times New Roman" pitchFamily="18" charset="0"/>
              </a:rPr>
              <a:t> Lớp trưởng lên điều khiển và bắt nhịp lời 1 bài hát Quốc ca</a:t>
            </a:r>
          </a:p>
          <a:p>
            <a:r>
              <a:rPr lang="en-US" sz="2000" i="1">
                <a:cs typeface="Times New Roman" pitchFamily="18" charset="0"/>
              </a:rPr>
              <a:t>  Việt Nam</a:t>
            </a:r>
          </a:p>
        </p:txBody>
      </p:sp>
      <p:sp>
        <p:nvSpPr>
          <p:cNvPr id="9221" name="TextBox 31"/>
          <p:cNvSpPr txBox="1">
            <a:spLocks noChangeArrowheads="1"/>
          </p:cNvSpPr>
          <p:nvPr/>
        </p:nvSpPr>
        <p:spPr bwMode="auto">
          <a:xfrm>
            <a:off x="547688" y="3505200"/>
            <a:ext cx="72612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cs typeface="Times New Roman" pitchFamily="18" charset="0"/>
              </a:rPr>
              <a:t>-  Tập hát lời 2</a:t>
            </a:r>
          </a:p>
          <a:p>
            <a:pPr>
              <a:buFontTx/>
              <a:buChar char="-"/>
            </a:pPr>
            <a:r>
              <a:rPr lang="en-US" sz="2000" i="1">
                <a:cs typeface="Times New Roman" pitchFamily="18" charset="0"/>
              </a:rPr>
              <a:t> Giáo viên yêu cầu học sinh trình bày bài hát ở tư thế nghiêm </a:t>
            </a:r>
          </a:p>
          <a:p>
            <a:r>
              <a:rPr lang="en-US" sz="2000" i="1">
                <a:cs typeface="Times New Roman" pitchFamily="18" charset="0"/>
              </a:rPr>
              <a:t>    trang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46" name="Picture 4" descr="483650cd_ga1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Picture 498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8400" y="6208713"/>
              <a:ext cx="64928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Picture 499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924800" y="5715000"/>
              <a:ext cx="877888" cy="87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500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501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240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502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910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2" name="Picture 503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578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3" name="Picture 504" descr="Picture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54864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3" name="TextBox 28"/>
          <p:cNvSpPr txBox="1">
            <a:spLocks noChangeArrowheads="1"/>
          </p:cNvSpPr>
          <p:nvPr/>
        </p:nvSpPr>
        <p:spPr bwMode="auto">
          <a:xfrm>
            <a:off x="498475" y="588963"/>
            <a:ext cx="1516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Củng cố:</a:t>
            </a:r>
          </a:p>
        </p:txBody>
      </p:sp>
      <p:sp>
        <p:nvSpPr>
          <p:cNvPr id="10244" name="TextBox 29"/>
          <p:cNvSpPr txBox="1">
            <a:spLocks noChangeArrowheads="1"/>
          </p:cNvSpPr>
          <p:nvPr/>
        </p:nvSpPr>
        <p:spPr bwMode="auto">
          <a:xfrm>
            <a:off x="549275" y="1219200"/>
            <a:ext cx="7362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000" i="1">
                <a:cs typeface="Times New Roman" pitchFamily="18" charset="0"/>
              </a:rPr>
              <a:t>Lớp trưởng lên điều khiển và bắt nhịp cho cả lớp hát bài Quốc </a:t>
            </a:r>
          </a:p>
          <a:p>
            <a:r>
              <a:rPr lang="en-US" sz="2000" i="1">
                <a:cs typeface="Times New Roman" pitchFamily="18" charset="0"/>
              </a:rPr>
              <a:t> ca Việt Nam</a:t>
            </a:r>
          </a:p>
        </p:txBody>
      </p:sp>
      <p:sp>
        <p:nvSpPr>
          <p:cNvPr id="10245" name="TextBox 31"/>
          <p:cNvSpPr txBox="1">
            <a:spLocks noChangeArrowheads="1"/>
          </p:cNvSpPr>
          <p:nvPr/>
        </p:nvSpPr>
        <p:spPr bwMode="auto">
          <a:xfrm>
            <a:off x="547688" y="2036763"/>
            <a:ext cx="706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cs typeface="Times New Roman" pitchFamily="18" charset="0"/>
              </a:rPr>
              <a:t>- Giáo viên dặn dò học sinh về nhà tiếp tục học thuộc bài hát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nền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895600" y="998538"/>
            <a:ext cx="44243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tx2"/>
                </a:solidFill>
              </a:rPr>
              <a:t>H</a:t>
            </a:r>
            <a:r>
              <a:rPr lang="vi-VN" sz="3600" b="1" i="1">
                <a:solidFill>
                  <a:schemeClr val="tx2"/>
                </a:solidFill>
              </a:rPr>
              <a:t>ư</a:t>
            </a:r>
            <a:r>
              <a:rPr lang="en-US" sz="3600" b="1" i="1">
                <a:solidFill>
                  <a:schemeClr val="tx2"/>
                </a:solidFill>
              </a:rPr>
              <a:t>ớng dẫn về nhà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371600" y="1905000"/>
            <a:ext cx="5486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D</a:t>
            </a:r>
            <a:r>
              <a:rPr lang="vi-VN" sz="3200" b="1" u="sng"/>
              <a:t>ă</a:t>
            </a:r>
            <a:r>
              <a:rPr lang="en-US" sz="3200" b="1" u="sng"/>
              <a:t>n dò</a:t>
            </a:r>
            <a:r>
              <a:rPr lang="en-US"/>
              <a:t>: </a:t>
            </a:r>
            <a:r>
              <a:rPr lang="en-US" sz="2400" b="1"/>
              <a:t>hs về nhà học thuộc bài hát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Tập hát kết hợp gõ </a:t>
            </a:r>
            <a:r>
              <a:rPr lang="vi-VN" sz="2400" b="1"/>
              <a:t>đ</a:t>
            </a:r>
            <a:r>
              <a:rPr lang="en-US" sz="2400" b="1"/>
              <a:t>ệm theo phách, nhịp, tập hát kết hợp vận </a:t>
            </a:r>
            <a:r>
              <a:rPr lang="vi-VN" sz="2400" b="1"/>
              <a:t>đ</a:t>
            </a:r>
            <a:r>
              <a:rPr lang="en-US" sz="2400" b="1"/>
              <a:t>ông  phụ họa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679</TotalTime>
  <Words>247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Franklin Gothic Medium</vt:lpstr>
      <vt:lpstr>Franklin Gothic Book</vt:lpstr>
      <vt:lpstr>Wingdings</vt:lpstr>
      <vt:lpstr>Calibri</vt:lpstr>
      <vt:lpstr>Times New Roman</vt:lpstr>
      <vt:lpstr>.VnTime</vt:lpstr>
      <vt:lpstr>Angles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78</cp:revision>
  <dcterms:created xsi:type="dcterms:W3CDTF">2009-09-29T12:55:42Z</dcterms:created>
  <dcterms:modified xsi:type="dcterms:W3CDTF">2016-06-29T09:51:57Z</dcterms:modified>
</cp:coreProperties>
</file>