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57" r:id="rId3"/>
    <p:sldId id="259" r:id="rId4"/>
    <p:sldId id="260" r:id="rId5"/>
    <p:sldId id="290" r:id="rId6"/>
    <p:sldId id="285" r:id="rId7"/>
    <p:sldId id="262" r:id="rId8"/>
    <p:sldId id="263" r:id="rId9"/>
    <p:sldId id="286" r:id="rId10"/>
    <p:sldId id="287" r:id="rId11"/>
    <p:sldId id="288" r:id="rId12"/>
    <p:sldId id="264" r:id="rId13"/>
    <p:sldId id="284" r:id="rId14"/>
    <p:sldId id="266" r:id="rId1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FF00FF"/>
    <a:srgbClr val="33CC33"/>
    <a:srgbClr val="3366FF"/>
    <a:srgbClr val="FF0000"/>
    <a:srgbClr val="FF3300"/>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9759A42-A84D-45A8-8F97-45D8CABBDC9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6F3EB5F-69B3-47D6-B87C-1061D3E8262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D964A91-5AAC-495E-904E-09C26DA59E7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A4BA911-A714-4C89-97F0-06C7E4A405E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648390C-FE41-4998-B8E4-7C766329128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15FD985-6E53-4F27-8B96-B9C2AD908F4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A05CB4-7DC7-47B4-99E7-8E2172D1678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DF54A79-6E85-458D-B1D1-04D7A37EF25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3F710C0-A6BC-40C1-AB18-AEF895BBC5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90E2DD6-6F5A-4CE4-AFE3-84AB3710AED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07F2DE9-6F59-49EC-9EFC-4595F2630A6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6EFC2BD-6A7F-4E53-A51F-F8EAB0276ED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F96D2B6-6FDE-4CAE-A516-9070E62985B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7C1B2465-9021-4000-953C-61865D8BEAA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20"/>
          <p:cNvPicPr>
            <a:picLocks noChangeAspect="1" noChangeArrowheads="1"/>
          </p:cNvPicPr>
          <p:nvPr>
            <p:ph type="body" idx="1"/>
          </p:nvPr>
        </p:nvPicPr>
        <p:blipFill>
          <a:blip r:embed="rId2"/>
          <a:srcRect/>
          <a:stretch>
            <a:fillRect/>
          </a:stretch>
        </p:blipFill>
        <p:spPr>
          <a:xfrm>
            <a:off x="341313" y="706438"/>
            <a:ext cx="8470900" cy="5481637"/>
          </a:xfrm>
          <a:noFill/>
        </p:spPr>
      </p:pic>
      <p:sp>
        <p:nvSpPr>
          <p:cNvPr id="30726" name="WordArt 6"/>
          <p:cNvSpPr>
            <a:spLocks noChangeArrowheads="1" noChangeShapeType="1" noTextEdit="1"/>
          </p:cNvSpPr>
          <p:nvPr/>
        </p:nvSpPr>
        <p:spPr bwMode="auto">
          <a:xfrm>
            <a:off x="1557338" y="2171700"/>
            <a:ext cx="5953125" cy="2162175"/>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FF0000"/>
                </a:solidFill>
                <a:effectLst>
                  <a:outerShdw dist="35921" dir="2700000" algn="ctr" rotWithShape="0">
                    <a:srgbClr val="990000"/>
                  </a:outerShdw>
                </a:effectLst>
                <a:latin typeface="Arial"/>
                <a:cs typeface="Arial"/>
              </a:rPr>
              <a:t>MÔN</a:t>
            </a:r>
          </a:p>
          <a:p>
            <a:pPr algn="ctr"/>
            <a:r>
              <a:rPr lang="en-US" sz="3600" kern="10">
                <a:ln w="19050">
                  <a:solidFill>
                    <a:srgbClr val="99CCFF"/>
                  </a:solidFill>
                  <a:round/>
                  <a:headEnd/>
                  <a:tailEnd/>
                </a:ln>
                <a:solidFill>
                  <a:srgbClr val="FF0000"/>
                </a:solidFill>
                <a:effectLst>
                  <a:outerShdw dist="35921" dir="2700000" algn="ctr" rotWithShape="0">
                    <a:srgbClr val="990000"/>
                  </a:outerShdw>
                </a:effectLst>
                <a:latin typeface="Arial"/>
                <a:cs typeface="Arial"/>
              </a:rPr>
              <a:t>LUYỆN TỪ VÀ CÂU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repeatCount="5000" fill="hold" grpId="0" nodeType="withEffect">
                                  <p:stCondLst>
                                    <p:cond delay="0"/>
                                  </p:stCondLst>
                                  <p:childTnLst>
                                    <p:set>
                                      <p:cBhvr>
                                        <p:cTn id="6" dur="1" fill="hold">
                                          <p:stCondLst>
                                            <p:cond delay="0"/>
                                          </p:stCondLst>
                                        </p:cTn>
                                        <p:tgtEl>
                                          <p:spTgt spid="30726"/>
                                        </p:tgtEl>
                                        <p:attrNameLst>
                                          <p:attrName>style.visibility</p:attrName>
                                        </p:attrNameLst>
                                      </p:cBhvr>
                                      <p:to>
                                        <p:strVal val="visible"/>
                                      </p:to>
                                    </p:set>
                                    <p:animEffect transition="in" filter="wheel(4)">
                                      <p:cBhvr>
                                        <p:cTn id="7" dur="1000"/>
                                        <p:tgtEl>
                                          <p:spTgt spid="307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z="3200" u="sng" smtClean="0">
                <a:solidFill>
                  <a:srgbClr val="FF0000"/>
                </a:solidFill>
              </a:rPr>
              <a:t>Luyện từ và câu</a:t>
            </a:r>
            <a:r>
              <a:rPr lang="en-US" sz="3200" smtClean="0">
                <a:solidFill>
                  <a:srgbClr val="FF0000"/>
                </a:solidFill>
              </a:rPr>
              <a:t>:     </a:t>
            </a:r>
            <a:r>
              <a:rPr lang="en-US" sz="3600" smtClean="0">
                <a:solidFill>
                  <a:srgbClr val="0000FF"/>
                </a:solidFill>
              </a:rPr>
              <a:t>Ôn tập về dấu câu</a:t>
            </a:r>
            <a:br>
              <a:rPr lang="en-US" sz="3600" smtClean="0">
                <a:solidFill>
                  <a:srgbClr val="0000FF"/>
                </a:solidFill>
              </a:rPr>
            </a:br>
            <a:r>
              <a:rPr lang="en-US" sz="3600" smtClean="0">
                <a:solidFill>
                  <a:srgbClr val="0000FF"/>
                </a:solidFill>
              </a:rPr>
              <a:t>                               (Dấu hai chấm)</a:t>
            </a:r>
          </a:p>
        </p:txBody>
      </p:sp>
      <p:sp>
        <p:nvSpPr>
          <p:cNvPr id="40963" name="Rectangle 3"/>
          <p:cNvSpPr>
            <a:spLocks noGrp="1" noChangeArrowheads="1"/>
          </p:cNvSpPr>
          <p:nvPr>
            <p:ph type="body" idx="1"/>
          </p:nvPr>
        </p:nvSpPr>
        <p:spPr>
          <a:xfrm>
            <a:off x="523875" y="2022475"/>
            <a:ext cx="8229600" cy="3829050"/>
          </a:xfrm>
        </p:spPr>
        <p:txBody>
          <a:bodyPr/>
          <a:lstStyle/>
          <a:p>
            <a:pPr eaLnBrk="1" hangingPunct="1">
              <a:buFontTx/>
              <a:buNone/>
            </a:pPr>
            <a:r>
              <a:rPr lang="en-US" sz="3600" smtClean="0">
                <a:solidFill>
                  <a:srgbClr val="0000FF"/>
                </a:solidFill>
              </a:rPr>
              <a:t>b)   Tôi đã ng</a:t>
            </a:r>
            <a:r>
              <a:rPr lang="en-US" smtClean="0">
                <a:solidFill>
                  <a:srgbClr val="0000FF"/>
                </a:solidFill>
              </a:rPr>
              <a:t>ử</a:t>
            </a:r>
            <a:r>
              <a:rPr lang="en-US" sz="3600" smtClean="0">
                <a:solidFill>
                  <a:srgbClr val="0000FF"/>
                </a:solidFill>
              </a:rPr>
              <a:t>a cổ suốt một thời mới lớn để chờ đợi một nàng tiên áo xanh bay xu</a:t>
            </a:r>
            <a:r>
              <a:rPr lang="en-US" smtClean="0">
                <a:solidFill>
                  <a:srgbClr val="0000FF"/>
                </a:solidFill>
              </a:rPr>
              <a:t>ống</a:t>
            </a:r>
            <a:r>
              <a:rPr lang="en-US" sz="3600" smtClean="0">
                <a:solidFill>
                  <a:srgbClr val="0000FF"/>
                </a:solidFill>
              </a:rPr>
              <a:t> từ trời và bao giờ cũng hy vọng khi tha thiết cầu xin “Bay đi, diều ơi! Bay đi!”</a:t>
            </a:r>
          </a:p>
          <a:p>
            <a:pPr eaLnBrk="1" hangingPunct="1">
              <a:buFontTx/>
              <a:buNone/>
            </a:pPr>
            <a:r>
              <a:rPr lang="en-US" sz="3600" smtClean="0">
                <a:solidFill>
                  <a:srgbClr val="0000FF"/>
                </a:solidFill>
              </a:rPr>
              <a:t>                                     </a:t>
            </a:r>
            <a:r>
              <a:rPr lang="en-US" sz="3600" i="1" smtClean="0">
                <a:solidFill>
                  <a:srgbClr val="0000FF"/>
                </a:solidFill>
              </a:rPr>
              <a:t>Theo Tạ Duy Anh</a:t>
            </a:r>
          </a:p>
          <a:p>
            <a:pPr eaLnBrk="1" hangingPunct="1"/>
            <a:endParaRPr lang="en-US" smtClean="0"/>
          </a:p>
        </p:txBody>
      </p:sp>
      <p:sp>
        <p:nvSpPr>
          <p:cNvPr id="40964" name="Text Box 4"/>
          <p:cNvSpPr txBox="1">
            <a:spLocks noChangeArrowheads="1"/>
          </p:cNvSpPr>
          <p:nvPr/>
        </p:nvSpPr>
        <p:spPr bwMode="auto">
          <a:xfrm>
            <a:off x="4503738" y="3759200"/>
            <a:ext cx="228600" cy="519113"/>
          </a:xfrm>
          <a:prstGeom prst="rect">
            <a:avLst/>
          </a:prstGeom>
          <a:noFill/>
          <a:ln w="9525">
            <a:noFill/>
            <a:miter lim="800000"/>
            <a:headEnd/>
            <a:tailEnd/>
          </a:ln>
        </p:spPr>
        <p:txBody>
          <a:bodyPr>
            <a:spAutoFit/>
          </a:bodyPr>
          <a:lstStyle/>
          <a:p>
            <a:pPr>
              <a:spcBef>
                <a:spcPct val="50000"/>
              </a:spcBef>
            </a:pPr>
            <a:r>
              <a:rPr lang="en-US" sz="2800" b="1">
                <a:solidFill>
                  <a:srgbClr val="FF00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0962"/>
                                        </p:tgtEl>
                                        <p:attrNameLst>
                                          <p:attrName>style.visibility</p:attrName>
                                        </p:attrNameLst>
                                      </p:cBhvr>
                                      <p:to>
                                        <p:strVal val="visible"/>
                                      </p:to>
                                    </p:set>
                                    <p:anim calcmode="lin" valueType="num">
                                      <p:cBhvr>
                                        <p:cTn id="7" dur="1000" fill="hold"/>
                                        <p:tgtEl>
                                          <p:spTgt spid="40962"/>
                                        </p:tgtEl>
                                        <p:attrNameLst>
                                          <p:attrName>ppt_x</p:attrName>
                                        </p:attrNameLst>
                                      </p:cBhvr>
                                      <p:tavLst>
                                        <p:tav tm="0">
                                          <p:val>
                                            <p:strVal val="#ppt_x-.2"/>
                                          </p:val>
                                        </p:tav>
                                        <p:tav tm="100000">
                                          <p:val>
                                            <p:strVal val="#ppt_x"/>
                                          </p:val>
                                        </p:tav>
                                      </p:tavLst>
                                    </p:anim>
                                    <p:anim calcmode="lin" valueType="num">
                                      <p:cBhvr>
                                        <p:cTn id="8" dur="1000" fill="hold"/>
                                        <p:tgtEl>
                                          <p:spTgt spid="40962"/>
                                        </p:tgtEl>
                                        <p:attrNameLst>
                                          <p:attrName>ppt_y</p:attrName>
                                        </p:attrNameLst>
                                      </p:cBhvr>
                                      <p:tavLst>
                                        <p:tav tm="0">
                                          <p:val>
                                            <p:strVal val="#ppt_y"/>
                                          </p:val>
                                        </p:tav>
                                        <p:tav tm="100000">
                                          <p:val>
                                            <p:strVal val="#ppt_y"/>
                                          </p:val>
                                        </p:tav>
                                      </p:tavLst>
                                    </p:anim>
                                    <p:animEffect transition="in" filter="wipe(right)" prLst="gradientSize: 0.1">
                                      <p:cBhvr>
                                        <p:cTn id="9" dur="1000"/>
                                        <p:tgtEl>
                                          <p:spTgt spid="40962"/>
                                        </p:tgtEl>
                                      </p:cBhvr>
                                    </p:animEffect>
                                  </p:childTnLst>
                                </p:cTn>
                              </p:par>
                              <p:par>
                                <p:cTn id="10" presetID="21" presetClass="entr" presetSubtype="4" fill="hold" nodeType="withEffect">
                                  <p:stCondLst>
                                    <p:cond delay="0"/>
                                  </p:stCondLst>
                                  <p:childTnLst>
                                    <p:set>
                                      <p:cBhvr>
                                        <p:cTn id="11" dur="1" fill="hold">
                                          <p:stCondLst>
                                            <p:cond delay="0"/>
                                          </p:stCondLst>
                                        </p:cTn>
                                        <p:tgtEl>
                                          <p:spTgt spid="40963">
                                            <p:txEl>
                                              <p:pRg st="0" end="0"/>
                                            </p:txEl>
                                          </p:spTgt>
                                        </p:tgtEl>
                                        <p:attrNameLst>
                                          <p:attrName>style.visibility</p:attrName>
                                        </p:attrNameLst>
                                      </p:cBhvr>
                                      <p:to>
                                        <p:strVal val="visible"/>
                                      </p:to>
                                    </p:set>
                                    <p:animEffect transition="in" filter="wheel(4)">
                                      <p:cBhvr>
                                        <p:cTn id="12" dur="2000"/>
                                        <p:tgtEl>
                                          <p:spTgt spid="40963">
                                            <p:txEl>
                                              <p:pRg st="0" end="0"/>
                                            </p:txEl>
                                          </p:spTgt>
                                        </p:tgtEl>
                                      </p:cBhvr>
                                    </p:animEffect>
                                  </p:childTnLst>
                                </p:cTn>
                              </p:par>
                              <p:par>
                                <p:cTn id="13" presetID="21" presetClass="entr" presetSubtype="4" fill="hold" nodeType="withEffect">
                                  <p:stCondLst>
                                    <p:cond delay="0"/>
                                  </p:stCondLst>
                                  <p:childTnLst>
                                    <p:set>
                                      <p:cBhvr>
                                        <p:cTn id="14" dur="1" fill="hold">
                                          <p:stCondLst>
                                            <p:cond delay="0"/>
                                          </p:stCondLst>
                                        </p:cTn>
                                        <p:tgtEl>
                                          <p:spTgt spid="40963">
                                            <p:txEl>
                                              <p:pRg st="1" end="1"/>
                                            </p:txEl>
                                          </p:spTgt>
                                        </p:tgtEl>
                                        <p:attrNameLst>
                                          <p:attrName>style.visibility</p:attrName>
                                        </p:attrNameLst>
                                      </p:cBhvr>
                                      <p:to>
                                        <p:strVal val="visible"/>
                                      </p:to>
                                    </p:set>
                                    <p:animEffect transition="in" filter="wheel(4)">
                                      <p:cBhvr>
                                        <p:cTn id="15" dur="2000"/>
                                        <p:tgtEl>
                                          <p:spTgt spid="40963">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0" presetClass="entr" presetSubtype="0" fill="hold" grpId="0" nodeType="clickEffect">
                                  <p:stCondLst>
                                    <p:cond delay="0"/>
                                  </p:stCondLst>
                                  <p:iterate type="lt">
                                    <p:tmPct val="10000"/>
                                  </p:iterate>
                                  <p:childTnLst>
                                    <p:set>
                                      <p:cBhvr>
                                        <p:cTn id="19" dur="1" fill="hold">
                                          <p:stCondLst>
                                            <p:cond delay="0"/>
                                          </p:stCondLst>
                                        </p:cTn>
                                        <p:tgtEl>
                                          <p:spTgt spid="40964"/>
                                        </p:tgtEl>
                                        <p:attrNameLst>
                                          <p:attrName>style.visibility</p:attrName>
                                        </p:attrNameLst>
                                      </p:cBhvr>
                                      <p:to>
                                        <p:strVal val="visible"/>
                                      </p:to>
                                    </p:set>
                                    <p:animEffect transition="in" filter="fade">
                                      <p:cBhvr>
                                        <p:cTn id="20" dur="500"/>
                                        <p:tgtEl>
                                          <p:spTgt spid="40964"/>
                                        </p:tgtEl>
                                      </p:cBhvr>
                                    </p:animEffect>
                                    <p:anim calcmode="lin" valueType="num">
                                      <p:cBhvr>
                                        <p:cTn id="21" dur="500" fill="hold"/>
                                        <p:tgtEl>
                                          <p:spTgt spid="40964"/>
                                        </p:tgtEl>
                                        <p:attrNameLst>
                                          <p:attrName>ppt_x</p:attrName>
                                        </p:attrNameLst>
                                      </p:cBhvr>
                                      <p:tavLst>
                                        <p:tav tm="0">
                                          <p:val>
                                            <p:strVal val="#ppt_x-.1"/>
                                          </p:val>
                                        </p:tav>
                                        <p:tav tm="100000">
                                          <p:val>
                                            <p:strVal val="#ppt_x"/>
                                          </p:val>
                                        </p:tav>
                                      </p:tavLst>
                                    </p:anim>
                                    <p:anim calcmode="lin" valueType="num">
                                      <p:cBhvr>
                                        <p:cTn id="22" dur="500" fill="hold"/>
                                        <p:tgtEl>
                                          <p:spTgt spid="409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P spid="4096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z="3200" u="sng" smtClean="0">
                <a:solidFill>
                  <a:srgbClr val="FF0000"/>
                </a:solidFill>
              </a:rPr>
              <a:t>Luyện từ và câu</a:t>
            </a:r>
            <a:r>
              <a:rPr lang="en-US" sz="3200" smtClean="0">
                <a:solidFill>
                  <a:srgbClr val="FF0000"/>
                </a:solidFill>
              </a:rPr>
              <a:t>:     </a:t>
            </a:r>
            <a:r>
              <a:rPr lang="en-US" sz="3600" smtClean="0">
                <a:solidFill>
                  <a:srgbClr val="0000FF"/>
                </a:solidFill>
              </a:rPr>
              <a:t>Ôn tập về dấu câu</a:t>
            </a:r>
            <a:br>
              <a:rPr lang="en-US" sz="3600" smtClean="0">
                <a:solidFill>
                  <a:srgbClr val="0000FF"/>
                </a:solidFill>
              </a:rPr>
            </a:br>
            <a:r>
              <a:rPr lang="en-US" sz="3600" smtClean="0">
                <a:solidFill>
                  <a:srgbClr val="0000FF"/>
                </a:solidFill>
              </a:rPr>
              <a:t>                               (Dấu hai chấm)</a:t>
            </a:r>
          </a:p>
        </p:txBody>
      </p:sp>
      <p:sp>
        <p:nvSpPr>
          <p:cNvPr id="41987" name="Rectangle 3"/>
          <p:cNvSpPr>
            <a:spLocks noGrp="1" noChangeArrowheads="1"/>
          </p:cNvSpPr>
          <p:nvPr>
            <p:ph type="body" idx="1"/>
          </p:nvPr>
        </p:nvSpPr>
        <p:spPr>
          <a:xfrm>
            <a:off x="457200" y="1778000"/>
            <a:ext cx="8229600" cy="4154488"/>
          </a:xfrm>
        </p:spPr>
        <p:txBody>
          <a:bodyPr/>
          <a:lstStyle/>
          <a:p>
            <a:pPr eaLnBrk="1" hangingPunct="1">
              <a:buFontTx/>
              <a:buNone/>
            </a:pPr>
            <a:r>
              <a:rPr lang="en-US" sz="3600" smtClean="0">
                <a:solidFill>
                  <a:srgbClr val="0000FF"/>
                </a:solidFill>
              </a:rPr>
              <a:t>c) Từ Đèo Ngang nhìn về hướng nam, ta bắt gặp một phong cảnh thiên nhiên kì vĩ phía tây là dãy Trường Sơn trùng điệp, phía đông là biển cả bao la, ở giữa là một vùng đồng bằng biếc xanh màu lục diệp.</a:t>
            </a:r>
          </a:p>
          <a:p>
            <a:pPr eaLnBrk="1" hangingPunct="1">
              <a:buFontTx/>
              <a:buNone/>
            </a:pPr>
            <a:r>
              <a:rPr lang="en-US" smtClean="0">
                <a:solidFill>
                  <a:srgbClr val="0000FF"/>
                </a:solidFill>
              </a:rPr>
              <a:t>                                             </a:t>
            </a:r>
            <a:r>
              <a:rPr lang="en-US" i="1" smtClean="0">
                <a:solidFill>
                  <a:srgbClr val="0000FF"/>
                </a:solidFill>
              </a:rPr>
              <a:t>Theo Văn Nhĩ</a:t>
            </a:r>
          </a:p>
          <a:p>
            <a:pPr eaLnBrk="1" hangingPunct="1"/>
            <a:endParaRPr lang="en-US" smtClean="0"/>
          </a:p>
        </p:txBody>
      </p:sp>
      <p:sp>
        <p:nvSpPr>
          <p:cNvPr id="41988" name="Text Box 4"/>
          <p:cNvSpPr txBox="1">
            <a:spLocks noChangeArrowheads="1"/>
          </p:cNvSpPr>
          <p:nvPr/>
        </p:nvSpPr>
        <p:spPr bwMode="auto">
          <a:xfrm>
            <a:off x="8274050" y="2332038"/>
            <a:ext cx="457200" cy="641350"/>
          </a:xfrm>
          <a:prstGeom prst="rect">
            <a:avLst/>
          </a:prstGeom>
          <a:noFill/>
          <a:ln w="9525">
            <a:noFill/>
            <a:miter lim="800000"/>
            <a:headEnd/>
            <a:tailEnd/>
          </a:ln>
        </p:spPr>
        <p:txBody>
          <a:bodyPr>
            <a:spAutoFit/>
          </a:bodyPr>
          <a:lstStyle/>
          <a:p>
            <a:pPr>
              <a:spcBef>
                <a:spcPct val="50000"/>
              </a:spcBef>
            </a:pPr>
            <a:r>
              <a:rPr lang="en-US" sz="3600" b="1">
                <a:solidFill>
                  <a:srgbClr val="FF00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1986"/>
                                        </p:tgtEl>
                                        <p:attrNameLst>
                                          <p:attrName>style.visibility</p:attrName>
                                        </p:attrNameLst>
                                      </p:cBhvr>
                                      <p:to>
                                        <p:strVal val="visible"/>
                                      </p:to>
                                    </p:set>
                                    <p:anim calcmode="lin" valueType="num">
                                      <p:cBhvr>
                                        <p:cTn id="7" dur="1000" fill="hold"/>
                                        <p:tgtEl>
                                          <p:spTgt spid="41986"/>
                                        </p:tgtEl>
                                        <p:attrNameLst>
                                          <p:attrName>ppt_x</p:attrName>
                                        </p:attrNameLst>
                                      </p:cBhvr>
                                      <p:tavLst>
                                        <p:tav tm="0">
                                          <p:val>
                                            <p:strVal val="#ppt_x-.2"/>
                                          </p:val>
                                        </p:tav>
                                        <p:tav tm="100000">
                                          <p:val>
                                            <p:strVal val="#ppt_x"/>
                                          </p:val>
                                        </p:tav>
                                      </p:tavLst>
                                    </p:anim>
                                    <p:anim calcmode="lin" valueType="num">
                                      <p:cBhvr>
                                        <p:cTn id="8" dur="1000" fill="hold"/>
                                        <p:tgtEl>
                                          <p:spTgt spid="41986"/>
                                        </p:tgtEl>
                                        <p:attrNameLst>
                                          <p:attrName>ppt_y</p:attrName>
                                        </p:attrNameLst>
                                      </p:cBhvr>
                                      <p:tavLst>
                                        <p:tav tm="0">
                                          <p:val>
                                            <p:strVal val="#ppt_y"/>
                                          </p:val>
                                        </p:tav>
                                        <p:tav tm="100000">
                                          <p:val>
                                            <p:strVal val="#ppt_y"/>
                                          </p:val>
                                        </p:tav>
                                      </p:tavLst>
                                    </p:anim>
                                    <p:animEffect transition="in" filter="wipe(right)" prLst="gradientSize: 0.1">
                                      <p:cBhvr>
                                        <p:cTn id="9" dur="1000"/>
                                        <p:tgtEl>
                                          <p:spTgt spid="41986"/>
                                        </p:tgtEl>
                                      </p:cBhvr>
                                    </p:animEffect>
                                  </p:childTnLst>
                                </p:cTn>
                              </p:par>
                              <p:par>
                                <p:cTn id="10" presetID="21" presetClass="entr" presetSubtype="4" fill="hold" nodeType="withEffect">
                                  <p:stCondLst>
                                    <p:cond delay="0"/>
                                  </p:stCondLst>
                                  <p:childTnLst>
                                    <p:set>
                                      <p:cBhvr>
                                        <p:cTn id="11" dur="1" fill="hold">
                                          <p:stCondLst>
                                            <p:cond delay="0"/>
                                          </p:stCondLst>
                                        </p:cTn>
                                        <p:tgtEl>
                                          <p:spTgt spid="41987">
                                            <p:txEl>
                                              <p:pRg st="0" end="0"/>
                                            </p:txEl>
                                          </p:spTgt>
                                        </p:tgtEl>
                                        <p:attrNameLst>
                                          <p:attrName>style.visibility</p:attrName>
                                        </p:attrNameLst>
                                      </p:cBhvr>
                                      <p:to>
                                        <p:strVal val="visible"/>
                                      </p:to>
                                    </p:set>
                                    <p:animEffect transition="in" filter="wheel(4)">
                                      <p:cBhvr>
                                        <p:cTn id="12" dur="2000"/>
                                        <p:tgtEl>
                                          <p:spTgt spid="41987">
                                            <p:txEl>
                                              <p:pRg st="0" end="0"/>
                                            </p:txEl>
                                          </p:spTgt>
                                        </p:tgtEl>
                                      </p:cBhvr>
                                    </p:animEffect>
                                  </p:childTnLst>
                                </p:cTn>
                              </p:par>
                              <p:par>
                                <p:cTn id="13" presetID="21" presetClass="entr" presetSubtype="4" fill="hold" nodeType="withEffect">
                                  <p:stCondLst>
                                    <p:cond delay="0"/>
                                  </p:stCondLst>
                                  <p:childTnLst>
                                    <p:set>
                                      <p:cBhvr>
                                        <p:cTn id="14" dur="1" fill="hold">
                                          <p:stCondLst>
                                            <p:cond delay="0"/>
                                          </p:stCondLst>
                                        </p:cTn>
                                        <p:tgtEl>
                                          <p:spTgt spid="41987">
                                            <p:txEl>
                                              <p:pRg st="1" end="1"/>
                                            </p:txEl>
                                          </p:spTgt>
                                        </p:tgtEl>
                                        <p:attrNameLst>
                                          <p:attrName>style.visibility</p:attrName>
                                        </p:attrNameLst>
                                      </p:cBhvr>
                                      <p:to>
                                        <p:strVal val="visible"/>
                                      </p:to>
                                    </p:set>
                                    <p:animEffect transition="in" filter="wheel(4)">
                                      <p:cBhvr>
                                        <p:cTn id="15" dur="2000"/>
                                        <p:tgtEl>
                                          <p:spTgt spid="41987">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41988"/>
                                        </p:tgtEl>
                                        <p:attrNameLst>
                                          <p:attrName>style.visibility</p:attrName>
                                        </p:attrNameLst>
                                      </p:cBhvr>
                                      <p:to>
                                        <p:strVal val="visible"/>
                                      </p:to>
                                    </p:set>
                                    <p:anim calcmode="lin" valueType="num">
                                      <p:cBhvr>
                                        <p:cTn id="20" dur="500" fill="hold"/>
                                        <p:tgtEl>
                                          <p:spTgt spid="41988"/>
                                        </p:tgtEl>
                                        <p:attrNameLst>
                                          <p:attrName>ppt_w</p:attrName>
                                        </p:attrNameLst>
                                      </p:cBhvr>
                                      <p:tavLst>
                                        <p:tav tm="0">
                                          <p:val>
                                            <p:fltVal val="0"/>
                                          </p:val>
                                        </p:tav>
                                        <p:tav tm="100000">
                                          <p:val>
                                            <p:strVal val="#ppt_w"/>
                                          </p:val>
                                        </p:tav>
                                      </p:tavLst>
                                    </p:anim>
                                    <p:anim calcmode="lin" valueType="num">
                                      <p:cBhvr>
                                        <p:cTn id="21" dur="500" fill="hold"/>
                                        <p:tgtEl>
                                          <p:spTgt spid="41988"/>
                                        </p:tgtEl>
                                        <p:attrNameLst>
                                          <p:attrName>ppt_h</p:attrName>
                                        </p:attrNameLst>
                                      </p:cBhvr>
                                      <p:tavLst>
                                        <p:tav tm="0">
                                          <p:val>
                                            <p:fltVal val="0"/>
                                          </p:val>
                                        </p:tav>
                                        <p:tav tm="100000">
                                          <p:val>
                                            <p:strVal val="#ppt_h"/>
                                          </p:val>
                                        </p:tav>
                                      </p:tavLst>
                                    </p:anim>
                                    <p:animEffect transition="in" filter="fade">
                                      <p:cBhvr>
                                        <p:cTn id="22" dur="500"/>
                                        <p:tgtEl>
                                          <p:spTgt spid="419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4198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0" y="228600"/>
            <a:ext cx="9144000" cy="6629400"/>
          </a:xfrm>
        </p:spPr>
        <p:txBody>
          <a:bodyPr/>
          <a:lstStyle/>
          <a:p>
            <a:pPr eaLnBrk="1" hangingPunct="1">
              <a:lnSpc>
                <a:spcPct val="90000"/>
              </a:lnSpc>
              <a:buFontTx/>
              <a:buNone/>
            </a:pPr>
            <a:r>
              <a:rPr lang="en-US" sz="2800" smtClean="0">
                <a:solidFill>
                  <a:srgbClr val="FF3300"/>
                </a:solidFill>
              </a:rPr>
              <a:t>3) Đọc mẩu chuyện vui dưới đây :</a:t>
            </a:r>
            <a:endParaRPr lang="en-US" sz="2800" b="1" smtClean="0">
              <a:solidFill>
                <a:srgbClr val="FF3300"/>
              </a:solidFill>
            </a:endParaRPr>
          </a:p>
          <a:p>
            <a:pPr eaLnBrk="1" hangingPunct="1">
              <a:lnSpc>
                <a:spcPct val="90000"/>
              </a:lnSpc>
              <a:buFontTx/>
              <a:buNone/>
            </a:pPr>
            <a:r>
              <a:rPr lang="en-US" sz="2800" b="1" smtClean="0">
                <a:solidFill>
                  <a:srgbClr val="FF3300"/>
                </a:solidFill>
              </a:rPr>
              <a:t>                      </a:t>
            </a:r>
            <a:r>
              <a:rPr lang="en-US" sz="2800" b="1" smtClean="0">
                <a:solidFill>
                  <a:srgbClr val="FF00FF"/>
                </a:solidFill>
              </a:rPr>
              <a:t>Chỉ vì quên một dấu câu</a:t>
            </a:r>
            <a:endParaRPr lang="en-US" sz="2800" smtClean="0">
              <a:solidFill>
                <a:srgbClr val="FF00FF"/>
              </a:solidFill>
            </a:endParaRPr>
          </a:p>
          <a:p>
            <a:pPr eaLnBrk="1" hangingPunct="1">
              <a:lnSpc>
                <a:spcPct val="90000"/>
              </a:lnSpc>
              <a:buFontTx/>
              <a:buNone/>
            </a:pPr>
            <a:r>
              <a:rPr lang="en-US" sz="2800" smtClean="0"/>
              <a:t>       </a:t>
            </a:r>
            <a:r>
              <a:rPr lang="en-US" sz="2800" smtClean="0">
                <a:solidFill>
                  <a:srgbClr val="0000FF"/>
                </a:solidFill>
              </a:rPr>
              <a:t>Có ông khách nọ đến cửa hàng đặt vòng hoa viếng bạn . Ông dặn người</a:t>
            </a:r>
            <a:r>
              <a:rPr lang="en-US" sz="2400" smtClean="0">
                <a:solidFill>
                  <a:srgbClr val="0000FF"/>
                </a:solidFill>
              </a:rPr>
              <a:t> </a:t>
            </a:r>
            <a:r>
              <a:rPr lang="en-US" sz="2800" smtClean="0">
                <a:solidFill>
                  <a:srgbClr val="0000FF"/>
                </a:solidFill>
              </a:rPr>
              <a:t>bán hàng ghi lên băng tang: “Kính viếng bác X.” Nhưng về đến nhà, nghĩ lại, thấy lời phúng còn đơn giản quá, ông bèn sai con chuyển cho người bán hàng một tin nhắn, lời lẽ như sau: “Xin ông làm ơn ghi thêm nếu còn chỗ linh hồn bác sẽ được lên thiên đàng.”</a:t>
            </a:r>
          </a:p>
          <a:p>
            <a:pPr eaLnBrk="1" hangingPunct="1">
              <a:lnSpc>
                <a:spcPct val="90000"/>
              </a:lnSpc>
              <a:buFontTx/>
              <a:buNone/>
            </a:pPr>
            <a:r>
              <a:rPr lang="en-US" sz="2800" smtClean="0">
                <a:solidFill>
                  <a:srgbClr val="0000FF"/>
                </a:solidFill>
              </a:rPr>
              <a:t>        Lúc vòng hoa được đem tới đám tang, ông khách mới giật mình. Trên vòng hoa cài một dải băng đen với dòng chữ thật là nắn nót: “Kính viếng bác X. Nếu còn chỗ, linh hồn bác sẽ được lên thiên đàng”</a:t>
            </a:r>
          </a:p>
          <a:p>
            <a:pPr eaLnBrk="1" hangingPunct="1">
              <a:lnSpc>
                <a:spcPct val="90000"/>
              </a:lnSpc>
              <a:buFontTx/>
              <a:buNone/>
            </a:pPr>
            <a:r>
              <a:rPr lang="en-US" sz="2800" smtClean="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p:cTn id="7" dur="1000" fill="hold"/>
                                        <p:tgtEl>
                                          <p:spTgt spid="11267">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126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26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1" presetClass="entr" presetSubtype="4" fill="hold" nodeType="clickEffect">
                                  <p:stCondLst>
                                    <p:cond delay="0"/>
                                  </p:stCondLst>
                                  <p:childTnLst>
                                    <p:set>
                                      <p:cBhvr>
                                        <p:cTn id="13" dur="1" fill="hold">
                                          <p:stCondLst>
                                            <p:cond delay="0"/>
                                          </p:stCondLst>
                                        </p:cTn>
                                        <p:tgtEl>
                                          <p:spTgt spid="11267">
                                            <p:txEl>
                                              <p:pRg st="1" end="1"/>
                                            </p:txEl>
                                          </p:spTgt>
                                        </p:tgtEl>
                                        <p:attrNameLst>
                                          <p:attrName>style.visibility</p:attrName>
                                        </p:attrNameLst>
                                      </p:cBhvr>
                                      <p:to>
                                        <p:strVal val="visible"/>
                                      </p:to>
                                    </p:set>
                                    <p:animEffect transition="in" filter="wheel(4)">
                                      <p:cBhvr>
                                        <p:cTn id="14" dur="2000"/>
                                        <p:tgtEl>
                                          <p:spTgt spid="11267">
                                            <p:txEl>
                                              <p:pRg st="1" end="1"/>
                                            </p:txEl>
                                          </p:spTgt>
                                        </p:tgtEl>
                                      </p:cBhvr>
                                    </p:animEffect>
                                  </p:childTnLst>
                                </p:cTn>
                              </p:par>
                              <p:par>
                                <p:cTn id="15" presetID="20" presetClass="entr" presetSubtype="0" fill="hold" nodeType="with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wedge">
                                      <p:cBhvr>
                                        <p:cTn id="17" dur="2000"/>
                                        <p:tgtEl>
                                          <p:spTgt spid="11267">
                                            <p:txEl>
                                              <p:pRg st="2" end="2"/>
                                            </p:txEl>
                                          </p:spTgt>
                                        </p:tgtEl>
                                      </p:cBhvr>
                                    </p:animEffect>
                                  </p:childTnLst>
                                </p:cTn>
                              </p:par>
                              <p:par>
                                <p:cTn id="18" presetID="20" presetClass="entr" presetSubtype="0" fill="hold" nodeType="withEffect">
                                  <p:stCondLst>
                                    <p:cond delay="0"/>
                                  </p:stCondLst>
                                  <p:childTnLst>
                                    <p:set>
                                      <p:cBhvr>
                                        <p:cTn id="19" dur="1" fill="hold">
                                          <p:stCondLst>
                                            <p:cond delay="0"/>
                                          </p:stCondLst>
                                        </p:cTn>
                                        <p:tgtEl>
                                          <p:spTgt spid="11267">
                                            <p:txEl>
                                              <p:pRg st="3" end="3"/>
                                            </p:txEl>
                                          </p:spTgt>
                                        </p:tgtEl>
                                        <p:attrNameLst>
                                          <p:attrName>style.visibility</p:attrName>
                                        </p:attrNameLst>
                                      </p:cBhvr>
                                      <p:to>
                                        <p:strVal val="visible"/>
                                      </p:to>
                                    </p:set>
                                    <p:animEffect transition="in" filter="wedge">
                                      <p:cBhvr>
                                        <p:cTn id="20" dur="2000"/>
                                        <p:tgtEl>
                                          <p:spTgt spid="112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z="3600" smtClean="0">
                <a:solidFill>
                  <a:srgbClr val="0066FF"/>
                </a:solidFill>
              </a:rPr>
              <a:t/>
            </a:r>
            <a:br>
              <a:rPr lang="en-US" sz="3600" smtClean="0">
                <a:solidFill>
                  <a:srgbClr val="0066FF"/>
                </a:solidFill>
              </a:rPr>
            </a:br>
            <a:r>
              <a:rPr lang="en-US" sz="3200" u="sng" smtClean="0">
                <a:solidFill>
                  <a:srgbClr val="FF0000"/>
                </a:solidFill>
              </a:rPr>
              <a:t>Luyện từ và câu</a:t>
            </a:r>
            <a:r>
              <a:rPr lang="en-US" sz="3200" smtClean="0">
                <a:solidFill>
                  <a:srgbClr val="FF0000"/>
                </a:solidFill>
              </a:rPr>
              <a:t>:     </a:t>
            </a:r>
            <a:r>
              <a:rPr lang="en-US" sz="3600" smtClean="0">
                <a:solidFill>
                  <a:srgbClr val="0000FF"/>
                </a:solidFill>
              </a:rPr>
              <a:t>Ôn tập về dấu câu</a:t>
            </a:r>
            <a:br>
              <a:rPr lang="en-US" sz="3600" smtClean="0">
                <a:solidFill>
                  <a:srgbClr val="0000FF"/>
                </a:solidFill>
              </a:rPr>
            </a:br>
            <a:r>
              <a:rPr lang="en-US" sz="3600" smtClean="0">
                <a:solidFill>
                  <a:srgbClr val="0000FF"/>
                </a:solidFill>
              </a:rPr>
              <a:t>                               (Dấu hai chấm)</a:t>
            </a:r>
          </a:p>
        </p:txBody>
      </p:sp>
      <p:sp>
        <p:nvSpPr>
          <p:cNvPr id="37891" name="Rectangle 3"/>
          <p:cNvSpPr>
            <a:spLocks noGrp="1" noChangeArrowheads="1"/>
          </p:cNvSpPr>
          <p:nvPr>
            <p:ph type="body" idx="1"/>
          </p:nvPr>
        </p:nvSpPr>
        <p:spPr/>
        <p:txBody>
          <a:bodyPr/>
          <a:lstStyle/>
          <a:p>
            <a:pPr eaLnBrk="1" hangingPunct="1">
              <a:buFontTx/>
              <a:buNone/>
            </a:pPr>
            <a:r>
              <a:rPr lang="en-US" smtClean="0">
                <a:solidFill>
                  <a:srgbClr val="FF0000"/>
                </a:solidFill>
              </a:rPr>
              <a:t>*Trả lời các câu hỏi sau:</a:t>
            </a:r>
          </a:p>
          <a:p>
            <a:pPr eaLnBrk="1" hangingPunct="1">
              <a:buFontTx/>
              <a:buNone/>
            </a:pPr>
            <a:r>
              <a:rPr lang="en-US" smtClean="0">
                <a:solidFill>
                  <a:srgbClr val="0000FF"/>
                </a:solidFill>
              </a:rPr>
              <a:t>a) Ông khách viết tin nhắn như thế nào?</a:t>
            </a:r>
          </a:p>
          <a:p>
            <a:pPr eaLnBrk="1" hangingPunct="1">
              <a:buFontTx/>
              <a:buNone/>
            </a:pPr>
            <a:r>
              <a:rPr lang="en-US" smtClean="0">
                <a:solidFill>
                  <a:srgbClr val="0000FF"/>
                </a:solidFill>
              </a:rPr>
              <a:t>b) Người bàn hàng hiểu lầm ý ông khách nên ghi gì trên dải băng tang?</a:t>
            </a:r>
          </a:p>
          <a:p>
            <a:pPr eaLnBrk="1" hangingPunct="1">
              <a:buFontTx/>
              <a:buNone/>
            </a:pPr>
            <a:r>
              <a:rPr lang="en-US" smtClean="0">
                <a:solidFill>
                  <a:srgbClr val="0000FF"/>
                </a:solidFill>
              </a:rPr>
              <a:t>c) Để người bán hàng khỏi hiểu lầm, ông khách cần thêm dấu gì vào tin nhắn của mình , dấu đó đặt sau chữ nào?</a:t>
            </a:r>
          </a:p>
          <a:p>
            <a:pPr eaLnBrk="1" hangingPunct="1"/>
            <a:endParaRPr lang="en-US" smtClean="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37890"/>
                                        </p:tgtEl>
                                        <p:attrNameLst>
                                          <p:attrName>style.visibility</p:attrName>
                                        </p:attrNameLst>
                                      </p:cBhvr>
                                      <p:to>
                                        <p:strVal val="visible"/>
                                      </p:to>
                                    </p:set>
                                    <p:anim calcmode="lin" valueType="num">
                                      <p:cBhvr>
                                        <p:cTn id="7" dur="500" fill="hold"/>
                                        <p:tgtEl>
                                          <p:spTgt spid="37890"/>
                                        </p:tgtEl>
                                        <p:attrNameLst>
                                          <p:attrName>ppt_x</p:attrName>
                                        </p:attrNameLst>
                                      </p:cBhvr>
                                      <p:tavLst>
                                        <p:tav tm="0">
                                          <p:val>
                                            <p:strVal val="#ppt_x-.2"/>
                                          </p:val>
                                        </p:tav>
                                        <p:tav tm="100000">
                                          <p:val>
                                            <p:strVal val="#ppt_x"/>
                                          </p:val>
                                        </p:tav>
                                      </p:tavLst>
                                    </p:anim>
                                    <p:anim calcmode="lin" valueType="num">
                                      <p:cBhvr>
                                        <p:cTn id="8" dur="500" fill="hold"/>
                                        <p:tgtEl>
                                          <p:spTgt spid="37890"/>
                                        </p:tgtEl>
                                        <p:attrNameLst>
                                          <p:attrName>ppt_y</p:attrName>
                                        </p:attrNameLst>
                                      </p:cBhvr>
                                      <p:tavLst>
                                        <p:tav tm="0">
                                          <p:val>
                                            <p:strVal val="#ppt_y"/>
                                          </p:val>
                                        </p:tav>
                                        <p:tav tm="100000">
                                          <p:val>
                                            <p:strVal val="#ppt_y"/>
                                          </p:val>
                                        </p:tav>
                                      </p:tavLst>
                                    </p:anim>
                                    <p:animEffect transition="in" filter="wipe(right)" prLst="gradientSize: 0.1">
                                      <p:cBhvr>
                                        <p:cTn id="9" dur="500"/>
                                        <p:tgtEl>
                                          <p:spTgt spid="3789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1" presetClass="entr" presetSubtype="0" fill="hold" nodeType="clickEffect">
                                  <p:stCondLst>
                                    <p:cond delay="0"/>
                                  </p:stCondLst>
                                  <p:iterate type="lt">
                                    <p:tmPct val="10000"/>
                                  </p:iterate>
                                  <p:childTnLst>
                                    <p:set>
                                      <p:cBhvr>
                                        <p:cTn id="13" dur="1" fill="hold">
                                          <p:stCondLst>
                                            <p:cond delay="0"/>
                                          </p:stCondLst>
                                        </p:cTn>
                                        <p:tgtEl>
                                          <p:spTgt spid="37891">
                                            <p:txEl>
                                              <p:pRg st="0" end="0"/>
                                            </p:txEl>
                                          </p:spTgt>
                                        </p:tgtEl>
                                        <p:attrNameLst>
                                          <p:attrName>style.visibility</p:attrName>
                                        </p:attrNameLst>
                                      </p:cBhvr>
                                      <p:to>
                                        <p:strVal val="visible"/>
                                      </p:to>
                                    </p:set>
                                    <p:anim calcmode="lin" valueType="num">
                                      <p:cBhvr>
                                        <p:cTn id="14" dur="500" fill="hold"/>
                                        <p:tgtEl>
                                          <p:spTgt spid="37891">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37891">
                                            <p:txEl>
                                              <p:pRg st="0" end="0"/>
                                            </p:txEl>
                                          </p:spTgt>
                                        </p:tgtEl>
                                        <p:attrNameLst>
                                          <p:attrName>ppt_y</p:attrName>
                                        </p:attrNameLst>
                                      </p:cBhvr>
                                      <p:tavLst>
                                        <p:tav tm="0">
                                          <p:val>
                                            <p:strVal val="#ppt_y"/>
                                          </p:val>
                                        </p:tav>
                                        <p:tav tm="100000">
                                          <p:val>
                                            <p:strVal val="#ppt_y"/>
                                          </p:val>
                                        </p:tav>
                                      </p:tavLst>
                                    </p:anim>
                                    <p:anim calcmode="lin" valueType="num">
                                      <p:cBhvr>
                                        <p:cTn id="16" dur="500" fill="hold"/>
                                        <p:tgtEl>
                                          <p:spTgt spid="37891">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37891">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37891">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1" presetClass="entr" presetSubtype="0" fill="hold" nodeType="clickEffect">
                                  <p:stCondLst>
                                    <p:cond delay="0"/>
                                  </p:stCondLst>
                                  <p:iterate type="lt">
                                    <p:tmPct val="10000"/>
                                  </p:iterate>
                                  <p:childTnLst>
                                    <p:set>
                                      <p:cBhvr>
                                        <p:cTn id="22" dur="1" fill="hold">
                                          <p:stCondLst>
                                            <p:cond delay="0"/>
                                          </p:stCondLst>
                                        </p:cTn>
                                        <p:tgtEl>
                                          <p:spTgt spid="37891">
                                            <p:txEl>
                                              <p:pRg st="1" end="1"/>
                                            </p:txEl>
                                          </p:spTgt>
                                        </p:tgtEl>
                                        <p:attrNameLst>
                                          <p:attrName>style.visibility</p:attrName>
                                        </p:attrNameLst>
                                      </p:cBhvr>
                                      <p:to>
                                        <p:strVal val="visible"/>
                                      </p:to>
                                    </p:set>
                                    <p:anim calcmode="lin" valueType="num">
                                      <p:cBhvr>
                                        <p:cTn id="23" dur="500" fill="hold"/>
                                        <p:tgtEl>
                                          <p:spTgt spid="37891">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37891">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37891">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37891">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37891">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1" presetClass="entr" presetSubtype="0" fill="hold" nodeType="clickEffect">
                                  <p:stCondLst>
                                    <p:cond delay="0"/>
                                  </p:stCondLst>
                                  <p:iterate type="lt">
                                    <p:tmPct val="10000"/>
                                  </p:iterate>
                                  <p:childTnLst>
                                    <p:set>
                                      <p:cBhvr>
                                        <p:cTn id="31" dur="1" fill="hold">
                                          <p:stCondLst>
                                            <p:cond delay="0"/>
                                          </p:stCondLst>
                                        </p:cTn>
                                        <p:tgtEl>
                                          <p:spTgt spid="37891">
                                            <p:txEl>
                                              <p:pRg st="2" end="2"/>
                                            </p:txEl>
                                          </p:spTgt>
                                        </p:tgtEl>
                                        <p:attrNameLst>
                                          <p:attrName>style.visibility</p:attrName>
                                        </p:attrNameLst>
                                      </p:cBhvr>
                                      <p:to>
                                        <p:strVal val="visible"/>
                                      </p:to>
                                    </p:set>
                                    <p:anim calcmode="lin" valueType="num">
                                      <p:cBhvr>
                                        <p:cTn id="32" dur="500" fill="hold"/>
                                        <p:tgtEl>
                                          <p:spTgt spid="37891">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7891">
                                            <p:txEl>
                                              <p:pRg st="2" end="2"/>
                                            </p:txEl>
                                          </p:spTgt>
                                        </p:tgtEl>
                                        <p:attrNameLst>
                                          <p:attrName>ppt_y</p:attrName>
                                        </p:attrNameLst>
                                      </p:cBhvr>
                                      <p:tavLst>
                                        <p:tav tm="0">
                                          <p:val>
                                            <p:strVal val="#ppt_y"/>
                                          </p:val>
                                        </p:tav>
                                        <p:tav tm="100000">
                                          <p:val>
                                            <p:strVal val="#ppt_y"/>
                                          </p:val>
                                        </p:tav>
                                      </p:tavLst>
                                    </p:anim>
                                    <p:anim calcmode="lin" valueType="num">
                                      <p:cBhvr>
                                        <p:cTn id="34" dur="500" fill="hold"/>
                                        <p:tgtEl>
                                          <p:spTgt spid="37891">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7891">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7891">
                                            <p:txEl>
                                              <p:pRg st="2" end="2"/>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41" presetClass="entr" presetSubtype="0" fill="hold" nodeType="clickEffect">
                                  <p:stCondLst>
                                    <p:cond delay="0"/>
                                  </p:stCondLst>
                                  <p:iterate type="lt">
                                    <p:tmPct val="10000"/>
                                  </p:iterate>
                                  <p:childTnLst>
                                    <p:set>
                                      <p:cBhvr>
                                        <p:cTn id="40" dur="1" fill="hold">
                                          <p:stCondLst>
                                            <p:cond delay="0"/>
                                          </p:stCondLst>
                                        </p:cTn>
                                        <p:tgtEl>
                                          <p:spTgt spid="37891">
                                            <p:txEl>
                                              <p:pRg st="3" end="3"/>
                                            </p:txEl>
                                          </p:spTgt>
                                        </p:tgtEl>
                                        <p:attrNameLst>
                                          <p:attrName>style.visibility</p:attrName>
                                        </p:attrNameLst>
                                      </p:cBhvr>
                                      <p:to>
                                        <p:strVal val="visible"/>
                                      </p:to>
                                    </p:set>
                                    <p:anim calcmode="lin" valueType="num">
                                      <p:cBhvr>
                                        <p:cTn id="41" dur="500" fill="hold"/>
                                        <p:tgtEl>
                                          <p:spTgt spid="37891">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42" dur="500" fill="hold"/>
                                        <p:tgtEl>
                                          <p:spTgt spid="37891">
                                            <p:txEl>
                                              <p:pRg st="3" end="3"/>
                                            </p:txEl>
                                          </p:spTgt>
                                        </p:tgtEl>
                                        <p:attrNameLst>
                                          <p:attrName>ppt_y</p:attrName>
                                        </p:attrNameLst>
                                      </p:cBhvr>
                                      <p:tavLst>
                                        <p:tav tm="0">
                                          <p:val>
                                            <p:strVal val="#ppt_y"/>
                                          </p:val>
                                        </p:tav>
                                        <p:tav tm="100000">
                                          <p:val>
                                            <p:strVal val="#ppt_y"/>
                                          </p:val>
                                        </p:tav>
                                      </p:tavLst>
                                    </p:anim>
                                    <p:anim calcmode="lin" valueType="num">
                                      <p:cBhvr>
                                        <p:cTn id="43" dur="500" fill="hold"/>
                                        <p:tgtEl>
                                          <p:spTgt spid="37891">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4" dur="500" fill="hold"/>
                                        <p:tgtEl>
                                          <p:spTgt spid="37891">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5" dur="500" tmFilter="0,0; .5, 1; 1, 1"/>
                                        <p:tgtEl>
                                          <p:spTgt spid="378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345" name="Group 33"/>
          <p:cNvGraphicFramePr>
            <a:graphicFrameLocks noGrp="1"/>
          </p:cNvGraphicFramePr>
          <p:nvPr>
            <p:ph/>
          </p:nvPr>
        </p:nvGraphicFramePr>
        <p:xfrm>
          <a:off x="411163" y="222250"/>
          <a:ext cx="8435975" cy="6400800"/>
        </p:xfrm>
        <a:graphic>
          <a:graphicData uri="http://schemas.openxmlformats.org/drawingml/2006/table">
            <a:tbl>
              <a:tblPr/>
              <a:tblGrid>
                <a:gridCol w="3797300"/>
                <a:gridCol w="4638675"/>
              </a:tblGrid>
              <a:tr h="215645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599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83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33" name="Text Box 21"/>
          <p:cNvSpPr txBox="1">
            <a:spLocks noChangeArrowheads="1"/>
          </p:cNvSpPr>
          <p:nvPr/>
        </p:nvSpPr>
        <p:spPr bwMode="auto">
          <a:xfrm>
            <a:off x="573088" y="415925"/>
            <a:ext cx="3471862" cy="1209675"/>
          </a:xfrm>
          <a:prstGeom prst="rect">
            <a:avLst/>
          </a:prstGeom>
          <a:noFill/>
          <a:ln w="9525">
            <a:noFill/>
            <a:miter lim="800000"/>
            <a:headEnd/>
            <a:tailEnd/>
          </a:ln>
        </p:spPr>
        <p:txBody>
          <a:bodyPr>
            <a:spAutoFit/>
          </a:bodyPr>
          <a:lstStyle/>
          <a:p>
            <a:pPr>
              <a:spcBef>
                <a:spcPct val="20000"/>
              </a:spcBef>
            </a:pPr>
            <a:r>
              <a:rPr lang="en-US">
                <a:solidFill>
                  <a:srgbClr val="0000FF"/>
                </a:solidFill>
              </a:rPr>
              <a:t>   a) Tin nhắn của ông khách </a:t>
            </a:r>
          </a:p>
          <a:p>
            <a:endParaRPr lang="en-US"/>
          </a:p>
        </p:txBody>
      </p:sp>
      <p:sp>
        <p:nvSpPr>
          <p:cNvPr id="13334" name="Text Box 22"/>
          <p:cNvSpPr txBox="1">
            <a:spLocks noChangeArrowheads="1"/>
          </p:cNvSpPr>
          <p:nvPr/>
        </p:nvSpPr>
        <p:spPr bwMode="auto">
          <a:xfrm>
            <a:off x="615950" y="2673350"/>
            <a:ext cx="3027363" cy="2012950"/>
          </a:xfrm>
          <a:prstGeom prst="rect">
            <a:avLst/>
          </a:prstGeom>
          <a:noFill/>
          <a:ln w="9525">
            <a:noFill/>
            <a:miter lim="800000"/>
            <a:headEnd/>
            <a:tailEnd/>
          </a:ln>
        </p:spPr>
        <p:txBody>
          <a:bodyPr>
            <a:spAutoFit/>
          </a:bodyPr>
          <a:lstStyle/>
          <a:p>
            <a:pPr>
              <a:spcBef>
                <a:spcPct val="20000"/>
              </a:spcBef>
            </a:pPr>
            <a:r>
              <a:rPr lang="en-US">
                <a:solidFill>
                  <a:srgbClr val="0000FF"/>
                </a:solidFill>
              </a:rPr>
              <a:t>b) Người bán hàng hiểu lầm ý của khách nên ghi trên dải băng tang </a:t>
            </a:r>
          </a:p>
          <a:p>
            <a:pPr>
              <a:spcBef>
                <a:spcPct val="20000"/>
              </a:spcBef>
            </a:pPr>
            <a:endParaRPr lang="en-US"/>
          </a:p>
        </p:txBody>
      </p:sp>
      <p:sp>
        <p:nvSpPr>
          <p:cNvPr id="13335" name="Text Box 23"/>
          <p:cNvSpPr txBox="1">
            <a:spLocks noChangeArrowheads="1"/>
          </p:cNvSpPr>
          <p:nvPr/>
        </p:nvSpPr>
        <p:spPr bwMode="auto">
          <a:xfrm>
            <a:off x="4271963" y="2382838"/>
            <a:ext cx="4303712" cy="2455862"/>
          </a:xfrm>
          <a:prstGeom prst="rect">
            <a:avLst/>
          </a:prstGeom>
          <a:noFill/>
          <a:ln w="9525">
            <a:noFill/>
            <a:miter lim="800000"/>
            <a:headEnd/>
            <a:tailEnd/>
          </a:ln>
        </p:spPr>
        <p:txBody>
          <a:bodyPr>
            <a:spAutoFit/>
          </a:bodyPr>
          <a:lstStyle/>
          <a:p>
            <a:pPr>
              <a:spcBef>
                <a:spcPct val="20000"/>
              </a:spcBef>
            </a:pPr>
            <a:r>
              <a:rPr lang="en-US">
                <a:solidFill>
                  <a:srgbClr val="FF00FF"/>
                </a:solidFill>
              </a:rPr>
              <a:t>Kính viếng bác X. Nếu còn chỗ, linh hồn bác sẽ được lên thiên đàng.</a:t>
            </a:r>
          </a:p>
          <a:p>
            <a:pPr>
              <a:spcBef>
                <a:spcPct val="20000"/>
              </a:spcBef>
            </a:pPr>
            <a:r>
              <a:rPr lang="en-US">
                <a:solidFill>
                  <a:srgbClr val="FF00FF"/>
                </a:solidFill>
              </a:rPr>
              <a:t>(hiểu là </a:t>
            </a:r>
            <a:r>
              <a:rPr lang="en-US" b="1">
                <a:solidFill>
                  <a:srgbClr val="FF00FF"/>
                </a:solidFill>
              </a:rPr>
              <a:t>nếu còn chỗ</a:t>
            </a:r>
            <a:r>
              <a:rPr lang="en-US">
                <a:solidFill>
                  <a:srgbClr val="FF00FF"/>
                </a:solidFill>
              </a:rPr>
              <a:t> trên thiên đàng)</a:t>
            </a:r>
          </a:p>
          <a:p>
            <a:pPr>
              <a:spcBef>
                <a:spcPct val="20000"/>
              </a:spcBef>
            </a:pPr>
            <a:endParaRPr lang="en-US"/>
          </a:p>
        </p:txBody>
      </p:sp>
      <p:sp>
        <p:nvSpPr>
          <p:cNvPr id="13336" name="Text Box 24"/>
          <p:cNvSpPr txBox="1">
            <a:spLocks noChangeArrowheads="1"/>
          </p:cNvSpPr>
          <p:nvPr/>
        </p:nvSpPr>
        <p:spPr bwMode="auto">
          <a:xfrm>
            <a:off x="4187825" y="-15875"/>
            <a:ext cx="4559300" cy="2751138"/>
          </a:xfrm>
          <a:prstGeom prst="rect">
            <a:avLst/>
          </a:prstGeom>
          <a:noFill/>
          <a:ln w="9525">
            <a:noFill/>
            <a:miter lim="800000"/>
            <a:headEnd/>
            <a:tailEnd/>
          </a:ln>
        </p:spPr>
        <p:txBody>
          <a:bodyPr>
            <a:spAutoFit/>
          </a:bodyPr>
          <a:lstStyle/>
          <a:p>
            <a:endParaRPr lang="en-US">
              <a:solidFill>
                <a:srgbClr val="FF00FF"/>
              </a:solidFill>
            </a:endParaRPr>
          </a:p>
          <a:p>
            <a:r>
              <a:rPr lang="en-US">
                <a:solidFill>
                  <a:srgbClr val="FF00FF"/>
                </a:solidFill>
              </a:rPr>
              <a:t>Xin ông làm ơn ghi thêm nếu còn chỗ linh hồn bác sẽ được lên thiên đàng.   </a:t>
            </a:r>
          </a:p>
          <a:p>
            <a:r>
              <a:rPr lang="en-US">
                <a:solidFill>
                  <a:srgbClr val="FF00FF"/>
                </a:solidFill>
              </a:rPr>
              <a:t>(hiểu là nếu </a:t>
            </a:r>
            <a:r>
              <a:rPr lang="en-US" b="1">
                <a:solidFill>
                  <a:srgbClr val="FF00FF"/>
                </a:solidFill>
              </a:rPr>
              <a:t>còn chỗ viết</a:t>
            </a:r>
            <a:r>
              <a:rPr lang="en-US">
                <a:solidFill>
                  <a:srgbClr val="FF00FF"/>
                </a:solidFill>
              </a:rPr>
              <a:t> trên băng tang) </a:t>
            </a:r>
          </a:p>
          <a:p>
            <a:pPr>
              <a:spcBef>
                <a:spcPct val="20000"/>
              </a:spcBef>
            </a:pPr>
            <a:endParaRPr lang="en-US"/>
          </a:p>
        </p:txBody>
      </p:sp>
      <p:sp>
        <p:nvSpPr>
          <p:cNvPr id="13337" name="Text Box 25"/>
          <p:cNvSpPr txBox="1">
            <a:spLocks noChangeArrowheads="1"/>
          </p:cNvSpPr>
          <p:nvPr/>
        </p:nvSpPr>
        <p:spPr bwMode="auto">
          <a:xfrm>
            <a:off x="423863" y="4605338"/>
            <a:ext cx="3819525" cy="2382837"/>
          </a:xfrm>
          <a:prstGeom prst="rect">
            <a:avLst/>
          </a:prstGeom>
          <a:noFill/>
          <a:ln w="9525">
            <a:noFill/>
            <a:miter lim="800000"/>
            <a:headEnd/>
            <a:tailEnd/>
          </a:ln>
        </p:spPr>
        <p:txBody>
          <a:bodyPr>
            <a:spAutoFit/>
          </a:bodyPr>
          <a:lstStyle/>
          <a:p>
            <a:pPr>
              <a:spcBef>
                <a:spcPct val="20000"/>
              </a:spcBef>
            </a:pPr>
            <a:r>
              <a:rPr lang="en-US">
                <a:solidFill>
                  <a:srgbClr val="0000FF"/>
                </a:solidFill>
              </a:rPr>
              <a:t>c)  Để người bán hàng khỏi hiểu lầm, ông khách cần thêm dấu gì vào tin nhắn, dấu đó đặt sau chữ nào? </a:t>
            </a:r>
          </a:p>
          <a:p>
            <a:pPr>
              <a:spcBef>
                <a:spcPct val="20000"/>
              </a:spcBef>
            </a:pPr>
            <a:r>
              <a:rPr lang="en-US"/>
              <a:t> </a:t>
            </a:r>
          </a:p>
        </p:txBody>
      </p:sp>
      <p:sp>
        <p:nvSpPr>
          <p:cNvPr id="13338" name="Text Box 26"/>
          <p:cNvSpPr txBox="1">
            <a:spLocks noChangeArrowheads="1"/>
          </p:cNvSpPr>
          <p:nvPr/>
        </p:nvSpPr>
        <p:spPr bwMode="auto">
          <a:xfrm>
            <a:off x="4448175" y="4865688"/>
            <a:ext cx="4087813" cy="1643062"/>
          </a:xfrm>
          <a:prstGeom prst="rect">
            <a:avLst/>
          </a:prstGeom>
          <a:noFill/>
          <a:ln w="9525">
            <a:noFill/>
            <a:miter lim="800000"/>
            <a:headEnd/>
            <a:tailEnd/>
          </a:ln>
        </p:spPr>
        <p:txBody>
          <a:bodyPr>
            <a:spAutoFit/>
          </a:bodyPr>
          <a:lstStyle/>
          <a:p>
            <a:pPr>
              <a:spcBef>
                <a:spcPct val="20000"/>
              </a:spcBef>
            </a:pPr>
            <a:r>
              <a:rPr lang="en-US">
                <a:solidFill>
                  <a:srgbClr val="FF00FF"/>
                </a:solidFill>
              </a:rPr>
              <a:t>Xin ông làm ơn ghi thêm nếu còn chỗ: linh hồn bác sẽ được lên thiên đàng. </a:t>
            </a:r>
          </a:p>
          <a:p>
            <a:pPr>
              <a:spcBef>
                <a:spcPct val="20000"/>
              </a:spcBef>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13333">
                                            <p:txEl>
                                              <p:pRg st="0" end="0"/>
                                            </p:txEl>
                                          </p:spTgt>
                                        </p:tgtEl>
                                        <p:attrNameLst>
                                          <p:attrName>style.visibility</p:attrName>
                                        </p:attrNameLst>
                                      </p:cBhvr>
                                      <p:to>
                                        <p:strVal val="visible"/>
                                      </p:to>
                                    </p:set>
                                    <p:anim calcmode="lin" valueType="num">
                                      <p:cBhvr>
                                        <p:cTn id="7" dur="1000" fill="hold"/>
                                        <p:tgtEl>
                                          <p:spTgt spid="1333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333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3333">
                                            <p:txEl>
                                              <p:pRg st="0" end="0"/>
                                            </p:txEl>
                                          </p:spTgt>
                                        </p:tgtEl>
                                      </p:cBhvr>
                                    </p:animEffect>
                                  </p:childTnLst>
                                </p:cTn>
                              </p:par>
                              <p:par>
                                <p:cTn id="10" presetID="29" presetClass="entr" presetSubtype="0" fill="hold" nodeType="withEffect">
                                  <p:stCondLst>
                                    <p:cond delay="0"/>
                                  </p:stCondLst>
                                  <p:childTnLst>
                                    <p:set>
                                      <p:cBhvr>
                                        <p:cTn id="11" dur="1" fill="hold">
                                          <p:stCondLst>
                                            <p:cond delay="0"/>
                                          </p:stCondLst>
                                        </p:cTn>
                                        <p:tgtEl>
                                          <p:spTgt spid="13334">
                                            <p:txEl>
                                              <p:pRg st="0" end="0"/>
                                            </p:txEl>
                                          </p:spTgt>
                                        </p:tgtEl>
                                        <p:attrNameLst>
                                          <p:attrName>style.visibility</p:attrName>
                                        </p:attrNameLst>
                                      </p:cBhvr>
                                      <p:to>
                                        <p:strVal val="visible"/>
                                      </p:to>
                                    </p:set>
                                    <p:anim calcmode="lin" valueType="num">
                                      <p:cBhvr>
                                        <p:cTn id="12" dur="1000" fill="hold"/>
                                        <p:tgtEl>
                                          <p:spTgt spid="13334">
                                            <p:txEl>
                                              <p:pRg st="0" end="0"/>
                                            </p:txEl>
                                          </p:spTgt>
                                        </p:tgtEl>
                                        <p:attrNameLst>
                                          <p:attrName>ppt_x</p:attrName>
                                        </p:attrNameLst>
                                      </p:cBhvr>
                                      <p:tavLst>
                                        <p:tav tm="0">
                                          <p:val>
                                            <p:strVal val="#ppt_x-.2"/>
                                          </p:val>
                                        </p:tav>
                                        <p:tav tm="100000">
                                          <p:val>
                                            <p:strVal val="#ppt_x"/>
                                          </p:val>
                                        </p:tav>
                                      </p:tavLst>
                                    </p:anim>
                                    <p:anim calcmode="lin" valueType="num">
                                      <p:cBhvr>
                                        <p:cTn id="13" dur="1000" fill="hold"/>
                                        <p:tgtEl>
                                          <p:spTgt spid="13334">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3334">
                                            <p:txEl>
                                              <p:pRg st="0" end="0"/>
                                            </p:txEl>
                                          </p:spTgt>
                                        </p:tgtEl>
                                      </p:cBhvr>
                                    </p:animEffect>
                                  </p:childTnLst>
                                </p:cTn>
                              </p:par>
                              <p:par>
                                <p:cTn id="15" presetID="29" presetClass="entr" presetSubtype="0" fill="hold" nodeType="withEffect">
                                  <p:stCondLst>
                                    <p:cond delay="0"/>
                                  </p:stCondLst>
                                  <p:childTnLst>
                                    <p:set>
                                      <p:cBhvr>
                                        <p:cTn id="16" dur="1" fill="hold">
                                          <p:stCondLst>
                                            <p:cond delay="0"/>
                                          </p:stCondLst>
                                        </p:cTn>
                                        <p:tgtEl>
                                          <p:spTgt spid="13337">
                                            <p:txEl>
                                              <p:pRg st="0" end="0"/>
                                            </p:txEl>
                                          </p:spTgt>
                                        </p:tgtEl>
                                        <p:attrNameLst>
                                          <p:attrName>style.visibility</p:attrName>
                                        </p:attrNameLst>
                                      </p:cBhvr>
                                      <p:to>
                                        <p:strVal val="visible"/>
                                      </p:to>
                                    </p:set>
                                    <p:anim calcmode="lin" valueType="num">
                                      <p:cBhvr>
                                        <p:cTn id="17" dur="1000" fill="hold"/>
                                        <p:tgtEl>
                                          <p:spTgt spid="13337">
                                            <p:txEl>
                                              <p:pRg st="0" end="0"/>
                                            </p:txEl>
                                          </p:spTgt>
                                        </p:tgtEl>
                                        <p:attrNameLst>
                                          <p:attrName>ppt_x</p:attrName>
                                        </p:attrNameLst>
                                      </p:cBhvr>
                                      <p:tavLst>
                                        <p:tav tm="0">
                                          <p:val>
                                            <p:strVal val="#ppt_x-.2"/>
                                          </p:val>
                                        </p:tav>
                                        <p:tav tm="100000">
                                          <p:val>
                                            <p:strVal val="#ppt_x"/>
                                          </p:val>
                                        </p:tav>
                                      </p:tavLst>
                                    </p:anim>
                                    <p:anim calcmode="lin" valueType="num">
                                      <p:cBhvr>
                                        <p:cTn id="18" dur="1000" fill="hold"/>
                                        <p:tgtEl>
                                          <p:spTgt spid="1333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9" dur="1000"/>
                                        <p:tgtEl>
                                          <p:spTgt spid="13337">
                                            <p:txEl>
                                              <p:pRg st="0" end="0"/>
                                            </p:txEl>
                                          </p:spTgt>
                                        </p:tgtEl>
                                      </p:cBhvr>
                                    </p:animEffect>
                                  </p:childTnLst>
                                </p:cTn>
                              </p:par>
                              <p:par>
                                <p:cTn id="20" presetID="29" presetClass="entr" presetSubtype="0" fill="hold" nodeType="withEffect">
                                  <p:stCondLst>
                                    <p:cond delay="0"/>
                                  </p:stCondLst>
                                  <p:childTnLst>
                                    <p:set>
                                      <p:cBhvr>
                                        <p:cTn id="21" dur="1" fill="hold">
                                          <p:stCondLst>
                                            <p:cond delay="0"/>
                                          </p:stCondLst>
                                        </p:cTn>
                                        <p:tgtEl>
                                          <p:spTgt spid="13337">
                                            <p:txEl>
                                              <p:pRg st="1" end="1"/>
                                            </p:txEl>
                                          </p:spTgt>
                                        </p:tgtEl>
                                        <p:attrNameLst>
                                          <p:attrName>style.visibility</p:attrName>
                                        </p:attrNameLst>
                                      </p:cBhvr>
                                      <p:to>
                                        <p:strVal val="visible"/>
                                      </p:to>
                                    </p:set>
                                    <p:anim calcmode="lin" valueType="num">
                                      <p:cBhvr>
                                        <p:cTn id="22" dur="1000" fill="hold"/>
                                        <p:tgtEl>
                                          <p:spTgt spid="13337">
                                            <p:txEl>
                                              <p:pRg st="1" end="1"/>
                                            </p:txEl>
                                          </p:spTgt>
                                        </p:tgtEl>
                                        <p:attrNameLst>
                                          <p:attrName>ppt_x</p:attrName>
                                        </p:attrNameLst>
                                      </p:cBhvr>
                                      <p:tavLst>
                                        <p:tav tm="0">
                                          <p:val>
                                            <p:strVal val="#ppt_x-.2"/>
                                          </p:val>
                                        </p:tav>
                                        <p:tav tm="100000">
                                          <p:val>
                                            <p:strVal val="#ppt_x"/>
                                          </p:val>
                                        </p:tav>
                                      </p:tavLst>
                                    </p:anim>
                                    <p:anim calcmode="lin" valueType="num">
                                      <p:cBhvr>
                                        <p:cTn id="23" dur="1000" fill="hold"/>
                                        <p:tgtEl>
                                          <p:spTgt spid="13337">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13337">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2" presetClass="entr" presetSubtype="0" fill="hold" nodeType="clickEffect">
                                  <p:stCondLst>
                                    <p:cond delay="0"/>
                                  </p:stCondLst>
                                  <p:childTnLst>
                                    <p:set>
                                      <p:cBhvr>
                                        <p:cTn id="28" dur="1" fill="hold">
                                          <p:stCondLst>
                                            <p:cond delay="0"/>
                                          </p:stCondLst>
                                        </p:cTn>
                                        <p:tgtEl>
                                          <p:spTgt spid="13336">
                                            <p:txEl>
                                              <p:pRg st="1" end="1"/>
                                            </p:txEl>
                                          </p:spTgt>
                                        </p:tgtEl>
                                        <p:attrNameLst>
                                          <p:attrName>style.visibility</p:attrName>
                                        </p:attrNameLst>
                                      </p:cBhvr>
                                      <p:to>
                                        <p:strVal val="visible"/>
                                      </p:to>
                                    </p:set>
                                    <p:animScale>
                                      <p:cBhvr>
                                        <p:cTn id="29" dur="1000" decel="50000" fill="hold">
                                          <p:stCondLst>
                                            <p:cond delay="0"/>
                                          </p:stCondLst>
                                        </p:cTn>
                                        <p:tgtEl>
                                          <p:spTgt spid="13336">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0" dur="1000" decel="50000" fill="hold">
                                          <p:stCondLst>
                                            <p:cond delay="0"/>
                                          </p:stCondLst>
                                        </p:cTn>
                                        <p:tgtEl>
                                          <p:spTgt spid="13336">
                                            <p:txEl>
                                              <p:pRg st="1" end="1"/>
                                            </p:txEl>
                                          </p:spTgt>
                                        </p:tgtEl>
                                        <p:attrNameLst>
                                          <p:attrName>ppt_x</p:attrName>
                                          <p:attrName>ppt_y</p:attrName>
                                        </p:attrNameLst>
                                      </p:cBhvr>
                                    </p:animMotion>
                                    <p:animEffect transition="in" filter="fade">
                                      <p:cBhvr>
                                        <p:cTn id="31" dur="1000"/>
                                        <p:tgtEl>
                                          <p:spTgt spid="13336">
                                            <p:txEl>
                                              <p:pRg st="1" end="1"/>
                                            </p:txEl>
                                          </p:spTgt>
                                        </p:tgtEl>
                                      </p:cBhvr>
                                    </p:animEffect>
                                  </p:childTnLst>
                                </p:cTn>
                              </p:par>
                              <p:par>
                                <p:cTn id="32" presetID="52" presetClass="entr" presetSubtype="0" fill="hold" nodeType="withEffect">
                                  <p:stCondLst>
                                    <p:cond delay="0"/>
                                  </p:stCondLst>
                                  <p:childTnLst>
                                    <p:set>
                                      <p:cBhvr>
                                        <p:cTn id="33" dur="1" fill="hold">
                                          <p:stCondLst>
                                            <p:cond delay="0"/>
                                          </p:stCondLst>
                                        </p:cTn>
                                        <p:tgtEl>
                                          <p:spTgt spid="13336">
                                            <p:txEl>
                                              <p:pRg st="2" end="2"/>
                                            </p:txEl>
                                          </p:spTgt>
                                        </p:tgtEl>
                                        <p:attrNameLst>
                                          <p:attrName>style.visibility</p:attrName>
                                        </p:attrNameLst>
                                      </p:cBhvr>
                                      <p:to>
                                        <p:strVal val="visible"/>
                                      </p:to>
                                    </p:set>
                                    <p:animScale>
                                      <p:cBhvr>
                                        <p:cTn id="34" dur="1000" decel="50000" fill="hold">
                                          <p:stCondLst>
                                            <p:cond delay="0"/>
                                          </p:stCondLst>
                                        </p:cTn>
                                        <p:tgtEl>
                                          <p:spTgt spid="13336">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5" dur="1000" decel="50000" fill="hold">
                                          <p:stCondLst>
                                            <p:cond delay="0"/>
                                          </p:stCondLst>
                                        </p:cTn>
                                        <p:tgtEl>
                                          <p:spTgt spid="13336">
                                            <p:txEl>
                                              <p:pRg st="2" end="2"/>
                                            </p:txEl>
                                          </p:spTgt>
                                        </p:tgtEl>
                                        <p:attrNameLst>
                                          <p:attrName>ppt_x</p:attrName>
                                          <p:attrName>ppt_y</p:attrName>
                                        </p:attrNameLst>
                                      </p:cBhvr>
                                    </p:animMotion>
                                    <p:animEffect transition="in" filter="fade">
                                      <p:cBhvr>
                                        <p:cTn id="36" dur="1000"/>
                                        <p:tgtEl>
                                          <p:spTgt spid="13336">
                                            <p:txEl>
                                              <p:pRg st="2" end="2"/>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1" presetClass="entr" presetSubtype="4" fill="hold" nodeType="clickEffect">
                                  <p:stCondLst>
                                    <p:cond delay="0"/>
                                  </p:stCondLst>
                                  <p:childTnLst>
                                    <p:set>
                                      <p:cBhvr>
                                        <p:cTn id="40" dur="1" fill="hold">
                                          <p:stCondLst>
                                            <p:cond delay="0"/>
                                          </p:stCondLst>
                                        </p:cTn>
                                        <p:tgtEl>
                                          <p:spTgt spid="13335">
                                            <p:txEl>
                                              <p:pRg st="0" end="0"/>
                                            </p:txEl>
                                          </p:spTgt>
                                        </p:tgtEl>
                                        <p:attrNameLst>
                                          <p:attrName>style.visibility</p:attrName>
                                        </p:attrNameLst>
                                      </p:cBhvr>
                                      <p:to>
                                        <p:strVal val="visible"/>
                                      </p:to>
                                    </p:set>
                                    <p:animEffect transition="in" filter="wheel(4)">
                                      <p:cBhvr>
                                        <p:cTn id="41" dur="2000"/>
                                        <p:tgtEl>
                                          <p:spTgt spid="13335">
                                            <p:txEl>
                                              <p:pRg st="0" end="0"/>
                                            </p:txEl>
                                          </p:spTgt>
                                        </p:tgtEl>
                                      </p:cBhvr>
                                    </p:animEffect>
                                  </p:childTnLst>
                                </p:cTn>
                              </p:par>
                              <p:par>
                                <p:cTn id="42" presetID="21" presetClass="entr" presetSubtype="4" fill="hold" nodeType="withEffect">
                                  <p:stCondLst>
                                    <p:cond delay="0"/>
                                  </p:stCondLst>
                                  <p:childTnLst>
                                    <p:set>
                                      <p:cBhvr>
                                        <p:cTn id="43" dur="1" fill="hold">
                                          <p:stCondLst>
                                            <p:cond delay="0"/>
                                          </p:stCondLst>
                                        </p:cTn>
                                        <p:tgtEl>
                                          <p:spTgt spid="13335">
                                            <p:txEl>
                                              <p:pRg st="1" end="1"/>
                                            </p:txEl>
                                          </p:spTgt>
                                        </p:tgtEl>
                                        <p:attrNameLst>
                                          <p:attrName>style.visibility</p:attrName>
                                        </p:attrNameLst>
                                      </p:cBhvr>
                                      <p:to>
                                        <p:strVal val="visible"/>
                                      </p:to>
                                    </p:set>
                                    <p:animEffect transition="in" filter="wheel(4)">
                                      <p:cBhvr>
                                        <p:cTn id="44" dur="2000"/>
                                        <p:tgtEl>
                                          <p:spTgt spid="13335">
                                            <p:txEl>
                                              <p:pRg st="1" end="1"/>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0" presetClass="entr" presetSubtype="0" fill="hold" nodeType="clickEffect">
                                  <p:stCondLst>
                                    <p:cond delay="0"/>
                                  </p:stCondLst>
                                  <p:childTnLst>
                                    <p:set>
                                      <p:cBhvr>
                                        <p:cTn id="48" dur="1" fill="hold">
                                          <p:stCondLst>
                                            <p:cond delay="0"/>
                                          </p:stCondLst>
                                        </p:cTn>
                                        <p:tgtEl>
                                          <p:spTgt spid="13338">
                                            <p:txEl>
                                              <p:pRg st="0" end="0"/>
                                            </p:txEl>
                                          </p:spTgt>
                                        </p:tgtEl>
                                        <p:attrNameLst>
                                          <p:attrName>style.visibility</p:attrName>
                                        </p:attrNameLst>
                                      </p:cBhvr>
                                      <p:to>
                                        <p:strVal val="visible"/>
                                      </p:to>
                                    </p:set>
                                    <p:animEffect transition="in" filter="wedge">
                                      <p:cBhvr>
                                        <p:cTn id="49" dur="2000"/>
                                        <p:tgtEl>
                                          <p:spTgt spid="1333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defRPr/>
            </a:pPr>
            <a:r>
              <a:rPr lang="en-US" sz="3200" u="sng" dirty="0" err="1" smtClean="0">
                <a:solidFill>
                  <a:srgbClr val="FF0000"/>
                </a:solidFill>
                <a:effectLst>
                  <a:outerShdw blurRad="38100" dist="38100" dir="2700000" algn="tl">
                    <a:srgbClr val="C0C0C0"/>
                  </a:outerShdw>
                </a:effectLst>
              </a:rPr>
              <a:t>Luyện</a:t>
            </a:r>
            <a:r>
              <a:rPr lang="en-US" sz="3200" u="sng" dirty="0" smtClean="0">
                <a:solidFill>
                  <a:srgbClr val="FF0000"/>
                </a:solidFill>
                <a:effectLst>
                  <a:outerShdw blurRad="38100" dist="38100" dir="2700000" algn="tl">
                    <a:srgbClr val="C0C0C0"/>
                  </a:outerShdw>
                </a:effectLst>
              </a:rPr>
              <a:t> </a:t>
            </a:r>
            <a:r>
              <a:rPr lang="en-US" sz="3200" u="sng" dirty="0" err="1" smtClean="0">
                <a:solidFill>
                  <a:srgbClr val="FF0000"/>
                </a:solidFill>
                <a:effectLst>
                  <a:outerShdw blurRad="38100" dist="38100" dir="2700000" algn="tl">
                    <a:srgbClr val="C0C0C0"/>
                  </a:outerShdw>
                </a:effectLst>
              </a:rPr>
              <a:t>từ</a:t>
            </a:r>
            <a:r>
              <a:rPr lang="en-US" sz="3200" u="sng" dirty="0" smtClean="0">
                <a:solidFill>
                  <a:srgbClr val="FF0000"/>
                </a:solidFill>
                <a:effectLst>
                  <a:outerShdw blurRad="38100" dist="38100" dir="2700000" algn="tl">
                    <a:srgbClr val="C0C0C0"/>
                  </a:outerShdw>
                </a:effectLst>
              </a:rPr>
              <a:t> </a:t>
            </a:r>
            <a:r>
              <a:rPr lang="en-US" sz="3200" u="sng" dirty="0" err="1" smtClean="0">
                <a:solidFill>
                  <a:srgbClr val="FF0000"/>
                </a:solidFill>
                <a:effectLst>
                  <a:outerShdw blurRad="38100" dist="38100" dir="2700000" algn="tl">
                    <a:srgbClr val="C0C0C0"/>
                  </a:outerShdw>
                </a:effectLst>
              </a:rPr>
              <a:t>và</a:t>
            </a:r>
            <a:r>
              <a:rPr lang="en-US" sz="3200" u="sng" dirty="0" smtClean="0">
                <a:solidFill>
                  <a:srgbClr val="FF0000"/>
                </a:solidFill>
                <a:effectLst>
                  <a:outerShdw blurRad="38100" dist="38100" dir="2700000" algn="tl">
                    <a:srgbClr val="C0C0C0"/>
                  </a:outerShdw>
                </a:effectLst>
              </a:rPr>
              <a:t> </a:t>
            </a:r>
            <a:r>
              <a:rPr lang="en-US" sz="3200" u="sng" dirty="0" err="1" smtClean="0">
                <a:solidFill>
                  <a:srgbClr val="FF0000"/>
                </a:solidFill>
                <a:effectLst>
                  <a:outerShdw blurRad="38100" dist="38100" dir="2700000" algn="tl">
                    <a:srgbClr val="C0C0C0"/>
                  </a:outerShdw>
                </a:effectLst>
              </a:rPr>
              <a:t>câu</a:t>
            </a:r>
            <a:r>
              <a:rPr lang="en-US" sz="3200" dirty="0" smtClean="0">
                <a:solidFill>
                  <a:srgbClr val="FF0000"/>
                </a:solidFill>
              </a:rPr>
              <a:t>:</a:t>
            </a:r>
          </a:p>
        </p:txBody>
      </p:sp>
      <p:sp>
        <p:nvSpPr>
          <p:cNvPr id="4099" name="Rectangle 3"/>
          <p:cNvSpPr>
            <a:spLocks noGrp="1" noChangeArrowheads="1"/>
          </p:cNvSpPr>
          <p:nvPr>
            <p:ph type="body" idx="1"/>
          </p:nvPr>
        </p:nvSpPr>
        <p:spPr/>
        <p:txBody>
          <a:bodyPr/>
          <a:lstStyle/>
          <a:p>
            <a:pPr eaLnBrk="1" hangingPunct="1">
              <a:buFontTx/>
              <a:buNone/>
            </a:pPr>
            <a:r>
              <a:rPr lang="en-US" sz="3600" smtClean="0">
                <a:solidFill>
                  <a:srgbClr val="FF0000"/>
                </a:solidFill>
              </a:rPr>
              <a:t>Kiểm tra bài cũ:</a:t>
            </a:r>
          </a:p>
          <a:p>
            <a:pPr eaLnBrk="1" hangingPunct="1">
              <a:buFontTx/>
              <a:buNone/>
            </a:pPr>
            <a:r>
              <a:rPr lang="en-US" sz="3600" smtClean="0">
                <a:solidFill>
                  <a:srgbClr val="0000FF"/>
                </a:solidFill>
              </a:rPr>
              <a:t>- Em hãy nêu tác dụng của dấu phẩy?</a:t>
            </a:r>
          </a:p>
          <a:p>
            <a:pPr eaLnBrk="1" hangingPunct="1">
              <a:buFontTx/>
              <a:buNone/>
            </a:pPr>
            <a:r>
              <a:rPr lang="en-US" sz="3600" smtClean="0">
                <a:solidFill>
                  <a:srgbClr val="0000FF"/>
                </a:solidFill>
              </a:rPr>
              <a:t>- Đặt một câu ghép có sử dụng dấu phẩy ngăn cách các vế trong câu ghép đó. </a:t>
            </a:r>
          </a:p>
          <a:p>
            <a:pPr eaLnBrk="1" hangingPunct="1"/>
            <a:endParaRPr lang="en-US" sz="3600" smtClean="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nodeType="with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wedge">
                                      <p:cBhvr>
                                        <p:cTn id="7" dur="500"/>
                                        <p:tgtEl>
                                          <p:spTgt spid="40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wedge">
                                      <p:cBhvr>
                                        <p:cTn id="12" dur="500"/>
                                        <p:tgtEl>
                                          <p:spTgt spid="40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wedge">
                                      <p:cBhvr>
                                        <p:cTn id="17" dur="500"/>
                                        <p:tgtEl>
                                          <p:spTgt spid="4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2800" u="sng" smtClean="0">
                <a:solidFill>
                  <a:srgbClr val="FF0000"/>
                </a:solidFill>
              </a:rPr>
              <a:t>Luyện từ và câu</a:t>
            </a:r>
            <a:r>
              <a:rPr lang="en-US" sz="2800" smtClean="0">
                <a:solidFill>
                  <a:srgbClr val="FF0000"/>
                </a:solidFill>
              </a:rPr>
              <a:t>: </a:t>
            </a:r>
            <a:r>
              <a:rPr lang="en-US" sz="3200" smtClean="0">
                <a:solidFill>
                  <a:srgbClr val="0000FF"/>
                </a:solidFill>
              </a:rPr>
              <a:t>Ôn tập về dấu câu</a:t>
            </a:r>
            <a:br>
              <a:rPr lang="en-US" sz="3200" smtClean="0">
                <a:solidFill>
                  <a:srgbClr val="0000FF"/>
                </a:solidFill>
              </a:rPr>
            </a:br>
            <a:r>
              <a:rPr lang="en-US" sz="3200" smtClean="0">
                <a:solidFill>
                  <a:srgbClr val="0000FF"/>
                </a:solidFill>
              </a:rPr>
              <a:t>                        (Dấu hai chấm)</a:t>
            </a:r>
          </a:p>
        </p:txBody>
      </p:sp>
      <p:sp>
        <p:nvSpPr>
          <p:cNvPr id="6147" name="Rectangle 3"/>
          <p:cNvSpPr>
            <a:spLocks noGrp="1" noChangeArrowheads="1"/>
          </p:cNvSpPr>
          <p:nvPr>
            <p:ph type="body" idx="1"/>
          </p:nvPr>
        </p:nvSpPr>
        <p:spPr>
          <a:xfrm>
            <a:off x="0" y="1600200"/>
            <a:ext cx="9144000" cy="5029200"/>
          </a:xfrm>
        </p:spPr>
        <p:txBody>
          <a:bodyPr/>
          <a:lstStyle/>
          <a:p>
            <a:pPr eaLnBrk="1" hangingPunct="1">
              <a:buFontTx/>
              <a:buNone/>
            </a:pPr>
            <a:r>
              <a:rPr lang="en-US" smtClean="0">
                <a:solidFill>
                  <a:srgbClr val="0000FF"/>
                </a:solidFill>
              </a:rPr>
              <a:t>1. Trong mỗi trường hợp dưới đây, </a:t>
            </a:r>
            <a:r>
              <a:rPr lang="en-US" b="1" smtClean="0">
                <a:solidFill>
                  <a:srgbClr val="0000FF"/>
                </a:solidFill>
              </a:rPr>
              <a:t>dấu hai chấm</a:t>
            </a:r>
            <a:r>
              <a:rPr lang="en-US" smtClean="0">
                <a:solidFill>
                  <a:srgbClr val="0000FF"/>
                </a:solidFill>
              </a:rPr>
              <a:t> được dùng làm gì?   </a:t>
            </a:r>
          </a:p>
          <a:p>
            <a:pPr eaLnBrk="1" hangingPunct="1">
              <a:buFontTx/>
              <a:buNone/>
            </a:pPr>
            <a:r>
              <a:rPr lang="en-US" smtClean="0">
                <a:solidFill>
                  <a:srgbClr val="0000FF"/>
                </a:solidFill>
              </a:rPr>
              <a:t>  a) Một chú công an vỗ vai em:</a:t>
            </a:r>
          </a:p>
          <a:p>
            <a:pPr eaLnBrk="1" hangingPunct="1">
              <a:buFontTx/>
              <a:buNone/>
            </a:pPr>
            <a:r>
              <a:rPr lang="en-US" smtClean="0">
                <a:solidFill>
                  <a:srgbClr val="0000FF"/>
                </a:solidFill>
              </a:rPr>
              <a:t>      - Cháu quả là chàng gác rừng dũng cảm!</a:t>
            </a:r>
          </a:p>
          <a:p>
            <a:pPr eaLnBrk="1" hangingPunct="1">
              <a:buFontTx/>
              <a:buNone/>
            </a:pPr>
            <a:r>
              <a:rPr lang="en-US" smtClean="0">
                <a:solidFill>
                  <a:srgbClr val="0000FF"/>
                </a:solidFill>
              </a:rPr>
              <a:t>                               </a:t>
            </a:r>
            <a:r>
              <a:rPr lang="en-US" i="1" smtClean="0">
                <a:solidFill>
                  <a:srgbClr val="0000FF"/>
                </a:solidFill>
              </a:rPr>
              <a:t>Nguyễn Thị Cẩm Châu</a:t>
            </a:r>
          </a:p>
          <a:p>
            <a:pPr eaLnBrk="1" hangingPunct="1">
              <a:buFontTx/>
              <a:buNone/>
            </a:pPr>
            <a:r>
              <a:rPr lang="en-US" smtClean="0">
                <a:solidFill>
                  <a:srgbClr val="0000FF"/>
                </a:solidFill>
              </a:rPr>
              <a:t>  b) Cảnh vật xung quanh tôi đang có sự thay đổi lớn: hôm nay tôi đi học.</a:t>
            </a:r>
          </a:p>
          <a:p>
            <a:pPr eaLnBrk="1" hangingPunct="1">
              <a:buFontTx/>
              <a:buNone/>
            </a:pPr>
            <a:r>
              <a:rPr lang="en-US" smtClean="0">
                <a:solidFill>
                  <a:srgbClr val="0000FF"/>
                </a:solidFill>
              </a:rPr>
              <a:t>                                               </a:t>
            </a:r>
            <a:r>
              <a:rPr lang="en-US" i="1" smtClean="0">
                <a:solidFill>
                  <a:srgbClr val="0000FF"/>
                </a:solidFill>
              </a:rPr>
              <a:t>Thanh Tịnh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wheel(4)">
                                      <p:cBhvr>
                                        <p:cTn id="7" dur="500"/>
                                        <p:tgtEl>
                                          <p:spTgt spid="6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1" presetClass="entr" presetSubtype="0" fill="hold" nodeType="clickEffect">
                                  <p:stCondLst>
                                    <p:cond delay="0"/>
                                  </p:stCondLst>
                                  <p:iterate type="lt">
                                    <p:tmPct val="10000"/>
                                  </p:iterate>
                                  <p:childTnLst>
                                    <p:set>
                                      <p:cBhvr>
                                        <p:cTn id="11" dur="1" fill="hold">
                                          <p:stCondLst>
                                            <p:cond delay="0"/>
                                          </p:stCondLst>
                                        </p:cTn>
                                        <p:tgtEl>
                                          <p:spTgt spid="6147">
                                            <p:txEl>
                                              <p:pRg st="0" end="0"/>
                                            </p:txEl>
                                          </p:spTgt>
                                        </p:tgtEl>
                                        <p:attrNameLst>
                                          <p:attrName>style.visibility</p:attrName>
                                        </p:attrNameLst>
                                      </p:cBhvr>
                                      <p:to>
                                        <p:strVal val="visible"/>
                                      </p:to>
                                    </p:set>
                                    <p:anim calcmode="lin" valueType="num">
                                      <p:cBhvr>
                                        <p:cTn id="12" dur="500" fill="hold"/>
                                        <p:tgtEl>
                                          <p:spTgt spid="6147">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6147">
                                            <p:txEl>
                                              <p:pRg st="0" end="0"/>
                                            </p:txEl>
                                          </p:spTgt>
                                        </p:tgtEl>
                                        <p:attrNameLst>
                                          <p:attrName>ppt_y</p:attrName>
                                        </p:attrNameLst>
                                      </p:cBhvr>
                                      <p:tavLst>
                                        <p:tav tm="0">
                                          <p:val>
                                            <p:strVal val="#ppt_y"/>
                                          </p:val>
                                        </p:tav>
                                        <p:tav tm="100000">
                                          <p:val>
                                            <p:strVal val="#ppt_y"/>
                                          </p:val>
                                        </p:tav>
                                      </p:tavLst>
                                    </p:anim>
                                    <p:anim calcmode="lin" valueType="num">
                                      <p:cBhvr>
                                        <p:cTn id="14" dur="500" fill="hold"/>
                                        <p:tgtEl>
                                          <p:spTgt spid="6147">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6147">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6147">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41" presetClass="entr" presetSubtype="0" fill="hold" nodeType="clickEffect">
                                  <p:stCondLst>
                                    <p:cond delay="0"/>
                                  </p:stCondLst>
                                  <p:iterate type="lt">
                                    <p:tmPct val="10000"/>
                                  </p:iterate>
                                  <p:childTnLst>
                                    <p:set>
                                      <p:cBhvr>
                                        <p:cTn id="20" dur="1" fill="hold">
                                          <p:stCondLst>
                                            <p:cond delay="0"/>
                                          </p:stCondLst>
                                        </p:cTn>
                                        <p:tgtEl>
                                          <p:spTgt spid="6147">
                                            <p:txEl>
                                              <p:pRg st="1" end="1"/>
                                            </p:txEl>
                                          </p:spTgt>
                                        </p:tgtEl>
                                        <p:attrNameLst>
                                          <p:attrName>style.visibility</p:attrName>
                                        </p:attrNameLst>
                                      </p:cBhvr>
                                      <p:to>
                                        <p:strVal val="visible"/>
                                      </p:to>
                                    </p:set>
                                    <p:anim calcmode="lin" valueType="num">
                                      <p:cBhvr>
                                        <p:cTn id="21" dur="500" fill="hold"/>
                                        <p:tgtEl>
                                          <p:spTgt spid="6147">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6147">
                                            <p:txEl>
                                              <p:pRg st="1" end="1"/>
                                            </p:txEl>
                                          </p:spTgt>
                                        </p:tgtEl>
                                        <p:attrNameLst>
                                          <p:attrName>ppt_y</p:attrName>
                                        </p:attrNameLst>
                                      </p:cBhvr>
                                      <p:tavLst>
                                        <p:tav tm="0">
                                          <p:val>
                                            <p:strVal val="#ppt_y"/>
                                          </p:val>
                                        </p:tav>
                                        <p:tav tm="100000">
                                          <p:val>
                                            <p:strVal val="#ppt_y"/>
                                          </p:val>
                                        </p:tav>
                                      </p:tavLst>
                                    </p:anim>
                                    <p:anim calcmode="lin" valueType="num">
                                      <p:cBhvr>
                                        <p:cTn id="23" dur="500" fill="hold"/>
                                        <p:tgtEl>
                                          <p:spTgt spid="6147">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6147">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6147">
                                            <p:txEl>
                                              <p:pRg st="1" end="1"/>
                                            </p:txEl>
                                          </p:spTgt>
                                        </p:tgtEl>
                                      </p:cBhvr>
                                    </p:animEffect>
                                  </p:childTnLst>
                                </p:cTn>
                              </p:par>
                              <p:par>
                                <p:cTn id="26" presetID="41" presetClass="entr" presetSubtype="0" fill="hold" nodeType="withEffect">
                                  <p:stCondLst>
                                    <p:cond delay="0"/>
                                  </p:stCondLst>
                                  <p:iterate type="lt">
                                    <p:tmPct val="10000"/>
                                  </p:iterate>
                                  <p:childTnLst>
                                    <p:set>
                                      <p:cBhvr>
                                        <p:cTn id="27" dur="1" fill="hold">
                                          <p:stCondLst>
                                            <p:cond delay="0"/>
                                          </p:stCondLst>
                                        </p:cTn>
                                        <p:tgtEl>
                                          <p:spTgt spid="6147">
                                            <p:txEl>
                                              <p:pRg st="2" end="2"/>
                                            </p:txEl>
                                          </p:spTgt>
                                        </p:tgtEl>
                                        <p:attrNameLst>
                                          <p:attrName>style.visibility</p:attrName>
                                        </p:attrNameLst>
                                      </p:cBhvr>
                                      <p:to>
                                        <p:strVal val="visible"/>
                                      </p:to>
                                    </p:set>
                                    <p:anim calcmode="lin" valueType="num">
                                      <p:cBhvr>
                                        <p:cTn id="28" dur="500" fill="hold"/>
                                        <p:tgtEl>
                                          <p:spTgt spid="6147">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6147">
                                            <p:txEl>
                                              <p:pRg st="2" end="2"/>
                                            </p:txEl>
                                          </p:spTgt>
                                        </p:tgtEl>
                                        <p:attrNameLst>
                                          <p:attrName>ppt_y</p:attrName>
                                        </p:attrNameLst>
                                      </p:cBhvr>
                                      <p:tavLst>
                                        <p:tav tm="0">
                                          <p:val>
                                            <p:strVal val="#ppt_y"/>
                                          </p:val>
                                        </p:tav>
                                        <p:tav tm="100000">
                                          <p:val>
                                            <p:strVal val="#ppt_y"/>
                                          </p:val>
                                        </p:tav>
                                      </p:tavLst>
                                    </p:anim>
                                    <p:anim calcmode="lin" valueType="num">
                                      <p:cBhvr>
                                        <p:cTn id="30" dur="500" fill="hold"/>
                                        <p:tgtEl>
                                          <p:spTgt spid="6147">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6147">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6147">
                                            <p:txEl>
                                              <p:pRg st="2" end="2"/>
                                            </p:txEl>
                                          </p:spTgt>
                                        </p:tgtEl>
                                      </p:cBhvr>
                                    </p:animEffect>
                                  </p:childTnLst>
                                </p:cTn>
                              </p:par>
                              <p:par>
                                <p:cTn id="33" presetID="41" presetClass="entr" presetSubtype="0" fill="hold" nodeType="withEffect">
                                  <p:stCondLst>
                                    <p:cond delay="0"/>
                                  </p:stCondLst>
                                  <p:iterate type="lt">
                                    <p:tmPct val="10000"/>
                                  </p:iterate>
                                  <p:childTnLst>
                                    <p:set>
                                      <p:cBhvr>
                                        <p:cTn id="34" dur="1" fill="hold">
                                          <p:stCondLst>
                                            <p:cond delay="0"/>
                                          </p:stCondLst>
                                        </p:cTn>
                                        <p:tgtEl>
                                          <p:spTgt spid="6147">
                                            <p:txEl>
                                              <p:pRg st="3" end="3"/>
                                            </p:txEl>
                                          </p:spTgt>
                                        </p:tgtEl>
                                        <p:attrNameLst>
                                          <p:attrName>style.visibility</p:attrName>
                                        </p:attrNameLst>
                                      </p:cBhvr>
                                      <p:to>
                                        <p:strVal val="visible"/>
                                      </p:to>
                                    </p:set>
                                    <p:anim calcmode="lin" valueType="num">
                                      <p:cBhvr>
                                        <p:cTn id="35" dur="2000" fill="hold"/>
                                        <p:tgtEl>
                                          <p:spTgt spid="6147">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6" dur="2000" fill="hold"/>
                                        <p:tgtEl>
                                          <p:spTgt spid="6147">
                                            <p:txEl>
                                              <p:pRg st="3" end="3"/>
                                            </p:txEl>
                                          </p:spTgt>
                                        </p:tgtEl>
                                        <p:attrNameLst>
                                          <p:attrName>ppt_y</p:attrName>
                                        </p:attrNameLst>
                                      </p:cBhvr>
                                      <p:tavLst>
                                        <p:tav tm="0">
                                          <p:val>
                                            <p:strVal val="#ppt_y"/>
                                          </p:val>
                                        </p:tav>
                                        <p:tav tm="100000">
                                          <p:val>
                                            <p:strVal val="#ppt_y"/>
                                          </p:val>
                                        </p:tav>
                                      </p:tavLst>
                                    </p:anim>
                                    <p:anim calcmode="lin" valueType="num">
                                      <p:cBhvr>
                                        <p:cTn id="37" dur="2000" fill="hold"/>
                                        <p:tgtEl>
                                          <p:spTgt spid="6147">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8" dur="2000" fill="hold"/>
                                        <p:tgtEl>
                                          <p:spTgt spid="6147">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9" dur="2000" tmFilter="0,0; .5, 1; 1, 1"/>
                                        <p:tgtEl>
                                          <p:spTgt spid="6147">
                                            <p:txEl>
                                              <p:pRg st="3" end="3"/>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41" presetClass="entr" presetSubtype="0" fill="hold" nodeType="clickEffect">
                                  <p:stCondLst>
                                    <p:cond delay="0"/>
                                  </p:stCondLst>
                                  <p:iterate type="lt">
                                    <p:tmPct val="10000"/>
                                  </p:iterate>
                                  <p:childTnLst>
                                    <p:set>
                                      <p:cBhvr>
                                        <p:cTn id="43" dur="1" fill="hold">
                                          <p:stCondLst>
                                            <p:cond delay="0"/>
                                          </p:stCondLst>
                                        </p:cTn>
                                        <p:tgtEl>
                                          <p:spTgt spid="6147">
                                            <p:txEl>
                                              <p:pRg st="4" end="4"/>
                                            </p:txEl>
                                          </p:spTgt>
                                        </p:tgtEl>
                                        <p:attrNameLst>
                                          <p:attrName>style.visibility</p:attrName>
                                        </p:attrNameLst>
                                      </p:cBhvr>
                                      <p:to>
                                        <p:strVal val="visible"/>
                                      </p:to>
                                    </p:set>
                                    <p:anim calcmode="lin" valueType="num">
                                      <p:cBhvr>
                                        <p:cTn id="44" dur="500" fill="hold"/>
                                        <p:tgtEl>
                                          <p:spTgt spid="6147">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5" dur="500" fill="hold"/>
                                        <p:tgtEl>
                                          <p:spTgt spid="6147">
                                            <p:txEl>
                                              <p:pRg st="4" end="4"/>
                                            </p:txEl>
                                          </p:spTgt>
                                        </p:tgtEl>
                                        <p:attrNameLst>
                                          <p:attrName>ppt_y</p:attrName>
                                        </p:attrNameLst>
                                      </p:cBhvr>
                                      <p:tavLst>
                                        <p:tav tm="0">
                                          <p:val>
                                            <p:strVal val="#ppt_y"/>
                                          </p:val>
                                        </p:tav>
                                        <p:tav tm="100000">
                                          <p:val>
                                            <p:strVal val="#ppt_y"/>
                                          </p:val>
                                        </p:tav>
                                      </p:tavLst>
                                    </p:anim>
                                    <p:anim calcmode="lin" valueType="num">
                                      <p:cBhvr>
                                        <p:cTn id="46" dur="500" fill="hold"/>
                                        <p:tgtEl>
                                          <p:spTgt spid="6147">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7" dur="500" fill="hold"/>
                                        <p:tgtEl>
                                          <p:spTgt spid="6147">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8" dur="500" tmFilter="0,0; .5, 1; 1, 1"/>
                                        <p:tgtEl>
                                          <p:spTgt spid="6147">
                                            <p:txEl>
                                              <p:pRg st="4" end="4"/>
                                            </p:txEl>
                                          </p:spTgt>
                                        </p:tgtEl>
                                      </p:cBhvr>
                                    </p:animEffect>
                                  </p:childTnLst>
                                </p:cTn>
                              </p:par>
                              <p:par>
                                <p:cTn id="49" presetID="21" presetClass="entr" presetSubtype="4" fill="hold" nodeType="withEffect">
                                  <p:stCondLst>
                                    <p:cond delay="0"/>
                                  </p:stCondLst>
                                  <p:childTnLst>
                                    <p:set>
                                      <p:cBhvr>
                                        <p:cTn id="50" dur="1" fill="hold">
                                          <p:stCondLst>
                                            <p:cond delay="0"/>
                                          </p:stCondLst>
                                        </p:cTn>
                                        <p:tgtEl>
                                          <p:spTgt spid="6147">
                                            <p:txEl>
                                              <p:pRg st="5" end="5"/>
                                            </p:txEl>
                                          </p:spTgt>
                                        </p:tgtEl>
                                        <p:attrNameLst>
                                          <p:attrName>style.visibility</p:attrName>
                                        </p:attrNameLst>
                                      </p:cBhvr>
                                      <p:to>
                                        <p:strVal val="visible"/>
                                      </p:to>
                                    </p:set>
                                    <p:animEffect transition="in" filter="wheel(4)">
                                      <p:cBhvr>
                                        <p:cTn id="51" dur="5000"/>
                                        <p:tgtEl>
                                          <p:spTgt spid="61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1" name="Text Box 43"/>
          <p:cNvSpPr txBox="1">
            <a:spLocks noChangeArrowheads="1"/>
          </p:cNvSpPr>
          <p:nvPr/>
        </p:nvSpPr>
        <p:spPr bwMode="auto">
          <a:xfrm>
            <a:off x="5181600" y="4210050"/>
            <a:ext cx="3657600" cy="1016000"/>
          </a:xfrm>
          <a:prstGeom prst="rect">
            <a:avLst/>
          </a:prstGeom>
          <a:noFill/>
          <a:ln w="9525">
            <a:solidFill>
              <a:schemeClr val="bg1"/>
            </a:solidFill>
            <a:miter lim="800000"/>
            <a:headEnd/>
            <a:tailEnd/>
          </a:ln>
        </p:spPr>
        <p:txBody>
          <a:bodyPr>
            <a:spAutoFit/>
          </a:bodyPr>
          <a:lstStyle/>
          <a:p>
            <a:pPr>
              <a:spcBef>
                <a:spcPct val="50000"/>
              </a:spcBef>
            </a:pPr>
            <a:r>
              <a:rPr lang="en-US" sz="2000">
                <a:solidFill>
                  <a:srgbClr val="FF00FF"/>
                </a:solidFill>
              </a:rPr>
              <a:t>- Báo hiệu bộ phận câu đứng sau nó là lời giải thích cho bộ phận đứng trước.</a:t>
            </a:r>
          </a:p>
        </p:txBody>
      </p:sp>
      <p:sp>
        <p:nvSpPr>
          <p:cNvPr id="7212" name="Text Box 44"/>
          <p:cNvSpPr txBox="1">
            <a:spLocks noChangeArrowheads="1"/>
          </p:cNvSpPr>
          <p:nvPr/>
        </p:nvSpPr>
        <p:spPr bwMode="auto">
          <a:xfrm>
            <a:off x="5410200" y="2971800"/>
            <a:ext cx="3276600" cy="708025"/>
          </a:xfrm>
          <a:prstGeom prst="rect">
            <a:avLst/>
          </a:prstGeom>
          <a:noFill/>
          <a:ln w="9525">
            <a:noFill/>
            <a:miter lim="800000"/>
            <a:headEnd/>
            <a:tailEnd/>
          </a:ln>
        </p:spPr>
        <p:txBody>
          <a:bodyPr>
            <a:spAutoFit/>
          </a:bodyPr>
          <a:lstStyle/>
          <a:p>
            <a:pPr>
              <a:spcBef>
                <a:spcPct val="50000"/>
              </a:spcBef>
            </a:pPr>
            <a:r>
              <a:rPr lang="en-US" sz="2000">
                <a:solidFill>
                  <a:srgbClr val="FF00FF"/>
                </a:solidFill>
              </a:rPr>
              <a:t>- Dẫn lời nói trực tiếp của nhân vật.</a:t>
            </a:r>
          </a:p>
        </p:txBody>
      </p:sp>
      <p:sp>
        <p:nvSpPr>
          <p:cNvPr id="5124" name="Text Box 41"/>
          <p:cNvSpPr txBox="1">
            <a:spLocks noChangeArrowheads="1"/>
          </p:cNvSpPr>
          <p:nvPr/>
        </p:nvSpPr>
        <p:spPr bwMode="auto">
          <a:xfrm>
            <a:off x="5257800" y="1905000"/>
            <a:ext cx="3505200" cy="400050"/>
          </a:xfrm>
          <a:prstGeom prst="rect">
            <a:avLst/>
          </a:prstGeom>
          <a:noFill/>
          <a:ln w="9525">
            <a:solidFill>
              <a:schemeClr val="bg1"/>
            </a:solidFill>
            <a:miter lim="800000"/>
            <a:headEnd/>
            <a:tailEnd/>
          </a:ln>
        </p:spPr>
        <p:txBody>
          <a:bodyPr>
            <a:spAutoFit/>
          </a:bodyPr>
          <a:lstStyle/>
          <a:p>
            <a:pPr>
              <a:spcBef>
                <a:spcPct val="50000"/>
              </a:spcBef>
            </a:pPr>
            <a:r>
              <a:rPr lang="en-US" sz="2000">
                <a:solidFill>
                  <a:srgbClr val="0000FF"/>
                </a:solidFill>
              </a:rPr>
              <a:t>Tác dụng của dấu hai chấm </a:t>
            </a:r>
          </a:p>
        </p:txBody>
      </p:sp>
      <p:sp>
        <p:nvSpPr>
          <p:cNvPr id="5125" name="Text Box 37"/>
          <p:cNvSpPr txBox="1">
            <a:spLocks noChangeArrowheads="1"/>
          </p:cNvSpPr>
          <p:nvPr/>
        </p:nvSpPr>
        <p:spPr bwMode="auto">
          <a:xfrm>
            <a:off x="228600" y="4484688"/>
            <a:ext cx="4953000" cy="708025"/>
          </a:xfrm>
          <a:prstGeom prst="rect">
            <a:avLst/>
          </a:prstGeom>
          <a:noFill/>
          <a:ln w="9525">
            <a:solidFill>
              <a:schemeClr val="bg1"/>
            </a:solidFill>
            <a:miter lim="800000"/>
            <a:headEnd/>
            <a:tailEnd/>
          </a:ln>
        </p:spPr>
        <p:txBody>
          <a:bodyPr>
            <a:spAutoFit/>
          </a:bodyPr>
          <a:lstStyle/>
          <a:p>
            <a:pPr>
              <a:spcBef>
                <a:spcPct val="50000"/>
              </a:spcBef>
            </a:pPr>
            <a:r>
              <a:rPr lang="en-US" sz="2000">
                <a:solidFill>
                  <a:srgbClr val="0000FF"/>
                </a:solidFill>
              </a:rPr>
              <a:t>b) Cảnh vật xung quanh tôi đang có sự thay đổi lớn: hôm nay tôi đi học.</a:t>
            </a:r>
          </a:p>
        </p:txBody>
      </p:sp>
      <p:sp>
        <p:nvSpPr>
          <p:cNvPr id="5126" name="Text Box 42"/>
          <p:cNvSpPr txBox="1">
            <a:spLocks noChangeArrowheads="1"/>
          </p:cNvSpPr>
          <p:nvPr/>
        </p:nvSpPr>
        <p:spPr bwMode="auto">
          <a:xfrm>
            <a:off x="1219200" y="2154238"/>
            <a:ext cx="2514600" cy="400050"/>
          </a:xfrm>
          <a:prstGeom prst="rect">
            <a:avLst/>
          </a:prstGeom>
          <a:noFill/>
          <a:ln w="9525">
            <a:solidFill>
              <a:schemeClr val="bg1"/>
            </a:solidFill>
            <a:miter lim="800000"/>
            <a:headEnd/>
            <a:tailEnd/>
          </a:ln>
        </p:spPr>
        <p:txBody>
          <a:bodyPr>
            <a:spAutoFit/>
          </a:bodyPr>
          <a:lstStyle/>
          <a:p>
            <a:pPr>
              <a:spcBef>
                <a:spcPct val="50000"/>
              </a:spcBef>
            </a:pPr>
            <a:r>
              <a:rPr lang="en-US" sz="2000">
                <a:solidFill>
                  <a:srgbClr val="0000FF"/>
                </a:solidFill>
              </a:rPr>
              <a:t>Câu văn</a:t>
            </a:r>
          </a:p>
        </p:txBody>
      </p:sp>
      <p:sp>
        <p:nvSpPr>
          <p:cNvPr id="7187" name="Rectangle 19"/>
          <p:cNvSpPr>
            <a:spLocks noGrp="1" noChangeArrowheads="1"/>
          </p:cNvSpPr>
          <p:nvPr>
            <p:ph type="title"/>
          </p:nvPr>
        </p:nvSpPr>
        <p:spPr>
          <a:xfrm>
            <a:off x="381000" y="304800"/>
            <a:ext cx="8229600" cy="1143000"/>
          </a:xfrm>
        </p:spPr>
        <p:txBody>
          <a:bodyPr/>
          <a:lstStyle/>
          <a:p>
            <a:pPr algn="l" eaLnBrk="1" hangingPunct="1"/>
            <a:r>
              <a:rPr lang="en-US" sz="2400" u="sng" smtClean="0">
                <a:solidFill>
                  <a:srgbClr val="FF0000"/>
                </a:solidFill>
              </a:rPr>
              <a:t>Luyện từ và câu</a:t>
            </a:r>
            <a:r>
              <a:rPr lang="en-US" sz="2400" smtClean="0">
                <a:solidFill>
                  <a:srgbClr val="FF0000"/>
                </a:solidFill>
              </a:rPr>
              <a:t>:      </a:t>
            </a:r>
            <a:r>
              <a:rPr lang="en-US" sz="2800" smtClean="0">
                <a:solidFill>
                  <a:srgbClr val="0000FF"/>
                </a:solidFill>
              </a:rPr>
              <a:t>Ôn tập về dấu câu</a:t>
            </a:r>
            <a:br>
              <a:rPr lang="en-US" sz="2800" smtClean="0">
                <a:solidFill>
                  <a:srgbClr val="0000FF"/>
                </a:solidFill>
              </a:rPr>
            </a:br>
            <a:r>
              <a:rPr lang="en-US" sz="2800" smtClean="0">
                <a:solidFill>
                  <a:srgbClr val="0000FF"/>
                </a:solidFill>
              </a:rPr>
              <a:t>                               (Dấu hai chấm)</a:t>
            </a:r>
          </a:p>
        </p:txBody>
      </p:sp>
      <p:graphicFrame>
        <p:nvGraphicFramePr>
          <p:cNvPr id="7218" name="Group 50"/>
          <p:cNvGraphicFramePr>
            <a:graphicFrameLocks noGrp="1"/>
          </p:cNvGraphicFramePr>
          <p:nvPr>
            <p:ph idx="1"/>
          </p:nvPr>
        </p:nvGraphicFramePr>
        <p:xfrm>
          <a:off x="193675" y="1690688"/>
          <a:ext cx="8715375" cy="4343400"/>
        </p:xfrm>
        <a:graphic>
          <a:graphicData uri="http://schemas.openxmlformats.org/drawingml/2006/table">
            <a:tbl>
              <a:tblPr/>
              <a:tblGrid>
                <a:gridCol w="4767028"/>
                <a:gridCol w="3947481"/>
              </a:tblGrid>
              <a:tr h="1066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rgbClr val="0000FF"/>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rgbClr val="0000FF"/>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95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rgbClr val="0000FF"/>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rgbClr val="FF00FF"/>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81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rgbClr val="0000FF"/>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rgbClr val="FF00FF"/>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42" name="Text Box 35"/>
          <p:cNvSpPr txBox="1">
            <a:spLocks noChangeArrowheads="1"/>
          </p:cNvSpPr>
          <p:nvPr/>
        </p:nvSpPr>
        <p:spPr bwMode="auto">
          <a:xfrm>
            <a:off x="3717925" y="3694113"/>
            <a:ext cx="184150" cy="307975"/>
          </a:xfrm>
          <a:prstGeom prst="rect">
            <a:avLst/>
          </a:prstGeom>
          <a:noFill/>
          <a:ln w="9525">
            <a:noFill/>
            <a:miter lim="800000"/>
            <a:headEnd/>
            <a:tailEnd/>
          </a:ln>
        </p:spPr>
        <p:txBody>
          <a:bodyPr wrap="none">
            <a:spAutoFit/>
          </a:bodyPr>
          <a:lstStyle/>
          <a:p>
            <a:endParaRPr lang="en-US" sz="1400"/>
          </a:p>
        </p:txBody>
      </p:sp>
      <p:sp>
        <p:nvSpPr>
          <p:cNvPr id="5143" name="Text Box 38"/>
          <p:cNvSpPr txBox="1">
            <a:spLocks noChangeArrowheads="1"/>
          </p:cNvSpPr>
          <p:nvPr/>
        </p:nvSpPr>
        <p:spPr bwMode="auto">
          <a:xfrm>
            <a:off x="381000" y="2819400"/>
            <a:ext cx="5029200" cy="708025"/>
          </a:xfrm>
          <a:prstGeom prst="rect">
            <a:avLst/>
          </a:prstGeom>
          <a:noFill/>
          <a:ln w="9525">
            <a:noFill/>
            <a:miter lim="800000"/>
            <a:headEnd/>
            <a:tailEnd/>
          </a:ln>
        </p:spPr>
        <p:txBody>
          <a:bodyPr>
            <a:spAutoFit/>
          </a:bodyPr>
          <a:lstStyle/>
          <a:p>
            <a:r>
              <a:rPr lang="en-US" sz="2000">
                <a:solidFill>
                  <a:srgbClr val="0000FF"/>
                </a:solidFill>
              </a:rPr>
              <a:t>a) Một chú công an vỗ vai em:</a:t>
            </a:r>
          </a:p>
          <a:p>
            <a:r>
              <a:rPr lang="en-US" sz="2000">
                <a:solidFill>
                  <a:srgbClr val="0000FF"/>
                </a:solidFill>
              </a:rPr>
              <a:t>- Cháu quả là chàng gác rừng dũng cảm!</a:t>
            </a:r>
          </a:p>
        </p:txBody>
      </p:sp>
      <p:sp>
        <p:nvSpPr>
          <p:cNvPr id="5144" name="Text Box 40"/>
          <p:cNvSpPr txBox="1">
            <a:spLocks noChangeArrowheads="1"/>
          </p:cNvSpPr>
          <p:nvPr/>
        </p:nvSpPr>
        <p:spPr bwMode="auto">
          <a:xfrm>
            <a:off x="5715000" y="2209800"/>
            <a:ext cx="2514600" cy="307975"/>
          </a:xfrm>
          <a:prstGeom prst="rect">
            <a:avLst/>
          </a:prstGeom>
          <a:noFill/>
          <a:ln w="9525">
            <a:noFill/>
            <a:miter lim="800000"/>
            <a:headEnd/>
            <a:tailEnd/>
          </a:ln>
        </p:spPr>
        <p:txBody>
          <a:bodyPr>
            <a:spAutoFit/>
          </a:bodyPr>
          <a:lstStyle/>
          <a:p>
            <a:pPr>
              <a:spcBef>
                <a:spcPct val="50000"/>
              </a:spcBef>
            </a:pPr>
            <a:endParaRPr lang="en-US" sz="1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grpId="0" nodeType="withEffect">
                                  <p:stCondLst>
                                    <p:cond delay="0"/>
                                  </p:stCondLst>
                                  <p:childTnLst>
                                    <p:set>
                                      <p:cBhvr>
                                        <p:cTn id="6" dur="1" fill="hold">
                                          <p:stCondLst>
                                            <p:cond delay="0"/>
                                          </p:stCondLst>
                                        </p:cTn>
                                        <p:tgtEl>
                                          <p:spTgt spid="7187"/>
                                        </p:tgtEl>
                                        <p:attrNameLst>
                                          <p:attrName>style.visibility</p:attrName>
                                        </p:attrNameLst>
                                      </p:cBhvr>
                                      <p:to>
                                        <p:strVal val="visible"/>
                                      </p:to>
                                    </p:set>
                                    <p:animEffect transition="in" filter="wedge">
                                      <p:cBhvr>
                                        <p:cTn id="7" dur="500"/>
                                        <p:tgtEl>
                                          <p:spTgt spid="71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9" presetClass="entr" presetSubtype="0" fill="hold" nodeType="clickEffect">
                                  <p:stCondLst>
                                    <p:cond delay="0"/>
                                  </p:stCondLst>
                                  <p:childTnLst>
                                    <p:set>
                                      <p:cBhvr>
                                        <p:cTn id="11" dur="1" fill="hold">
                                          <p:stCondLst>
                                            <p:cond delay="0"/>
                                          </p:stCondLst>
                                        </p:cTn>
                                        <p:tgtEl>
                                          <p:spTgt spid="7212">
                                            <p:txEl>
                                              <p:pRg st="0" end="0"/>
                                            </p:txEl>
                                          </p:spTgt>
                                        </p:tgtEl>
                                        <p:attrNameLst>
                                          <p:attrName>style.visibility</p:attrName>
                                        </p:attrNameLst>
                                      </p:cBhvr>
                                      <p:to>
                                        <p:strVal val="visible"/>
                                      </p:to>
                                    </p:set>
                                    <p:anim calcmode="lin" valueType="num">
                                      <p:cBhvr>
                                        <p:cTn id="12" dur="1000" fill="hold"/>
                                        <p:tgtEl>
                                          <p:spTgt spid="7212">
                                            <p:txEl>
                                              <p:pRg st="0" end="0"/>
                                            </p:txEl>
                                          </p:spTgt>
                                        </p:tgtEl>
                                        <p:attrNameLst>
                                          <p:attrName>ppt_x</p:attrName>
                                        </p:attrNameLst>
                                      </p:cBhvr>
                                      <p:tavLst>
                                        <p:tav tm="0">
                                          <p:val>
                                            <p:strVal val="#ppt_x-.2"/>
                                          </p:val>
                                        </p:tav>
                                        <p:tav tm="100000">
                                          <p:val>
                                            <p:strVal val="#ppt_x"/>
                                          </p:val>
                                        </p:tav>
                                      </p:tavLst>
                                    </p:anim>
                                    <p:anim calcmode="lin" valueType="num">
                                      <p:cBhvr>
                                        <p:cTn id="13" dur="1000" fill="hold"/>
                                        <p:tgtEl>
                                          <p:spTgt spid="7212">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7212">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37" presetClass="entr" presetSubtype="0" fill="hold" nodeType="clickEffect">
                                  <p:stCondLst>
                                    <p:cond delay="0"/>
                                  </p:stCondLst>
                                  <p:childTnLst>
                                    <p:set>
                                      <p:cBhvr>
                                        <p:cTn id="18" dur="1" fill="hold">
                                          <p:stCondLst>
                                            <p:cond delay="0"/>
                                          </p:stCondLst>
                                        </p:cTn>
                                        <p:tgtEl>
                                          <p:spTgt spid="7211">
                                            <p:txEl>
                                              <p:pRg st="0" end="0"/>
                                            </p:txEl>
                                          </p:spTgt>
                                        </p:tgtEl>
                                        <p:attrNameLst>
                                          <p:attrName>style.visibility</p:attrName>
                                        </p:attrNameLst>
                                      </p:cBhvr>
                                      <p:to>
                                        <p:strVal val="visible"/>
                                      </p:to>
                                    </p:set>
                                    <p:animEffect transition="in" filter="fade">
                                      <p:cBhvr>
                                        <p:cTn id="19" dur="1000"/>
                                        <p:tgtEl>
                                          <p:spTgt spid="7211">
                                            <p:txEl>
                                              <p:pRg st="0" end="0"/>
                                            </p:txEl>
                                          </p:spTgt>
                                        </p:tgtEl>
                                      </p:cBhvr>
                                    </p:animEffect>
                                    <p:anim calcmode="lin" valueType="num">
                                      <p:cBhvr>
                                        <p:cTn id="20" dur="1000" fill="hold"/>
                                        <p:tgtEl>
                                          <p:spTgt spid="7211">
                                            <p:txEl>
                                              <p:pRg st="0" end="0"/>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7211">
                                            <p:txEl>
                                              <p:pRg st="0" end="0"/>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7211">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sz="3200" u="sng" smtClean="0">
                <a:solidFill>
                  <a:srgbClr val="FF0000"/>
                </a:solidFill>
              </a:rPr>
              <a:t>Luyện từ và câu</a:t>
            </a:r>
            <a:r>
              <a:rPr lang="en-US" sz="3200" smtClean="0">
                <a:solidFill>
                  <a:srgbClr val="FF0000"/>
                </a:solidFill>
              </a:rPr>
              <a:t>:     </a:t>
            </a:r>
            <a:r>
              <a:rPr lang="en-US" sz="3600" smtClean="0">
                <a:solidFill>
                  <a:srgbClr val="0000FF"/>
                </a:solidFill>
              </a:rPr>
              <a:t>Ôn tập về dấu câu</a:t>
            </a:r>
            <a:br>
              <a:rPr lang="en-US" sz="3600" smtClean="0">
                <a:solidFill>
                  <a:srgbClr val="0000FF"/>
                </a:solidFill>
              </a:rPr>
            </a:br>
            <a:r>
              <a:rPr lang="en-US" sz="3600" smtClean="0">
                <a:solidFill>
                  <a:srgbClr val="0000FF"/>
                </a:solidFill>
              </a:rPr>
              <a:t>                               (Dấu hai chấm)</a:t>
            </a:r>
          </a:p>
        </p:txBody>
      </p:sp>
      <p:sp>
        <p:nvSpPr>
          <p:cNvPr id="44035" name="Rectangle 3"/>
          <p:cNvSpPr>
            <a:spLocks noGrp="1" noChangeArrowheads="1"/>
          </p:cNvSpPr>
          <p:nvPr>
            <p:ph type="body" idx="1"/>
          </p:nvPr>
        </p:nvSpPr>
        <p:spPr/>
        <p:txBody>
          <a:bodyPr/>
          <a:lstStyle/>
          <a:p>
            <a:pPr eaLnBrk="1" hangingPunct="1">
              <a:buFontTx/>
              <a:buNone/>
            </a:pPr>
            <a:r>
              <a:rPr lang="en-US" smtClean="0">
                <a:solidFill>
                  <a:srgbClr val="0000FF"/>
                </a:solidFill>
              </a:rPr>
              <a:t>* Nội dung cần ghi nhớ:</a:t>
            </a:r>
            <a:endParaRPr lang="en-US" b="1" smtClean="0">
              <a:solidFill>
                <a:srgbClr val="0000FF"/>
              </a:solidFill>
            </a:endParaRPr>
          </a:p>
          <a:p>
            <a:pPr eaLnBrk="1" hangingPunct="1">
              <a:buFontTx/>
              <a:buNone/>
            </a:pPr>
            <a:r>
              <a:rPr lang="en-US" b="1" smtClean="0">
                <a:solidFill>
                  <a:srgbClr val="0000FF"/>
                </a:solidFill>
              </a:rPr>
              <a:t>       Dấu hai chấm </a:t>
            </a:r>
            <a:r>
              <a:rPr lang="en-US" smtClean="0">
                <a:solidFill>
                  <a:srgbClr val="0000FF"/>
                </a:solidFill>
              </a:rPr>
              <a:t>báo hiệu bộ phận câu đứng sau</a:t>
            </a:r>
            <a:r>
              <a:rPr lang="en-US" b="1" smtClean="0">
                <a:solidFill>
                  <a:srgbClr val="0000FF"/>
                </a:solidFill>
              </a:rPr>
              <a:t> </a:t>
            </a:r>
            <a:r>
              <a:rPr lang="en-US" smtClean="0">
                <a:solidFill>
                  <a:srgbClr val="0000FF"/>
                </a:solidFill>
              </a:rPr>
              <a:t>nó là lời nói của một nhân vật hoặc là lời giải thích cho  bộ phận đứng trước.</a:t>
            </a:r>
          </a:p>
          <a:p>
            <a:pPr eaLnBrk="1" hangingPunct="1">
              <a:buFontTx/>
              <a:buNone/>
            </a:pPr>
            <a:r>
              <a:rPr lang="en-US" smtClean="0">
                <a:solidFill>
                  <a:srgbClr val="0000FF"/>
                </a:solidFill>
              </a:rPr>
              <a:t>       Khi báo hiệu lời nói của nhân vật , dấu hai chấm được dùng phối hợp với dấu ngoặc kép hay dấu gạch đầu dòng</a:t>
            </a:r>
            <a:r>
              <a:rPr lang="en-US" smtClean="0"/>
              <a:t>.</a:t>
            </a:r>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p:cTn id="7" dur="1000" fill="hold"/>
                                        <p:tgtEl>
                                          <p:spTgt spid="44034"/>
                                        </p:tgtEl>
                                        <p:attrNameLst>
                                          <p:attrName>ppt_x</p:attrName>
                                        </p:attrNameLst>
                                      </p:cBhvr>
                                      <p:tavLst>
                                        <p:tav tm="0">
                                          <p:val>
                                            <p:strVal val="#ppt_x-.2"/>
                                          </p:val>
                                        </p:tav>
                                        <p:tav tm="100000">
                                          <p:val>
                                            <p:strVal val="#ppt_x"/>
                                          </p:val>
                                        </p:tav>
                                      </p:tavLst>
                                    </p:anim>
                                    <p:anim calcmode="lin" valueType="num">
                                      <p:cBhvr>
                                        <p:cTn id="8" dur="1000" fill="hold"/>
                                        <p:tgtEl>
                                          <p:spTgt spid="4403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4034"/>
                                        </p:tgtEl>
                                      </p:cBhvr>
                                    </p:animEffect>
                                  </p:childTnLst>
                                </p:cTn>
                              </p:par>
                              <p:par>
                                <p:cTn id="10" presetID="20" presetClass="entr" presetSubtype="0" fill="hold" nodeType="withEffect">
                                  <p:stCondLst>
                                    <p:cond delay="0"/>
                                  </p:stCondLst>
                                  <p:childTnLst>
                                    <p:set>
                                      <p:cBhvr>
                                        <p:cTn id="11" dur="1" fill="hold">
                                          <p:stCondLst>
                                            <p:cond delay="0"/>
                                          </p:stCondLst>
                                        </p:cTn>
                                        <p:tgtEl>
                                          <p:spTgt spid="44035">
                                            <p:txEl>
                                              <p:pRg st="0" end="0"/>
                                            </p:txEl>
                                          </p:spTgt>
                                        </p:tgtEl>
                                        <p:attrNameLst>
                                          <p:attrName>style.visibility</p:attrName>
                                        </p:attrNameLst>
                                      </p:cBhvr>
                                      <p:to>
                                        <p:strVal val="visible"/>
                                      </p:to>
                                    </p:set>
                                    <p:animEffect transition="in" filter="wedge">
                                      <p:cBhvr>
                                        <p:cTn id="12" dur="2000"/>
                                        <p:tgtEl>
                                          <p:spTgt spid="4403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nodeType="clickEffect">
                                  <p:stCondLst>
                                    <p:cond delay="0"/>
                                  </p:stCondLst>
                                  <p:childTnLst>
                                    <p:set>
                                      <p:cBhvr>
                                        <p:cTn id="16" dur="1" fill="hold">
                                          <p:stCondLst>
                                            <p:cond delay="0"/>
                                          </p:stCondLst>
                                        </p:cTn>
                                        <p:tgtEl>
                                          <p:spTgt spid="44035">
                                            <p:txEl>
                                              <p:pRg st="1" end="1"/>
                                            </p:txEl>
                                          </p:spTgt>
                                        </p:tgtEl>
                                        <p:attrNameLst>
                                          <p:attrName>style.visibility</p:attrName>
                                        </p:attrNameLst>
                                      </p:cBhvr>
                                      <p:to>
                                        <p:strVal val="visible"/>
                                      </p:to>
                                    </p:set>
                                    <p:animEffect transition="in" filter="wedge">
                                      <p:cBhvr>
                                        <p:cTn id="17" dur="2000"/>
                                        <p:tgtEl>
                                          <p:spTgt spid="4403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nodeType="clickEffect">
                                  <p:stCondLst>
                                    <p:cond delay="0"/>
                                  </p:stCondLst>
                                  <p:childTnLst>
                                    <p:set>
                                      <p:cBhvr>
                                        <p:cTn id="21" dur="1" fill="hold">
                                          <p:stCondLst>
                                            <p:cond delay="0"/>
                                          </p:stCondLst>
                                        </p:cTn>
                                        <p:tgtEl>
                                          <p:spTgt spid="44035">
                                            <p:txEl>
                                              <p:pRg st="2" end="2"/>
                                            </p:txEl>
                                          </p:spTgt>
                                        </p:tgtEl>
                                        <p:attrNameLst>
                                          <p:attrName>style.visibility</p:attrName>
                                        </p:attrNameLst>
                                      </p:cBhvr>
                                      <p:to>
                                        <p:strVal val="visible"/>
                                      </p:to>
                                    </p:set>
                                    <p:animEffect transition="in" filter="wedge">
                                      <p:cBhvr>
                                        <p:cTn id="22" dur="2000"/>
                                        <p:tgtEl>
                                          <p:spTgt spid="440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z="3200" smtClean="0">
                <a:solidFill>
                  <a:srgbClr val="FF00FF"/>
                </a:solidFill>
              </a:rPr>
              <a:t>2.Có thể đặt dấu hai chấm vào chỗ nào trong các khổ thơ ,các câu văn dưới đây ?</a:t>
            </a:r>
            <a:r>
              <a:rPr lang="en-US" sz="4000" smtClean="0">
                <a:solidFill>
                  <a:srgbClr val="FF00FF"/>
                </a:solidFill>
              </a:rPr>
              <a:t/>
            </a:r>
            <a:br>
              <a:rPr lang="en-US" sz="4000" smtClean="0">
                <a:solidFill>
                  <a:srgbClr val="FF00FF"/>
                </a:solidFill>
              </a:rPr>
            </a:br>
            <a:endParaRPr lang="en-US" sz="4000" smtClean="0">
              <a:solidFill>
                <a:srgbClr val="FF00FF"/>
              </a:solidFill>
            </a:endParaRPr>
          </a:p>
        </p:txBody>
      </p:sp>
      <p:sp>
        <p:nvSpPr>
          <p:cNvPr id="7171" name="Rectangle 3"/>
          <p:cNvSpPr>
            <a:spLocks noGrp="1" noChangeArrowheads="1"/>
          </p:cNvSpPr>
          <p:nvPr>
            <p:ph type="body" idx="1"/>
          </p:nvPr>
        </p:nvSpPr>
        <p:spPr>
          <a:xfrm>
            <a:off x="457200" y="1981200"/>
            <a:ext cx="8229600" cy="4525963"/>
          </a:xfrm>
        </p:spPr>
        <p:txBody>
          <a:bodyPr/>
          <a:lstStyle/>
          <a:p>
            <a:pPr eaLnBrk="1" hangingPunct="1">
              <a:buFontTx/>
              <a:buNone/>
            </a:pPr>
            <a:endParaRPr lang="en-US" smtClean="0">
              <a:solidFill>
                <a:srgbClr val="0000FF"/>
              </a:solidFill>
            </a:endParaRPr>
          </a:p>
          <a:p>
            <a:pPr eaLnBrk="1" hangingPunct="1">
              <a:buFontTx/>
              <a:buNone/>
            </a:pPr>
            <a:endParaRPr lang="en-US" smtClean="0">
              <a:solidFill>
                <a:srgbClr val="0000FF"/>
              </a:solidFill>
            </a:endParaRPr>
          </a:p>
          <a:p>
            <a:pPr eaLnBrk="1" hangingPunct="1"/>
            <a:endParaRPr lang="en-US" smtClean="0"/>
          </a:p>
        </p:txBody>
      </p:sp>
      <p:sp>
        <p:nvSpPr>
          <p:cNvPr id="38918" name="Text Box 6"/>
          <p:cNvSpPr txBox="1">
            <a:spLocks noChangeArrowheads="1"/>
          </p:cNvSpPr>
          <p:nvPr/>
        </p:nvSpPr>
        <p:spPr bwMode="auto">
          <a:xfrm>
            <a:off x="533400" y="1219200"/>
            <a:ext cx="3962400" cy="3540125"/>
          </a:xfrm>
          <a:prstGeom prst="rect">
            <a:avLst/>
          </a:prstGeom>
          <a:noFill/>
          <a:ln w="9525">
            <a:noFill/>
            <a:miter lim="800000"/>
            <a:headEnd/>
            <a:tailEnd/>
          </a:ln>
        </p:spPr>
        <p:txBody>
          <a:bodyPr>
            <a:spAutoFit/>
          </a:bodyPr>
          <a:lstStyle/>
          <a:p>
            <a:r>
              <a:rPr lang="en-US" sz="2800">
                <a:solidFill>
                  <a:srgbClr val="0000FF"/>
                </a:solidFill>
              </a:rPr>
              <a:t>a) Trận đánh đã bắt đầu</a:t>
            </a:r>
          </a:p>
          <a:p>
            <a:r>
              <a:rPr lang="en-US" sz="2800">
                <a:solidFill>
                  <a:srgbClr val="0000FF"/>
                </a:solidFill>
              </a:rPr>
              <a:t>    Quân ta ào lên trước </a:t>
            </a:r>
          </a:p>
          <a:p>
            <a:r>
              <a:rPr lang="en-US" sz="2800">
                <a:solidFill>
                  <a:srgbClr val="0000FF"/>
                </a:solidFill>
              </a:rPr>
              <a:t>    Một tên giặc ngã nhào</a:t>
            </a:r>
          </a:p>
          <a:p>
            <a:r>
              <a:rPr lang="en-US" sz="2800">
                <a:solidFill>
                  <a:srgbClr val="0000FF"/>
                </a:solidFill>
              </a:rPr>
              <a:t>    Chết rồi, không dậy           được.</a:t>
            </a:r>
          </a:p>
          <a:p>
            <a:pPr>
              <a:lnSpc>
                <a:spcPct val="80000"/>
              </a:lnSpc>
              <a:spcBef>
                <a:spcPct val="20000"/>
              </a:spcBef>
            </a:pPr>
            <a:endParaRPr lang="en-US" sz="2800"/>
          </a:p>
        </p:txBody>
      </p:sp>
      <p:sp>
        <p:nvSpPr>
          <p:cNvPr id="38919" name="Text Box 7"/>
          <p:cNvSpPr txBox="1">
            <a:spLocks noChangeArrowheads="1"/>
          </p:cNvSpPr>
          <p:nvPr/>
        </p:nvSpPr>
        <p:spPr bwMode="auto">
          <a:xfrm>
            <a:off x="304800" y="3733800"/>
            <a:ext cx="4191000" cy="2678113"/>
          </a:xfrm>
          <a:prstGeom prst="rect">
            <a:avLst/>
          </a:prstGeom>
          <a:noFill/>
          <a:ln w="9525">
            <a:noFill/>
            <a:miter lim="800000"/>
            <a:headEnd/>
            <a:tailEnd/>
          </a:ln>
        </p:spPr>
        <p:txBody>
          <a:bodyPr>
            <a:spAutoFit/>
          </a:bodyPr>
          <a:lstStyle/>
          <a:p>
            <a:r>
              <a:rPr lang="en-US" sz="2800">
                <a:solidFill>
                  <a:srgbClr val="0000FF"/>
                </a:solidFill>
              </a:rPr>
              <a:t>Chết là không nhúc nhích</a:t>
            </a:r>
          </a:p>
          <a:p>
            <a:r>
              <a:rPr lang="en-US" sz="2800">
                <a:solidFill>
                  <a:srgbClr val="0000FF"/>
                </a:solidFill>
              </a:rPr>
              <a:t>Sao nó cứ lồm cồm?</a:t>
            </a:r>
          </a:p>
          <a:p>
            <a:r>
              <a:rPr lang="en-US" sz="2800">
                <a:solidFill>
                  <a:srgbClr val="0000FF"/>
                </a:solidFill>
              </a:rPr>
              <a:t>Tính ăn gian chẳng thích</a:t>
            </a:r>
          </a:p>
          <a:p>
            <a:r>
              <a:rPr lang="en-US" sz="2800">
                <a:solidFill>
                  <a:srgbClr val="0000FF"/>
                </a:solidFill>
              </a:rPr>
              <a:t>Chơi thật thà vui hơn.</a:t>
            </a:r>
          </a:p>
          <a:p>
            <a:pPr>
              <a:lnSpc>
                <a:spcPct val="80000"/>
              </a:lnSpc>
              <a:spcBef>
                <a:spcPct val="20000"/>
              </a:spcBef>
            </a:pPr>
            <a:endParaRPr lang="en-US" sz="2800"/>
          </a:p>
        </p:txBody>
      </p:sp>
      <p:sp>
        <p:nvSpPr>
          <p:cNvPr id="38920" name="Text Box 8"/>
          <p:cNvSpPr txBox="1">
            <a:spLocks noChangeArrowheads="1"/>
          </p:cNvSpPr>
          <p:nvPr/>
        </p:nvSpPr>
        <p:spPr bwMode="auto">
          <a:xfrm>
            <a:off x="4876800" y="1371600"/>
            <a:ext cx="3886200" cy="3594100"/>
          </a:xfrm>
          <a:prstGeom prst="rect">
            <a:avLst/>
          </a:prstGeom>
          <a:noFill/>
          <a:ln w="9525">
            <a:noFill/>
            <a:miter lim="800000"/>
            <a:headEnd/>
            <a:tailEnd/>
          </a:ln>
        </p:spPr>
        <p:txBody>
          <a:bodyPr>
            <a:spAutoFit/>
          </a:bodyPr>
          <a:lstStyle/>
          <a:p>
            <a:r>
              <a:rPr lang="en-US" sz="2800">
                <a:solidFill>
                  <a:srgbClr val="0000FF"/>
                </a:solidFill>
              </a:rPr>
              <a:t>Thằng giặc cuống cả chân</a:t>
            </a:r>
          </a:p>
          <a:p>
            <a:r>
              <a:rPr lang="en-US" sz="2800">
                <a:solidFill>
                  <a:srgbClr val="0000FF"/>
                </a:solidFill>
              </a:rPr>
              <a:t>Nhăn nhó kêu rối rít</a:t>
            </a:r>
          </a:p>
          <a:p>
            <a:r>
              <a:rPr lang="en-US" sz="2800">
                <a:solidFill>
                  <a:srgbClr val="0000FF"/>
                </a:solidFill>
              </a:rPr>
              <a:t>- Đồng ý là tao chết</a:t>
            </a:r>
          </a:p>
          <a:p>
            <a:r>
              <a:rPr lang="en-US" sz="2800">
                <a:solidFill>
                  <a:srgbClr val="0000FF"/>
                </a:solidFill>
              </a:rPr>
              <a:t>Nhưng đây …tổ kiến vàng!</a:t>
            </a:r>
          </a:p>
          <a:p>
            <a:r>
              <a:rPr lang="en-US" sz="2800">
                <a:solidFill>
                  <a:srgbClr val="0000FF"/>
                </a:solidFill>
              </a:rPr>
              <a:t>                   </a:t>
            </a:r>
            <a:r>
              <a:rPr lang="en-US" sz="2800" i="1">
                <a:solidFill>
                  <a:srgbClr val="0000FF"/>
                </a:solidFill>
              </a:rPr>
              <a:t>Định Hải</a:t>
            </a:r>
          </a:p>
          <a:p>
            <a:pPr>
              <a:spcBef>
                <a:spcPct val="20000"/>
              </a:spcBef>
            </a:pP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grpId="0" nodeType="with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wedge">
                                      <p:cBhvr>
                                        <p:cTn id="7" dur="1000"/>
                                        <p:tgtEl>
                                          <p:spTgt spid="38914"/>
                                        </p:tgtEl>
                                      </p:cBhvr>
                                    </p:animEffect>
                                  </p:childTnLst>
                                </p:cTn>
                              </p:par>
                              <p:par>
                                <p:cTn id="8" presetID="21" presetClass="entr" presetSubtype="4" fill="hold" grpId="0" nodeType="withEffect">
                                  <p:stCondLst>
                                    <p:cond delay="0"/>
                                  </p:stCondLst>
                                  <p:childTnLst>
                                    <p:set>
                                      <p:cBhvr>
                                        <p:cTn id="9" dur="1" fill="hold">
                                          <p:stCondLst>
                                            <p:cond delay="0"/>
                                          </p:stCondLst>
                                        </p:cTn>
                                        <p:tgtEl>
                                          <p:spTgt spid="38918"/>
                                        </p:tgtEl>
                                        <p:attrNameLst>
                                          <p:attrName>style.visibility</p:attrName>
                                        </p:attrNameLst>
                                      </p:cBhvr>
                                      <p:to>
                                        <p:strVal val="visible"/>
                                      </p:to>
                                    </p:set>
                                    <p:animEffect transition="in" filter="wheel(4)">
                                      <p:cBhvr>
                                        <p:cTn id="10" dur="2000"/>
                                        <p:tgtEl>
                                          <p:spTgt spid="38918"/>
                                        </p:tgtEl>
                                      </p:cBhvr>
                                    </p:animEffect>
                                  </p:childTnLst>
                                </p:cTn>
                              </p:par>
                              <p:par>
                                <p:cTn id="11" presetID="21" presetClass="entr" presetSubtype="4" fill="hold" grpId="0" nodeType="withEffect">
                                  <p:stCondLst>
                                    <p:cond delay="0"/>
                                  </p:stCondLst>
                                  <p:childTnLst>
                                    <p:set>
                                      <p:cBhvr>
                                        <p:cTn id="12" dur="1" fill="hold">
                                          <p:stCondLst>
                                            <p:cond delay="0"/>
                                          </p:stCondLst>
                                        </p:cTn>
                                        <p:tgtEl>
                                          <p:spTgt spid="38920"/>
                                        </p:tgtEl>
                                        <p:attrNameLst>
                                          <p:attrName>style.visibility</p:attrName>
                                        </p:attrNameLst>
                                      </p:cBhvr>
                                      <p:to>
                                        <p:strVal val="visible"/>
                                      </p:to>
                                    </p:set>
                                    <p:animEffect transition="in" filter="wheel(4)">
                                      <p:cBhvr>
                                        <p:cTn id="13" dur="2000"/>
                                        <p:tgtEl>
                                          <p:spTgt spid="38920"/>
                                        </p:tgtEl>
                                      </p:cBhvr>
                                    </p:animEffect>
                                  </p:childTnLst>
                                </p:cTn>
                              </p:par>
                              <p:par>
                                <p:cTn id="14" presetID="21" presetClass="entr" presetSubtype="4" fill="hold" grpId="0" nodeType="withEffect">
                                  <p:stCondLst>
                                    <p:cond delay="0"/>
                                  </p:stCondLst>
                                  <p:childTnLst>
                                    <p:set>
                                      <p:cBhvr>
                                        <p:cTn id="15" dur="1" fill="hold">
                                          <p:stCondLst>
                                            <p:cond delay="0"/>
                                          </p:stCondLst>
                                        </p:cTn>
                                        <p:tgtEl>
                                          <p:spTgt spid="38919"/>
                                        </p:tgtEl>
                                        <p:attrNameLst>
                                          <p:attrName>style.visibility</p:attrName>
                                        </p:attrNameLst>
                                      </p:cBhvr>
                                      <p:to>
                                        <p:strVal val="visible"/>
                                      </p:to>
                                    </p:set>
                                    <p:animEffect transition="in" filter="wheel(4)">
                                      <p:cBhvr>
                                        <p:cTn id="16" dur="2000"/>
                                        <p:tgtEl>
                                          <p:spTgt spid="389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P spid="38918" grpId="0"/>
      <p:bldP spid="38919" grpId="0"/>
      <p:bldP spid="389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l" eaLnBrk="1" hangingPunct="1"/>
            <a:r>
              <a:rPr lang="en-US" sz="3200" u="sng" smtClean="0">
                <a:solidFill>
                  <a:srgbClr val="FF0000"/>
                </a:solidFill>
              </a:rPr>
              <a:t>Luyện từ và câu</a:t>
            </a:r>
            <a:r>
              <a:rPr lang="en-US" sz="3200" smtClean="0">
                <a:solidFill>
                  <a:srgbClr val="FF0000"/>
                </a:solidFill>
              </a:rPr>
              <a:t>:     </a:t>
            </a:r>
            <a:r>
              <a:rPr lang="en-US" sz="3600" smtClean="0">
                <a:solidFill>
                  <a:srgbClr val="0000FF"/>
                </a:solidFill>
              </a:rPr>
              <a:t>Ôn tập về dấu câu</a:t>
            </a:r>
            <a:br>
              <a:rPr lang="en-US" sz="3600" smtClean="0">
                <a:solidFill>
                  <a:srgbClr val="0000FF"/>
                </a:solidFill>
              </a:rPr>
            </a:br>
            <a:r>
              <a:rPr lang="en-US" sz="3600" smtClean="0">
                <a:solidFill>
                  <a:srgbClr val="0000FF"/>
                </a:solidFill>
              </a:rPr>
              <a:t>                               (Dấu hai chấm)</a:t>
            </a:r>
          </a:p>
        </p:txBody>
      </p:sp>
      <p:sp>
        <p:nvSpPr>
          <p:cNvPr id="9219" name="Rectangle 3"/>
          <p:cNvSpPr>
            <a:spLocks noGrp="1" noChangeArrowheads="1"/>
          </p:cNvSpPr>
          <p:nvPr>
            <p:ph type="body" idx="1"/>
          </p:nvPr>
        </p:nvSpPr>
        <p:spPr/>
        <p:txBody>
          <a:bodyPr/>
          <a:lstStyle/>
          <a:p>
            <a:pPr eaLnBrk="1" hangingPunct="1">
              <a:buFontTx/>
              <a:buNone/>
            </a:pPr>
            <a:r>
              <a:rPr lang="en-US" sz="3600" smtClean="0">
                <a:solidFill>
                  <a:srgbClr val="0000FF"/>
                </a:solidFill>
              </a:rPr>
              <a:t>b) Tôi đã ngửa cổ suốt một thời mới lớn để chờ đợi một nàng tiên áo xanh bay xu</a:t>
            </a:r>
            <a:r>
              <a:rPr lang="en-US" smtClean="0">
                <a:solidFill>
                  <a:srgbClr val="0000FF"/>
                </a:solidFill>
              </a:rPr>
              <a:t>ống</a:t>
            </a:r>
            <a:r>
              <a:rPr lang="en-US" sz="3600" smtClean="0">
                <a:solidFill>
                  <a:srgbClr val="0000FF"/>
                </a:solidFill>
              </a:rPr>
              <a:t> từ trời và bao giờ cũng hy vọng khi tha thiết cầu xin “Bay đi, diều ơi! Bay đi!”</a:t>
            </a:r>
          </a:p>
          <a:p>
            <a:pPr eaLnBrk="1" hangingPunct="1">
              <a:buFontTx/>
              <a:buNone/>
            </a:pPr>
            <a:r>
              <a:rPr lang="en-US" sz="3600" smtClean="0">
                <a:solidFill>
                  <a:srgbClr val="0000FF"/>
                </a:solidFill>
              </a:rPr>
              <a:t>                                     </a:t>
            </a:r>
            <a:r>
              <a:rPr lang="en-US" sz="3600" i="1" smtClean="0">
                <a:solidFill>
                  <a:srgbClr val="0000FF"/>
                </a:solidFill>
              </a:rPr>
              <a:t>Theo Tạ Duy Anh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p:cTn id="7" dur="1000" fill="hold"/>
                                        <p:tgtEl>
                                          <p:spTgt spid="9218"/>
                                        </p:tgtEl>
                                        <p:attrNameLst>
                                          <p:attrName>ppt_x</p:attrName>
                                        </p:attrNameLst>
                                      </p:cBhvr>
                                      <p:tavLst>
                                        <p:tav tm="0">
                                          <p:val>
                                            <p:strVal val="#ppt_x-.2"/>
                                          </p:val>
                                        </p:tav>
                                        <p:tav tm="100000">
                                          <p:val>
                                            <p:strVal val="#ppt_x"/>
                                          </p:val>
                                        </p:tav>
                                      </p:tavLst>
                                    </p:anim>
                                    <p:anim calcmode="lin" valueType="num">
                                      <p:cBhvr>
                                        <p:cTn id="8" dur="1000" fill="hold"/>
                                        <p:tgtEl>
                                          <p:spTgt spid="9218"/>
                                        </p:tgtEl>
                                        <p:attrNameLst>
                                          <p:attrName>ppt_y</p:attrName>
                                        </p:attrNameLst>
                                      </p:cBhvr>
                                      <p:tavLst>
                                        <p:tav tm="0">
                                          <p:val>
                                            <p:strVal val="#ppt_y"/>
                                          </p:val>
                                        </p:tav>
                                        <p:tav tm="100000">
                                          <p:val>
                                            <p:strVal val="#ppt_y"/>
                                          </p:val>
                                        </p:tav>
                                      </p:tavLst>
                                    </p:anim>
                                    <p:animEffect transition="in" filter="wipe(right)" prLst="gradientSize: 0.1">
                                      <p:cBhvr>
                                        <p:cTn id="9" dur="1000"/>
                                        <p:tgtEl>
                                          <p:spTgt spid="9218"/>
                                        </p:tgtEl>
                                      </p:cBhvr>
                                    </p:animEffect>
                                  </p:childTnLst>
                                </p:cTn>
                              </p:par>
                              <p:par>
                                <p:cTn id="10" presetID="21" presetClass="entr" presetSubtype="4" fill="hold" nodeType="with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wheel(4)">
                                      <p:cBhvr>
                                        <p:cTn id="12" dur="2000"/>
                                        <p:tgtEl>
                                          <p:spTgt spid="9219">
                                            <p:txEl>
                                              <p:pRg st="0" end="0"/>
                                            </p:txEl>
                                          </p:spTgt>
                                        </p:tgtEl>
                                      </p:cBhvr>
                                    </p:animEffect>
                                  </p:childTnLst>
                                </p:cTn>
                              </p:par>
                              <p:par>
                                <p:cTn id="13" presetID="21" presetClass="entr" presetSubtype="4" fill="hold" nodeType="withEffect">
                                  <p:stCondLst>
                                    <p:cond delay="0"/>
                                  </p:stCondLst>
                                  <p:childTnLst>
                                    <p:set>
                                      <p:cBhvr>
                                        <p:cTn id="14" dur="1" fill="hold">
                                          <p:stCondLst>
                                            <p:cond delay="0"/>
                                          </p:stCondLst>
                                        </p:cTn>
                                        <p:tgtEl>
                                          <p:spTgt spid="9219">
                                            <p:txEl>
                                              <p:pRg st="1" end="1"/>
                                            </p:txEl>
                                          </p:spTgt>
                                        </p:tgtEl>
                                        <p:attrNameLst>
                                          <p:attrName>style.visibility</p:attrName>
                                        </p:attrNameLst>
                                      </p:cBhvr>
                                      <p:to>
                                        <p:strVal val="visible"/>
                                      </p:to>
                                    </p:set>
                                    <p:animEffect transition="in" filter="wheel(4)">
                                      <p:cBhvr>
                                        <p:cTn id="15" dur="2000"/>
                                        <p:tgtEl>
                                          <p:spTgt spid="92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l" eaLnBrk="1" hangingPunct="1"/>
            <a:r>
              <a:rPr lang="en-US" sz="3600" smtClean="0">
                <a:solidFill>
                  <a:srgbClr val="0066FF"/>
                </a:solidFill>
              </a:rPr>
              <a:t/>
            </a:r>
            <a:br>
              <a:rPr lang="en-US" sz="3600" smtClean="0">
                <a:solidFill>
                  <a:srgbClr val="0066FF"/>
                </a:solidFill>
              </a:rPr>
            </a:br>
            <a:r>
              <a:rPr lang="en-US" sz="3200" u="sng" smtClean="0">
                <a:solidFill>
                  <a:srgbClr val="FF0000"/>
                </a:solidFill>
              </a:rPr>
              <a:t>Luyện từ và câu</a:t>
            </a:r>
            <a:r>
              <a:rPr lang="en-US" sz="3200" smtClean="0">
                <a:solidFill>
                  <a:srgbClr val="FF0000"/>
                </a:solidFill>
              </a:rPr>
              <a:t>:     </a:t>
            </a:r>
            <a:r>
              <a:rPr lang="en-US" sz="3600" smtClean="0">
                <a:solidFill>
                  <a:srgbClr val="0000FF"/>
                </a:solidFill>
              </a:rPr>
              <a:t>Ôn tập về dấu câu</a:t>
            </a:r>
            <a:br>
              <a:rPr lang="en-US" sz="3600" smtClean="0">
                <a:solidFill>
                  <a:srgbClr val="0000FF"/>
                </a:solidFill>
              </a:rPr>
            </a:br>
            <a:r>
              <a:rPr lang="en-US" sz="3600" smtClean="0">
                <a:solidFill>
                  <a:srgbClr val="0000FF"/>
                </a:solidFill>
              </a:rPr>
              <a:t>                               (Dấu hai chấm)</a:t>
            </a:r>
          </a:p>
        </p:txBody>
      </p:sp>
      <p:sp>
        <p:nvSpPr>
          <p:cNvPr id="10243" name="Rectangle 3"/>
          <p:cNvSpPr>
            <a:spLocks noGrp="1" noChangeArrowheads="1"/>
          </p:cNvSpPr>
          <p:nvPr>
            <p:ph type="body" idx="1"/>
          </p:nvPr>
        </p:nvSpPr>
        <p:spPr>
          <a:xfrm>
            <a:off x="457200" y="2057400"/>
            <a:ext cx="8229600" cy="4038600"/>
          </a:xfrm>
        </p:spPr>
        <p:txBody>
          <a:bodyPr/>
          <a:lstStyle/>
          <a:p>
            <a:pPr eaLnBrk="1" hangingPunct="1">
              <a:buFontTx/>
              <a:buNone/>
            </a:pPr>
            <a:r>
              <a:rPr lang="en-US" smtClean="0">
                <a:solidFill>
                  <a:srgbClr val="0000FF"/>
                </a:solidFill>
              </a:rPr>
              <a:t>c) Từ Đèo Ngang nhìn về hướng nam, ta bắt gặp một phong cảnh thiên nhiên kì vĩ phía tây là dãy Trường Sơn trùng điệp, phía đông là biển cả bao la, ở giữa là một vùng đồng bằng biếc xanh màu lục diệp.</a:t>
            </a:r>
          </a:p>
          <a:p>
            <a:pPr eaLnBrk="1" hangingPunct="1">
              <a:buFontTx/>
              <a:buNone/>
            </a:pPr>
            <a:r>
              <a:rPr lang="en-US" smtClean="0">
                <a:solidFill>
                  <a:srgbClr val="0000FF"/>
                </a:solidFill>
              </a:rPr>
              <a:t>                                             </a:t>
            </a:r>
            <a:r>
              <a:rPr lang="en-US" i="1" smtClean="0">
                <a:solidFill>
                  <a:srgbClr val="0000FF"/>
                </a:solidFill>
              </a:rPr>
              <a:t>Theo Văn Nhĩ</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p:cTn id="7" dur="1000" fill="hold"/>
                                        <p:tgtEl>
                                          <p:spTgt spid="10242"/>
                                        </p:tgtEl>
                                        <p:attrNameLst>
                                          <p:attrName>ppt_x</p:attrName>
                                        </p:attrNameLst>
                                      </p:cBhvr>
                                      <p:tavLst>
                                        <p:tav tm="0">
                                          <p:val>
                                            <p:strVal val="#ppt_x-.2"/>
                                          </p:val>
                                        </p:tav>
                                        <p:tav tm="100000">
                                          <p:val>
                                            <p:strVal val="#ppt_x"/>
                                          </p:val>
                                        </p:tav>
                                      </p:tavLst>
                                    </p:anim>
                                    <p:anim calcmode="lin" valueType="num">
                                      <p:cBhvr>
                                        <p:cTn id="8" dur="1000" fill="hold"/>
                                        <p:tgtEl>
                                          <p:spTgt spid="10242"/>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42"/>
                                        </p:tgtEl>
                                      </p:cBhvr>
                                    </p:animEffect>
                                  </p:childTnLst>
                                </p:cTn>
                              </p:par>
                              <p:par>
                                <p:cTn id="10" presetID="21" presetClass="entr" presetSubtype="4" fill="hold" nodeType="with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wheel(4)">
                                      <p:cBhvr>
                                        <p:cTn id="12" dur="2000"/>
                                        <p:tgtEl>
                                          <p:spTgt spid="10243">
                                            <p:txEl>
                                              <p:pRg st="0" end="0"/>
                                            </p:txEl>
                                          </p:spTgt>
                                        </p:tgtEl>
                                      </p:cBhvr>
                                    </p:animEffect>
                                  </p:childTnLst>
                                </p:cTn>
                              </p:par>
                              <p:par>
                                <p:cTn id="13" presetID="21" presetClass="entr" presetSubtype="4" fill="hold" nodeType="withEffect">
                                  <p:stCondLst>
                                    <p:cond delay="0"/>
                                  </p:stCondLst>
                                  <p:childTnLst>
                                    <p:set>
                                      <p:cBhvr>
                                        <p:cTn id="14" dur="1" fill="hold">
                                          <p:stCondLst>
                                            <p:cond delay="0"/>
                                          </p:stCondLst>
                                        </p:cTn>
                                        <p:tgtEl>
                                          <p:spTgt spid="10243">
                                            <p:txEl>
                                              <p:pRg st="1" end="1"/>
                                            </p:txEl>
                                          </p:spTgt>
                                        </p:tgtEl>
                                        <p:attrNameLst>
                                          <p:attrName>style.visibility</p:attrName>
                                        </p:attrNameLst>
                                      </p:cBhvr>
                                      <p:to>
                                        <p:strVal val="visible"/>
                                      </p:to>
                                    </p:set>
                                    <p:animEffect transition="in" filter="wheel(4)">
                                      <p:cBhvr>
                                        <p:cTn id="15" dur="2000"/>
                                        <p:tgtEl>
                                          <p:spTgt spid="102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1" name="Text Box 5"/>
          <p:cNvSpPr txBox="1">
            <a:spLocks noChangeArrowheads="1"/>
          </p:cNvSpPr>
          <p:nvPr/>
        </p:nvSpPr>
        <p:spPr bwMode="auto">
          <a:xfrm>
            <a:off x="381000" y="1612900"/>
            <a:ext cx="3962400" cy="3540125"/>
          </a:xfrm>
          <a:prstGeom prst="rect">
            <a:avLst/>
          </a:prstGeom>
          <a:noFill/>
          <a:ln w="9525">
            <a:noFill/>
            <a:miter lim="800000"/>
            <a:headEnd/>
            <a:tailEnd/>
          </a:ln>
        </p:spPr>
        <p:txBody>
          <a:bodyPr>
            <a:spAutoFit/>
          </a:bodyPr>
          <a:lstStyle/>
          <a:p>
            <a:r>
              <a:rPr lang="en-US" sz="2800">
                <a:solidFill>
                  <a:srgbClr val="0000FF"/>
                </a:solidFill>
              </a:rPr>
              <a:t>a) Trận đánh đã bắt đầu</a:t>
            </a:r>
          </a:p>
          <a:p>
            <a:r>
              <a:rPr lang="en-US" sz="2800">
                <a:solidFill>
                  <a:srgbClr val="0000FF"/>
                </a:solidFill>
              </a:rPr>
              <a:t>    Quân ta ào lên trước </a:t>
            </a:r>
          </a:p>
          <a:p>
            <a:r>
              <a:rPr lang="en-US" sz="2800">
                <a:solidFill>
                  <a:srgbClr val="0000FF"/>
                </a:solidFill>
              </a:rPr>
              <a:t>    Một tên giặc ngã nhào</a:t>
            </a:r>
          </a:p>
          <a:p>
            <a:r>
              <a:rPr lang="en-US" sz="2800">
                <a:solidFill>
                  <a:srgbClr val="0000FF"/>
                </a:solidFill>
              </a:rPr>
              <a:t>    Chết rồi, không dậy được.</a:t>
            </a:r>
          </a:p>
          <a:p>
            <a:pPr>
              <a:lnSpc>
                <a:spcPct val="80000"/>
              </a:lnSpc>
              <a:spcBef>
                <a:spcPct val="20000"/>
              </a:spcBef>
            </a:pPr>
            <a:endParaRPr lang="en-US" sz="2800"/>
          </a:p>
        </p:txBody>
      </p:sp>
      <p:sp>
        <p:nvSpPr>
          <p:cNvPr id="39942" name="Text Box 6"/>
          <p:cNvSpPr txBox="1">
            <a:spLocks noChangeArrowheads="1"/>
          </p:cNvSpPr>
          <p:nvPr/>
        </p:nvSpPr>
        <p:spPr bwMode="auto">
          <a:xfrm>
            <a:off x="304800" y="4021138"/>
            <a:ext cx="4191000" cy="2678112"/>
          </a:xfrm>
          <a:prstGeom prst="rect">
            <a:avLst/>
          </a:prstGeom>
          <a:noFill/>
          <a:ln w="9525">
            <a:noFill/>
            <a:miter lim="800000"/>
            <a:headEnd/>
            <a:tailEnd/>
          </a:ln>
        </p:spPr>
        <p:txBody>
          <a:bodyPr>
            <a:spAutoFit/>
          </a:bodyPr>
          <a:lstStyle/>
          <a:p>
            <a:r>
              <a:rPr lang="en-US" sz="2800">
                <a:solidFill>
                  <a:srgbClr val="0000FF"/>
                </a:solidFill>
              </a:rPr>
              <a:t>Chết là không nhúc nhích</a:t>
            </a:r>
          </a:p>
          <a:p>
            <a:r>
              <a:rPr lang="en-US" sz="2800">
                <a:solidFill>
                  <a:srgbClr val="0000FF"/>
                </a:solidFill>
              </a:rPr>
              <a:t>Sao nó cứ lồm cồm?</a:t>
            </a:r>
          </a:p>
          <a:p>
            <a:r>
              <a:rPr lang="en-US" sz="2800">
                <a:solidFill>
                  <a:srgbClr val="0000FF"/>
                </a:solidFill>
              </a:rPr>
              <a:t>Tính ăn gian chẳng thích</a:t>
            </a:r>
          </a:p>
          <a:p>
            <a:r>
              <a:rPr lang="en-US" sz="2800">
                <a:solidFill>
                  <a:srgbClr val="0000FF"/>
                </a:solidFill>
              </a:rPr>
              <a:t>Chơi thật thà vui hơn.</a:t>
            </a:r>
          </a:p>
          <a:p>
            <a:pPr>
              <a:lnSpc>
                <a:spcPct val="80000"/>
              </a:lnSpc>
              <a:spcBef>
                <a:spcPct val="20000"/>
              </a:spcBef>
            </a:pPr>
            <a:endParaRPr lang="en-US" sz="2800"/>
          </a:p>
        </p:txBody>
      </p:sp>
      <p:sp>
        <p:nvSpPr>
          <p:cNvPr id="39943" name="Text Box 7"/>
          <p:cNvSpPr txBox="1">
            <a:spLocks noChangeArrowheads="1"/>
          </p:cNvSpPr>
          <p:nvPr/>
        </p:nvSpPr>
        <p:spPr bwMode="auto">
          <a:xfrm>
            <a:off x="4876800" y="1739900"/>
            <a:ext cx="3886200" cy="3594100"/>
          </a:xfrm>
          <a:prstGeom prst="rect">
            <a:avLst/>
          </a:prstGeom>
          <a:noFill/>
          <a:ln w="9525">
            <a:noFill/>
            <a:miter lim="800000"/>
            <a:headEnd/>
            <a:tailEnd/>
          </a:ln>
        </p:spPr>
        <p:txBody>
          <a:bodyPr>
            <a:spAutoFit/>
          </a:bodyPr>
          <a:lstStyle/>
          <a:p>
            <a:r>
              <a:rPr lang="en-US" sz="2800">
                <a:solidFill>
                  <a:srgbClr val="0000FF"/>
                </a:solidFill>
              </a:rPr>
              <a:t>Thằng giặc cuống cả chân</a:t>
            </a:r>
          </a:p>
          <a:p>
            <a:r>
              <a:rPr lang="en-US" sz="2800">
                <a:solidFill>
                  <a:srgbClr val="0000FF"/>
                </a:solidFill>
              </a:rPr>
              <a:t>Nhăn nhó kêu rối rít</a:t>
            </a:r>
          </a:p>
          <a:p>
            <a:r>
              <a:rPr lang="en-US" sz="2800">
                <a:solidFill>
                  <a:srgbClr val="0000FF"/>
                </a:solidFill>
              </a:rPr>
              <a:t>- Đồng ý là tao chết</a:t>
            </a:r>
          </a:p>
          <a:p>
            <a:r>
              <a:rPr lang="en-US" sz="2800">
                <a:solidFill>
                  <a:srgbClr val="0000FF"/>
                </a:solidFill>
              </a:rPr>
              <a:t>Nhưng đây …tổ kiến vàng!</a:t>
            </a:r>
          </a:p>
          <a:p>
            <a:r>
              <a:rPr lang="en-US" sz="2800">
                <a:solidFill>
                  <a:srgbClr val="0000FF"/>
                </a:solidFill>
              </a:rPr>
              <a:t>                   </a:t>
            </a:r>
            <a:r>
              <a:rPr lang="en-US" sz="2800" i="1">
                <a:solidFill>
                  <a:srgbClr val="0000FF"/>
                </a:solidFill>
              </a:rPr>
              <a:t>Định Hải</a:t>
            </a:r>
          </a:p>
          <a:p>
            <a:pPr>
              <a:spcBef>
                <a:spcPct val="20000"/>
              </a:spcBef>
            </a:pPr>
            <a:endParaRPr lang="en-US" sz="2800"/>
          </a:p>
        </p:txBody>
      </p:sp>
      <p:sp>
        <p:nvSpPr>
          <p:cNvPr id="39944" name="Rectangle 8"/>
          <p:cNvSpPr>
            <a:spLocks noChangeArrowheads="1"/>
          </p:cNvSpPr>
          <p:nvPr/>
        </p:nvSpPr>
        <p:spPr bwMode="auto">
          <a:xfrm>
            <a:off x="304800" y="304800"/>
            <a:ext cx="8521700" cy="1570038"/>
          </a:xfrm>
          <a:prstGeom prst="rect">
            <a:avLst/>
          </a:prstGeom>
          <a:noFill/>
          <a:ln w="9525">
            <a:noFill/>
            <a:miter lim="800000"/>
            <a:headEnd/>
            <a:tailEnd/>
          </a:ln>
        </p:spPr>
        <p:txBody>
          <a:bodyPr>
            <a:spAutoFit/>
          </a:bodyPr>
          <a:lstStyle/>
          <a:p>
            <a:r>
              <a:rPr lang="en-US" sz="3200">
                <a:solidFill>
                  <a:srgbClr val="FF00FF"/>
                </a:solidFill>
              </a:rPr>
              <a:t>2.Có thể đặt dấu hai chấm vào chỗ nào trong các khổ thơ,các câu văn dưới đây ?</a:t>
            </a:r>
            <a:br>
              <a:rPr lang="en-US" sz="3200">
                <a:solidFill>
                  <a:srgbClr val="FF00FF"/>
                </a:solidFill>
              </a:rPr>
            </a:br>
            <a:endParaRPr lang="en-US" sz="3200">
              <a:solidFill>
                <a:srgbClr val="FF00FF"/>
              </a:solidFill>
            </a:endParaRPr>
          </a:p>
        </p:txBody>
      </p:sp>
      <p:sp>
        <p:nvSpPr>
          <p:cNvPr id="39945" name="Text Box 9"/>
          <p:cNvSpPr txBox="1">
            <a:spLocks noChangeArrowheads="1"/>
          </p:cNvSpPr>
          <p:nvPr/>
        </p:nvSpPr>
        <p:spPr bwMode="auto">
          <a:xfrm>
            <a:off x="7794625" y="2590800"/>
            <a:ext cx="303213" cy="519113"/>
          </a:xfrm>
          <a:prstGeom prst="rect">
            <a:avLst/>
          </a:prstGeom>
          <a:noFill/>
          <a:ln w="9525">
            <a:noFill/>
            <a:miter lim="800000"/>
            <a:headEnd/>
            <a:tailEnd/>
          </a:ln>
        </p:spPr>
        <p:txBody>
          <a:bodyPr wrap="none">
            <a:spAutoFit/>
          </a:bodyPr>
          <a:lstStyle/>
          <a:p>
            <a:r>
              <a:rPr lang="en-US" sz="2800" b="1">
                <a:solidFill>
                  <a:srgbClr val="FF00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grpId="0" nodeType="withEffect">
                                  <p:stCondLst>
                                    <p:cond delay="0"/>
                                  </p:stCondLst>
                                  <p:childTnLst>
                                    <p:set>
                                      <p:cBhvr>
                                        <p:cTn id="6" dur="1" fill="hold">
                                          <p:stCondLst>
                                            <p:cond delay="0"/>
                                          </p:stCondLst>
                                        </p:cTn>
                                        <p:tgtEl>
                                          <p:spTgt spid="39944"/>
                                        </p:tgtEl>
                                        <p:attrNameLst>
                                          <p:attrName>style.visibility</p:attrName>
                                        </p:attrNameLst>
                                      </p:cBhvr>
                                      <p:to>
                                        <p:strVal val="visible"/>
                                      </p:to>
                                    </p:set>
                                    <p:animEffect transition="in" filter="wedge">
                                      <p:cBhvr>
                                        <p:cTn id="7" dur="500"/>
                                        <p:tgtEl>
                                          <p:spTgt spid="39944"/>
                                        </p:tgtEl>
                                      </p:cBhvr>
                                    </p:animEffect>
                                  </p:childTnLst>
                                </p:cTn>
                              </p:par>
                              <p:par>
                                <p:cTn id="8" presetID="29" presetClass="entr" presetSubtype="0" fill="hold" grpId="0" nodeType="withEffect">
                                  <p:stCondLst>
                                    <p:cond delay="0"/>
                                  </p:stCondLst>
                                  <p:childTnLst>
                                    <p:set>
                                      <p:cBhvr>
                                        <p:cTn id="9" dur="1" fill="hold">
                                          <p:stCondLst>
                                            <p:cond delay="0"/>
                                          </p:stCondLst>
                                        </p:cTn>
                                        <p:tgtEl>
                                          <p:spTgt spid="39941"/>
                                        </p:tgtEl>
                                        <p:attrNameLst>
                                          <p:attrName>style.visibility</p:attrName>
                                        </p:attrNameLst>
                                      </p:cBhvr>
                                      <p:to>
                                        <p:strVal val="visible"/>
                                      </p:to>
                                    </p:set>
                                    <p:anim calcmode="lin" valueType="num">
                                      <p:cBhvr>
                                        <p:cTn id="10" dur="500" fill="hold"/>
                                        <p:tgtEl>
                                          <p:spTgt spid="39941"/>
                                        </p:tgtEl>
                                        <p:attrNameLst>
                                          <p:attrName>ppt_x</p:attrName>
                                        </p:attrNameLst>
                                      </p:cBhvr>
                                      <p:tavLst>
                                        <p:tav tm="0">
                                          <p:val>
                                            <p:strVal val="#ppt_x-.2"/>
                                          </p:val>
                                        </p:tav>
                                        <p:tav tm="100000">
                                          <p:val>
                                            <p:strVal val="#ppt_x"/>
                                          </p:val>
                                        </p:tav>
                                      </p:tavLst>
                                    </p:anim>
                                    <p:anim calcmode="lin" valueType="num">
                                      <p:cBhvr>
                                        <p:cTn id="11" dur="500" fill="hold"/>
                                        <p:tgtEl>
                                          <p:spTgt spid="39941"/>
                                        </p:tgtEl>
                                        <p:attrNameLst>
                                          <p:attrName>ppt_y</p:attrName>
                                        </p:attrNameLst>
                                      </p:cBhvr>
                                      <p:tavLst>
                                        <p:tav tm="0">
                                          <p:val>
                                            <p:strVal val="#ppt_y"/>
                                          </p:val>
                                        </p:tav>
                                        <p:tav tm="100000">
                                          <p:val>
                                            <p:strVal val="#ppt_y"/>
                                          </p:val>
                                        </p:tav>
                                      </p:tavLst>
                                    </p:anim>
                                    <p:animEffect transition="in" filter="wipe(right)" prLst="gradientSize: 0.1">
                                      <p:cBhvr>
                                        <p:cTn id="12" dur="500"/>
                                        <p:tgtEl>
                                          <p:spTgt spid="39941"/>
                                        </p:tgtEl>
                                      </p:cBhvr>
                                    </p:animEffect>
                                  </p:childTnLst>
                                </p:cTn>
                              </p:par>
                              <p:par>
                                <p:cTn id="13" presetID="29" presetClass="entr" presetSubtype="0" fill="hold" grpId="0" nodeType="withEffect">
                                  <p:stCondLst>
                                    <p:cond delay="0"/>
                                  </p:stCondLst>
                                  <p:childTnLst>
                                    <p:set>
                                      <p:cBhvr>
                                        <p:cTn id="14" dur="1" fill="hold">
                                          <p:stCondLst>
                                            <p:cond delay="0"/>
                                          </p:stCondLst>
                                        </p:cTn>
                                        <p:tgtEl>
                                          <p:spTgt spid="39943"/>
                                        </p:tgtEl>
                                        <p:attrNameLst>
                                          <p:attrName>style.visibility</p:attrName>
                                        </p:attrNameLst>
                                      </p:cBhvr>
                                      <p:to>
                                        <p:strVal val="visible"/>
                                      </p:to>
                                    </p:set>
                                    <p:anim calcmode="lin" valueType="num">
                                      <p:cBhvr>
                                        <p:cTn id="15" dur="500" fill="hold"/>
                                        <p:tgtEl>
                                          <p:spTgt spid="39943"/>
                                        </p:tgtEl>
                                        <p:attrNameLst>
                                          <p:attrName>ppt_x</p:attrName>
                                        </p:attrNameLst>
                                      </p:cBhvr>
                                      <p:tavLst>
                                        <p:tav tm="0">
                                          <p:val>
                                            <p:strVal val="#ppt_x-.2"/>
                                          </p:val>
                                        </p:tav>
                                        <p:tav tm="100000">
                                          <p:val>
                                            <p:strVal val="#ppt_x"/>
                                          </p:val>
                                        </p:tav>
                                      </p:tavLst>
                                    </p:anim>
                                    <p:anim calcmode="lin" valueType="num">
                                      <p:cBhvr>
                                        <p:cTn id="16" dur="500" fill="hold"/>
                                        <p:tgtEl>
                                          <p:spTgt spid="39943"/>
                                        </p:tgtEl>
                                        <p:attrNameLst>
                                          <p:attrName>ppt_y</p:attrName>
                                        </p:attrNameLst>
                                      </p:cBhvr>
                                      <p:tavLst>
                                        <p:tav tm="0">
                                          <p:val>
                                            <p:strVal val="#ppt_y"/>
                                          </p:val>
                                        </p:tav>
                                        <p:tav tm="100000">
                                          <p:val>
                                            <p:strVal val="#ppt_y"/>
                                          </p:val>
                                        </p:tav>
                                      </p:tavLst>
                                    </p:anim>
                                    <p:animEffect transition="in" filter="wipe(right)" prLst="gradientSize: 0.1">
                                      <p:cBhvr>
                                        <p:cTn id="17" dur="500"/>
                                        <p:tgtEl>
                                          <p:spTgt spid="39943"/>
                                        </p:tgtEl>
                                      </p:cBhvr>
                                    </p:animEffect>
                                  </p:childTnLst>
                                </p:cTn>
                              </p:par>
                              <p:par>
                                <p:cTn id="18" presetID="29" presetClass="entr" presetSubtype="0" fill="hold" grpId="0" nodeType="withEffect">
                                  <p:stCondLst>
                                    <p:cond delay="0"/>
                                  </p:stCondLst>
                                  <p:childTnLst>
                                    <p:set>
                                      <p:cBhvr>
                                        <p:cTn id="19" dur="1" fill="hold">
                                          <p:stCondLst>
                                            <p:cond delay="0"/>
                                          </p:stCondLst>
                                        </p:cTn>
                                        <p:tgtEl>
                                          <p:spTgt spid="39942"/>
                                        </p:tgtEl>
                                        <p:attrNameLst>
                                          <p:attrName>style.visibility</p:attrName>
                                        </p:attrNameLst>
                                      </p:cBhvr>
                                      <p:to>
                                        <p:strVal val="visible"/>
                                      </p:to>
                                    </p:set>
                                    <p:anim calcmode="lin" valueType="num">
                                      <p:cBhvr>
                                        <p:cTn id="20" dur="500" fill="hold"/>
                                        <p:tgtEl>
                                          <p:spTgt spid="39942"/>
                                        </p:tgtEl>
                                        <p:attrNameLst>
                                          <p:attrName>ppt_x</p:attrName>
                                        </p:attrNameLst>
                                      </p:cBhvr>
                                      <p:tavLst>
                                        <p:tav tm="0">
                                          <p:val>
                                            <p:strVal val="#ppt_x-.2"/>
                                          </p:val>
                                        </p:tav>
                                        <p:tav tm="100000">
                                          <p:val>
                                            <p:strVal val="#ppt_x"/>
                                          </p:val>
                                        </p:tav>
                                      </p:tavLst>
                                    </p:anim>
                                    <p:anim calcmode="lin" valueType="num">
                                      <p:cBhvr>
                                        <p:cTn id="21" dur="500" fill="hold"/>
                                        <p:tgtEl>
                                          <p:spTgt spid="39942"/>
                                        </p:tgtEl>
                                        <p:attrNameLst>
                                          <p:attrName>ppt_y</p:attrName>
                                        </p:attrNameLst>
                                      </p:cBhvr>
                                      <p:tavLst>
                                        <p:tav tm="0">
                                          <p:val>
                                            <p:strVal val="#ppt_y"/>
                                          </p:val>
                                        </p:tav>
                                        <p:tav tm="100000">
                                          <p:val>
                                            <p:strVal val="#ppt_y"/>
                                          </p:val>
                                        </p:tav>
                                      </p:tavLst>
                                    </p:anim>
                                    <p:animEffect transition="in" filter="wipe(right)" prLst="gradientSize: 0.1">
                                      <p:cBhvr>
                                        <p:cTn id="22" dur="500"/>
                                        <p:tgtEl>
                                          <p:spTgt spid="3994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7" presetClass="entr" presetSubtype="0" fill="hold" grpId="0" nodeType="clickEffect">
                                  <p:stCondLst>
                                    <p:cond delay="0"/>
                                  </p:stCondLst>
                                  <p:childTnLst>
                                    <p:set>
                                      <p:cBhvr>
                                        <p:cTn id="26" dur="1" fill="hold">
                                          <p:stCondLst>
                                            <p:cond delay="0"/>
                                          </p:stCondLst>
                                        </p:cTn>
                                        <p:tgtEl>
                                          <p:spTgt spid="39945"/>
                                        </p:tgtEl>
                                        <p:attrNameLst>
                                          <p:attrName>style.visibility</p:attrName>
                                        </p:attrNameLst>
                                      </p:cBhvr>
                                      <p:to>
                                        <p:strVal val="visible"/>
                                      </p:to>
                                    </p:set>
                                    <p:animEffect transition="in" filter="fade">
                                      <p:cBhvr>
                                        <p:cTn id="27" dur="500"/>
                                        <p:tgtEl>
                                          <p:spTgt spid="39945"/>
                                        </p:tgtEl>
                                      </p:cBhvr>
                                    </p:animEffect>
                                    <p:anim calcmode="lin" valueType="num">
                                      <p:cBhvr>
                                        <p:cTn id="28" dur="500" fill="hold"/>
                                        <p:tgtEl>
                                          <p:spTgt spid="39945"/>
                                        </p:tgtEl>
                                        <p:attrNameLst>
                                          <p:attrName>ppt_x</p:attrName>
                                        </p:attrNameLst>
                                      </p:cBhvr>
                                      <p:tavLst>
                                        <p:tav tm="0">
                                          <p:val>
                                            <p:strVal val="#ppt_x"/>
                                          </p:val>
                                        </p:tav>
                                        <p:tav tm="100000">
                                          <p:val>
                                            <p:strVal val="#ppt_x"/>
                                          </p:val>
                                        </p:tav>
                                      </p:tavLst>
                                    </p:anim>
                                    <p:anim calcmode="lin" valueType="num">
                                      <p:cBhvr>
                                        <p:cTn id="29" dur="500" fill="hold"/>
                                        <p:tgtEl>
                                          <p:spTgt spid="399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1" grpId="0"/>
      <p:bldP spid="39942" grpId="0"/>
      <p:bldP spid="39943" grpId="0"/>
      <p:bldP spid="39944" grpId="0"/>
      <p:bldP spid="39945"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262</TotalTime>
  <Words>1055</Words>
  <Application>Microsoft Office PowerPoint</Application>
  <PresentationFormat>On-screen Show (4:3)</PresentationFormat>
  <Paragraphs>89</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Default Design</vt:lpstr>
      <vt:lpstr>Slide 1</vt:lpstr>
      <vt:lpstr>Luyện từ và câu:</vt:lpstr>
      <vt:lpstr>Luyện từ và câu: Ôn tập về dấu câu                         (Dấu hai chấm)</vt:lpstr>
      <vt:lpstr>Luyện từ và câu:      Ôn tập về dấu câu                                (Dấu hai chấm)</vt:lpstr>
      <vt:lpstr>Luyện từ và câu:     Ôn tập về dấu câu                                (Dấu hai chấm)</vt:lpstr>
      <vt:lpstr>2.Có thể đặt dấu hai chấm vào chỗ nào trong các khổ thơ ,các câu văn dưới đây ? </vt:lpstr>
      <vt:lpstr>Luyện từ và câu:     Ôn tập về dấu câu                                (Dấu hai chấm)</vt:lpstr>
      <vt:lpstr> Luyện từ và câu:     Ôn tập về dấu câu                                (Dấu hai chấm)</vt:lpstr>
      <vt:lpstr>Slide 9</vt:lpstr>
      <vt:lpstr>Luyện từ và câu:     Ôn tập về dấu câu                                (Dấu hai chấm)</vt:lpstr>
      <vt:lpstr>Luyện từ và câu:     Ôn tập về dấu câu                                (Dấu hai chấm)</vt:lpstr>
      <vt:lpstr>Slide 12</vt:lpstr>
      <vt:lpstr> Luyện từ và câu:     Ôn tập về dấu câu                                (Dấu hai chấm)</vt:lpstr>
      <vt:lpstr>Slide 14</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Thứ tư ngày 11 tháng 2 năm 2009 Luyện từ và câu</dc:title>
  <dc:creator>vankhoi</dc:creator>
  <cp:lastModifiedBy>CSTeam</cp:lastModifiedBy>
  <cp:revision>56</cp:revision>
  <dcterms:created xsi:type="dcterms:W3CDTF">2009-04-20T14:36:57Z</dcterms:created>
  <dcterms:modified xsi:type="dcterms:W3CDTF">2016-06-30T02:29:11Z</dcterms:modified>
</cp:coreProperties>
</file>