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</p:sldMasterIdLst>
  <p:notesMasterIdLst>
    <p:notesMasterId r:id="rId12"/>
  </p:notesMasterIdLst>
  <p:sldIdLst>
    <p:sldId id="258" r:id="rId3"/>
    <p:sldId id="262" r:id="rId4"/>
    <p:sldId id="272" r:id="rId5"/>
    <p:sldId id="261" r:id="rId6"/>
    <p:sldId id="265" r:id="rId7"/>
    <p:sldId id="266" r:id="rId8"/>
    <p:sldId id="268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333300"/>
    <a:srgbClr val="FF0066"/>
    <a:srgbClr val="000099"/>
    <a:srgbClr val="00FFFF"/>
    <a:srgbClr val="FFFF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6" autoAdjust="0"/>
    <p:restoredTop sz="94660"/>
  </p:normalViewPr>
  <p:slideViewPr>
    <p:cSldViewPr>
      <p:cViewPr varScale="1">
        <p:scale>
          <a:sx n="38" d="100"/>
          <a:sy n="38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887B1D0-4551-4113-AA02-7C240DE0F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EB72B-C31F-4DE1-88C8-E7A487A18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3D73-05D9-49EC-83F2-2D7C07FB2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FAB6A-3CA5-4CED-A790-1B7A8760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964B-432A-4BD7-8328-7FB720DD0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B12BB-5C97-4A40-8A3F-8D729BE32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8B2CC-C1B7-4B09-B99D-C958A039E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85527-13E6-4DF2-875B-0F71AD868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7AFCD-9906-4ECF-967E-41CADC15F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B08B-3019-4BB9-B50A-A6C98935F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754B0-4CAE-4201-82C0-788A2EFAC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B6E17-6916-4F55-A550-D60A9F235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B825A-7D0D-47A7-BAC3-44EE3AFA1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C706C-A42C-4658-99FD-FF4F07AD3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3E0CC-F119-4AC7-93E6-116A4C1FA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F6DF-9642-4E33-8732-886A26DEC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2470C-0FF3-461F-82A1-05CEC0108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2DC2D-AB19-4938-8ED3-4CD954980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C8E76-905D-4ED5-8098-E021109D1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75077-4142-44F6-8C4C-FDD367F58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BE1FB-817F-4763-9881-AE545E4F0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4E4B2-7BD7-43DC-89EA-881069B84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EF94-B19C-475D-8BA6-0B94C1658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9008B-DE74-4437-A692-88B55863E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AF97952-B5FD-466D-A801-07FE921F4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DCE36AA-549B-4A0D-8660-FBFF76CBD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../ATGT%20S&#7902;%20GD&amp;&#272;T/HAI%20CHAU/B.WA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10" descr="CANH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</p:pic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44196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BÀI GIẢNG</a:t>
            </a:r>
          </a:p>
        </p:txBody>
      </p:sp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2133600" y="1600200"/>
            <a:ext cx="52673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 : Luyện từ và câu</a:t>
            </a:r>
          </a:p>
        </p:txBody>
      </p:sp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3876675" y="3024188"/>
            <a:ext cx="139065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LỚP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  <p:bldP spid="5133" grpId="0" animBg="1"/>
      <p:bldP spid="51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28800" y="2971800"/>
            <a:ext cx="281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47800" y="3200400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9220" name="AutoShape 4">
            <a:hlinkClick r:id="rId2"/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4495800"/>
          </a:xfrm>
          <a:prstGeom prst="cloudCallout">
            <a:avLst>
              <a:gd name="adj1" fmla="val -49051"/>
              <a:gd name="adj2" fmla="val 61333"/>
            </a:avLst>
          </a:prstGeom>
          <a:solidFill>
            <a:srgbClr val="E0F70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000" b="1" dirty="0">
                <a:solidFill>
                  <a:srgbClr val="D339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T</a:t>
            </a:r>
            <a:r>
              <a:rPr lang="en-US" sz="6000" b="1" dirty="0">
                <a:solidFill>
                  <a:srgbClr val="EC94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R</a:t>
            </a:r>
            <a:r>
              <a:rPr lang="en-US" sz="6000" b="1" dirty="0">
                <a:solidFill>
                  <a:srgbClr val="F01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Ò </a:t>
            </a:r>
            <a:r>
              <a:rPr lang="en-US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</a:t>
            </a:r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Ơ</a:t>
            </a:r>
            <a:r>
              <a:rPr lang="en-US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</a:t>
            </a:r>
          </a:p>
          <a:p>
            <a:pPr algn="ctr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Kể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tên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con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vật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,</a:t>
            </a:r>
            <a:r>
              <a:rPr lang="vi-V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ồ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vật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cây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cối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xung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quanh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em</a:t>
            </a:r>
            <a:r>
              <a:rPr lang="en-US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</a:p>
        </p:txBody>
      </p:sp>
      <p:pic>
        <p:nvPicPr>
          <p:cNvPr id="4101" name="Picture 5" descr="sonicruns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219200" y="3276600"/>
            <a:ext cx="4017963" cy="4419600"/>
          </a:xfrm>
        </p:spPr>
      </p:pic>
      <p:pic>
        <p:nvPicPr>
          <p:cNvPr id="4102" name="Picture 6" descr="anim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962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bird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57200" y="1600200"/>
            <a:ext cx="29718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4105" name="WordArt 10"/>
          <p:cNvSpPr>
            <a:spLocks noChangeArrowheads="1" noChangeShapeType="1" noTextEdit="1"/>
          </p:cNvSpPr>
          <p:nvPr/>
        </p:nvSpPr>
        <p:spPr bwMode="auto">
          <a:xfrm>
            <a:off x="2362200" y="4876800"/>
            <a:ext cx="3962400" cy="1262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6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Ai nhanh hơn</a:t>
            </a:r>
            <a:endParaRPr lang="en-US" sz="6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106" name="Picture 11" descr="clock_06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/>
            </a:r>
            <a:br>
              <a:rPr lang="en-US" sz="4000" smtClean="0">
                <a:solidFill>
                  <a:srgbClr val="0000FF"/>
                </a:solidFill>
              </a:rPr>
            </a:br>
            <a:r>
              <a:rPr lang="en-US" sz="4000" smtClean="0">
                <a:solidFill>
                  <a:srgbClr val="0000FF"/>
                </a:solidFill>
              </a:rPr>
              <a:t>Luyện từ và câu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81400"/>
            <a:ext cx="91440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smtClean="0">
                <a:solidFill>
                  <a:srgbClr val="FF0066"/>
                </a:solidFill>
              </a:rPr>
              <a:t>Tiết 1 : Ôn về từ chỉ sự vật. So sánh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3600" smtClean="0">
                <a:solidFill>
                  <a:schemeClr val="accent2"/>
                </a:solidFill>
              </a:rPr>
              <a:t>Tìm các từ ngữ chỉ sự vật trong khổ th</a:t>
            </a:r>
            <a:r>
              <a:rPr lang="vi-VN" sz="3600" smtClean="0">
                <a:solidFill>
                  <a:schemeClr val="accent2"/>
                </a:solidFill>
              </a:rPr>
              <a:t>ơ</a:t>
            </a:r>
            <a:r>
              <a:rPr lang="en-US" sz="3600" smtClean="0">
                <a:solidFill>
                  <a:schemeClr val="accent2"/>
                </a:solidFill>
              </a:rPr>
              <a:t> sau: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smtClean="0"/>
              <a:t>  </a:t>
            </a:r>
            <a:r>
              <a:rPr lang="en-US" sz="2800" smtClean="0">
                <a:solidFill>
                  <a:srgbClr val="FF00FF"/>
                </a:solidFill>
              </a:rPr>
              <a:t>Tay em </a:t>
            </a:r>
            <a:r>
              <a:rPr lang="vi-VN" sz="2800" smtClean="0">
                <a:solidFill>
                  <a:srgbClr val="FF00FF"/>
                </a:solidFill>
              </a:rPr>
              <a:t>đ</a:t>
            </a:r>
            <a:r>
              <a:rPr lang="en-US" sz="2800" smtClean="0">
                <a:solidFill>
                  <a:srgbClr val="FF00FF"/>
                </a:solidFill>
              </a:rPr>
              <a:t>ánh r</a:t>
            </a:r>
            <a:r>
              <a:rPr lang="vi-VN" sz="2800" smtClean="0">
                <a:solidFill>
                  <a:srgbClr val="FF00FF"/>
                </a:solidFill>
              </a:rPr>
              <a:t>ă</a:t>
            </a:r>
            <a:r>
              <a:rPr lang="en-US" sz="2800" smtClean="0">
                <a:solidFill>
                  <a:srgbClr val="FF00FF"/>
                </a:solidFill>
              </a:rPr>
              <a:t>ng</a:t>
            </a:r>
          </a:p>
          <a:p>
            <a:pPr algn="ctr" eaLnBrk="1" hangingPunct="1">
              <a:buFontTx/>
              <a:buNone/>
            </a:pPr>
            <a:r>
              <a:rPr lang="en-US" sz="2800" smtClean="0">
                <a:solidFill>
                  <a:srgbClr val="FF00FF"/>
                </a:solidFill>
              </a:rPr>
              <a:t>      R</a:t>
            </a:r>
            <a:r>
              <a:rPr lang="vi-VN" sz="2800" smtClean="0">
                <a:solidFill>
                  <a:srgbClr val="FF00FF"/>
                </a:solidFill>
              </a:rPr>
              <a:t>ă</a:t>
            </a:r>
            <a:r>
              <a:rPr lang="en-US" sz="2800" smtClean="0">
                <a:solidFill>
                  <a:srgbClr val="FF00FF"/>
                </a:solidFill>
              </a:rPr>
              <a:t>ng trắng hoa nhài </a:t>
            </a:r>
          </a:p>
          <a:p>
            <a:pPr algn="ctr" eaLnBrk="1" hangingPunct="1">
              <a:buFontTx/>
              <a:buNone/>
            </a:pPr>
            <a:r>
              <a:rPr lang="en-US" sz="2800" smtClean="0">
                <a:solidFill>
                  <a:srgbClr val="FF00FF"/>
                </a:solidFill>
              </a:rPr>
              <a:t>Tay em chải tóc </a:t>
            </a:r>
          </a:p>
          <a:p>
            <a:pPr algn="ctr" eaLnBrk="1" hangingPunct="1">
              <a:buFontTx/>
              <a:buNone/>
            </a:pPr>
            <a:r>
              <a:rPr lang="en-US" sz="2800" smtClean="0">
                <a:solidFill>
                  <a:srgbClr val="FF00FF"/>
                </a:solidFill>
              </a:rPr>
              <a:t>  Tóc ngời ánh mai.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124200" y="1600200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Tay em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334000" y="16002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r</a:t>
            </a:r>
            <a:r>
              <a:rPr lang="vi-VN" sz="2800">
                <a:solidFill>
                  <a:srgbClr val="000099"/>
                </a:solidFill>
                <a:latin typeface="Arial" charset="0"/>
              </a:rPr>
              <a:t>ă</a:t>
            </a:r>
            <a:r>
              <a:rPr lang="en-US" sz="2800">
                <a:solidFill>
                  <a:srgbClr val="000099"/>
                </a:solidFill>
                <a:latin typeface="Arial" charset="0"/>
              </a:rPr>
              <a:t>ng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124200" y="21336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R</a:t>
            </a:r>
            <a:r>
              <a:rPr lang="vi-VN" sz="2800">
                <a:solidFill>
                  <a:srgbClr val="000099"/>
                </a:solidFill>
                <a:latin typeface="Arial" charset="0"/>
              </a:rPr>
              <a:t>ă</a:t>
            </a:r>
            <a:r>
              <a:rPr lang="en-US" sz="2800">
                <a:solidFill>
                  <a:srgbClr val="000099"/>
                </a:solidFill>
                <a:latin typeface="Arial" charset="0"/>
              </a:rPr>
              <a:t>ng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5181600" y="228600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029200" y="2057400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hoa nhài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276600" y="25908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Tay em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257800" y="25908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tóc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124200" y="3124200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Tóc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648200" y="31242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ánh mai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81000" y="4724400"/>
            <a:ext cx="815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>
                <a:latin typeface="Arial" charset="0"/>
              </a:rPr>
              <a:t>      </a:t>
            </a:r>
            <a:r>
              <a:rPr lang="en-US" sz="3200">
                <a:solidFill>
                  <a:srgbClr val="000099"/>
                </a:solidFill>
                <a:latin typeface="Arial" charset="0"/>
              </a:rPr>
              <a:t>Kể thêm một số từ chỉ sự vật khác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8198" grpId="0"/>
      <p:bldP spid="8200" grpId="0"/>
      <p:bldP spid="8201" grpId="0"/>
      <p:bldP spid="8204" grpId="0"/>
      <p:bldP spid="8205" grpId="0"/>
      <p:bldP spid="8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F"/>
            </a:pPr>
            <a:r>
              <a:rPr lang="en-US" sz="4000" b="1" smtClean="0"/>
              <a:t>Sự vật nào </a:t>
            </a:r>
            <a:r>
              <a:rPr lang="vi-VN" sz="4000" b="1" smtClean="0"/>
              <a:t>đư</a:t>
            </a:r>
            <a:r>
              <a:rPr lang="en-US" sz="4000" b="1" smtClean="0"/>
              <a:t>ợc so sánh với nhau</a:t>
            </a:r>
            <a:r>
              <a:rPr lang="en-US" sz="4000" smtClean="0"/>
              <a:t>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038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a,     </a:t>
            </a:r>
            <a:r>
              <a:rPr lang="en-US" sz="2400" smtClean="0">
                <a:solidFill>
                  <a:srgbClr val="FF0066"/>
                </a:solidFill>
              </a:rPr>
              <a:t>Hai bàn tay em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FF0066"/>
                </a:solidFill>
              </a:rPr>
              <a:t>      Nh</a:t>
            </a:r>
            <a:r>
              <a:rPr lang="vi-VN" sz="2400" smtClean="0">
                <a:solidFill>
                  <a:srgbClr val="FF0066"/>
                </a:solidFill>
              </a:rPr>
              <a:t>ư</a:t>
            </a:r>
            <a:r>
              <a:rPr lang="en-US" sz="2400" smtClean="0">
                <a:solidFill>
                  <a:srgbClr val="FF0066"/>
                </a:solidFill>
              </a:rPr>
              <a:t> hoa </a:t>
            </a:r>
            <a:r>
              <a:rPr lang="vi-VN" sz="2400" smtClean="0">
                <a:solidFill>
                  <a:srgbClr val="FF0066"/>
                </a:solidFill>
              </a:rPr>
              <a:t>đ</a:t>
            </a:r>
            <a:r>
              <a:rPr lang="en-US" sz="2400" smtClean="0">
                <a:solidFill>
                  <a:srgbClr val="FF0066"/>
                </a:solidFill>
              </a:rPr>
              <a:t>ầu cành.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FF0066"/>
                </a:solidFill>
              </a:rPr>
              <a:t>b,  Mặt biển sáng trong nh</a:t>
            </a:r>
            <a:r>
              <a:rPr lang="vi-VN" sz="2400" smtClean="0">
                <a:solidFill>
                  <a:srgbClr val="FF0066"/>
                </a:solidFill>
              </a:rPr>
              <a:t>ư</a:t>
            </a:r>
            <a:r>
              <a:rPr lang="en-US" sz="2400" smtClean="0">
                <a:solidFill>
                  <a:srgbClr val="FF0066"/>
                </a:solidFill>
              </a:rPr>
              <a:t>  tấm thảm khổng lồ bằng ngọc thạch.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FF0066"/>
                </a:solidFill>
              </a:rPr>
              <a:t>c,   Cánh diều nh</a:t>
            </a:r>
            <a:r>
              <a:rPr lang="vi-VN" sz="2400" smtClean="0">
                <a:solidFill>
                  <a:srgbClr val="FF0066"/>
                </a:solidFill>
              </a:rPr>
              <a:t>ư</a:t>
            </a:r>
            <a:r>
              <a:rPr lang="en-US" sz="2400" smtClean="0">
                <a:solidFill>
                  <a:srgbClr val="FF0066"/>
                </a:solidFill>
              </a:rPr>
              <a:t> dấu “á”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FF0066"/>
                </a:solidFill>
              </a:rPr>
              <a:t>     Ai vừa tung lên trời.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FF0066"/>
                </a:solidFill>
              </a:rPr>
              <a:t> d,  </a:t>
            </a:r>
            <a:r>
              <a:rPr lang="vi-VN" sz="2400" smtClean="0">
                <a:solidFill>
                  <a:srgbClr val="FF0066"/>
                </a:solidFill>
              </a:rPr>
              <a:t>Ơ</a:t>
            </a:r>
            <a:r>
              <a:rPr lang="en-US" sz="2400" smtClean="0">
                <a:solidFill>
                  <a:srgbClr val="FF0066"/>
                </a:solidFill>
              </a:rPr>
              <a:t> cái dấu hỏi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FF0066"/>
                </a:solidFill>
              </a:rPr>
              <a:t>     Trông ngộ ngộ ghê,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FF0066"/>
                </a:solidFill>
              </a:rPr>
              <a:t>     Nh</a:t>
            </a:r>
            <a:r>
              <a:rPr lang="vi-VN" sz="2400" smtClean="0">
                <a:solidFill>
                  <a:srgbClr val="FF0066"/>
                </a:solidFill>
              </a:rPr>
              <a:t>ư</a:t>
            </a:r>
            <a:r>
              <a:rPr lang="en-US" sz="2400" smtClean="0">
                <a:solidFill>
                  <a:srgbClr val="FF0066"/>
                </a:solidFill>
              </a:rPr>
              <a:t> vành tai nhỏ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FF0066"/>
                </a:solidFill>
              </a:rPr>
              <a:t>     Hỏi rồi lắng nghe</a:t>
            </a:r>
            <a:r>
              <a:rPr lang="en-US" sz="2400" smtClean="0"/>
              <a:t>.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800600" y="1752600"/>
            <a:ext cx="205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  <a:latin typeface="Arial" charset="0"/>
              </a:rPr>
              <a:t>Hai bàn tay em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858000" y="16764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  <a:latin typeface="Arial" charset="0"/>
              </a:rPr>
              <a:t>hoa </a:t>
            </a:r>
            <a:r>
              <a:rPr lang="vi-VN" sz="2400">
                <a:solidFill>
                  <a:srgbClr val="FF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FF00FF"/>
                </a:solidFill>
                <a:latin typeface="Arial" charset="0"/>
              </a:rPr>
              <a:t>ầu cành</a:t>
            </a:r>
            <a:r>
              <a:rPr lang="en-US" sz="2800">
                <a:latin typeface="Arial" charset="0"/>
              </a:rPr>
              <a:t> </a:t>
            </a:r>
          </a:p>
        </p:txBody>
      </p:sp>
      <p:sp>
        <p:nvSpPr>
          <p:cNvPr id="7174" name="Text Box 25"/>
          <p:cNvSpPr txBox="1">
            <a:spLocks noChangeArrowheads="1"/>
          </p:cNvSpPr>
          <p:nvPr/>
        </p:nvSpPr>
        <p:spPr bwMode="auto">
          <a:xfrm>
            <a:off x="5105400" y="3421063"/>
            <a:ext cx="22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H="1">
            <a:off x="6781800" y="17526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4724400" y="27432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  <a:latin typeface="Arial" charset="0"/>
              </a:rPr>
              <a:t>Mặt biển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6400800" y="2743200"/>
            <a:ext cx="274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  <a:latin typeface="Arial" charset="0"/>
              </a:rPr>
              <a:t>Tấm thảm khổng lồ</a:t>
            </a: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 flipH="1">
            <a:off x="6324600" y="2743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4876800" y="3886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  <a:latin typeface="Arial" charset="0"/>
              </a:rPr>
              <a:t>Cánh diều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6705600" y="3886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  <a:latin typeface="Arial" charset="0"/>
              </a:rPr>
              <a:t>Dấu“á”</a:t>
            </a:r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 flipH="1">
            <a:off x="6248400" y="39624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5029200" y="5562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  <a:latin typeface="Arial" charset="0"/>
              </a:rPr>
              <a:t>Dấu hỏi</a:t>
            </a:r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 flipH="1">
            <a:off x="6553200" y="55626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6781800" y="556260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  <a:latin typeface="Arial" charset="0"/>
              </a:rPr>
              <a:t>Vành tai nhỏ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19468" grpId="0"/>
      <p:bldP spid="19469" grpId="0"/>
      <p:bldP spid="19482" grpId="0" animBg="1"/>
      <p:bldP spid="19483" grpId="0"/>
      <p:bldP spid="19484" grpId="0"/>
      <p:bldP spid="19485" grpId="0" animBg="1"/>
      <p:bldP spid="19486" grpId="0"/>
      <p:bldP spid="19487" grpId="0"/>
      <p:bldP spid="19488" grpId="0" animBg="1"/>
      <p:bldP spid="19489" grpId="0"/>
      <p:bldP spid="19490" grpId="0" animBg="1"/>
      <p:bldP spid="194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G"/>
            </a:pPr>
            <a:r>
              <a:rPr lang="en-US" sz="4000" smtClean="0">
                <a:solidFill>
                  <a:srgbClr val="FF00FF"/>
                </a:solidFill>
              </a:rPr>
              <a:t>Trong những hình ảnh so sánh trên em thích hình ảnh nào?Vì sao</a:t>
            </a:r>
          </a:p>
        </p:txBody>
      </p:sp>
      <p:pic>
        <p:nvPicPr>
          <p:cNvPr id="20485" name="Picture 5" descr="Em 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19812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Die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0292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t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76400"/>
            <a:ext cx="2362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1905000" y="22098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7467600" y="32766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2133600" y="45720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 rot="10583799">
            <a:off x="7924800" y="5486400"/>
            <a:ext cx="896938" cy="609600"/>
          </a:xfrm>
          <a:custGeom>
            <a:avLst/>
            <a:gdLst>
              <a:gd name="T0" fmla="*/ 773302790 w 21600"/>
              <a:gd name="T1" fmla="*/ 0 h 21600"/>
              <a:gd name="T2" fmla="*/ 187383319 w 21600"/>
              <a:gd name="T3" fmla="*/ 314500993 h 21600"/>
              <a:gd name="T4" fmla="*/ 773302790 w 21600"/>
              <a:gd name="T5" fmla="*/ 90702323 h 21600"/>
              <a:gd name="T6" fmla="*/ 1359222343 w 21600"/>
              <a:gd name="T7" fmla="*/ 31450099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20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497" y="13257"/>
                </a:moveTo>
                <a:cubicBezTo>
                  <a:pt x="4191" y="12474"/>
                  <a:pt x="4035" y="11640"/>
                  <a:pt x="4035" y="10800"/>
                </a:cubicBezTo>
                <a:cubicBezTo>
                  <a:pt x="4035" y="7063"/>
                  <a:pt x="7063" y="4035"/>
                  <a:pt x="10800" y="4035"/>
                </a:cubicBezTo>
                <a:cubicBezTo>
                  <a:pt x="14536" y="4035"/>
                  <a:pt x="17565" y="7063"/>
                  <a:pt x="17565" y="10800"/>
                </a:cubicBezTo>
                <a:cubicBezTo>
                  <a:pt x="17565" y="11640"/>
                  <a:pt x="17408" y="12474"/>
                  <a:pt x="17102" y="13257"/>
                </a:cubicBezTo>
                <a:lnTo>
                  <a:pt x="20861" y="14723"/>
                </a:lnTo>
                <a:cubicBezTo>
                  <a:pt x="21349" y="13473"/>
                  <a:pt x="21600" y="1214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142"/>
                  <a:pt x="250" y="13473"/>
                  <a:pt x="738" y="14723"/>
                </a:cubicBezTo>
                <a:lnTo>
                  <a:pt x="4497" y="13257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/>
              <a:t>    </a:t>
            </a:r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>
            <a:off x="5410200" y="54864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>
            <a:off x="6781800" y="56388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20505" name="Picture 25" descr="Rose-06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4478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26" descr="67047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57600"/>
            <a:ext cx="228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7" name="AutoShape 27"/>
          <p:cNvSpPr>
            <a:spLocks noChangeArrowheads="1"/>
          </p:cNvSpPr>
          <p:nvPr/>
        </p:nvSpPr>
        <p:spPr bwMode="auto">
          <a:xfrm>
            <a:off x="3048000" y="4191000"/>
            <a:ext cx="17526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Tấm thảm</a:t>
            </a:r>
          </a:p>
        </p:txBody>
      </p:sp>
      <p:pic>
        <p:nvPicPr>
          <p:cNvPr id="20508" name="Picture 28" descr="hoi 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41148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0" y="243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  <a:latin typeface="Arial" charset="0"/>
              </a:rPr>
              <a:t>Hai bàn tay</a:t>
            </a:r>
            <a:r>
              <a:rPr lang="en-US" sz="2400">
                <a:latin typeface="Arial" charset="0"/>
              </a:rPr>
              <a:t> 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0" y="40386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FF"/>
                </a:solidFill>
                <a:latin typeface="Arial" charset="0"/>
              </a:rPr>
              <a:t>Mặt biển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7162800" y="63246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Arial" charset="0"/>
              </a:rPr>
              <a:t>Dấu “á”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90" grpId="0" animBg="1"/>
      <p:bldP spid="20491" grpId="0" animBg="1"/>
      <p:bldP spid="20499" grpId="0" animBg="1"/>
      <p:bldP spid="20501" grpId="0" animBg="1"/>
      <p:bldP spid="20502" grpId="0" animBg="1"/>
      <p:bldP spid="20503" grpId="0" animBg="1"/>
      <p:bldP spid="20507" grpId="0" animBg="1"/>
      <p:bldP spid="20510" grpId="0"/>
      <p:bldP spid="20511" grpId="0"/>
      <p:bldP spid="205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828800" y="304800"/>
            <a:ext cx="5100638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Vận dụng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609600" y="2743200"/>
            <a:ext cx="8001000" cy="2895600"/>
          </a:xfrm>
          <a:prstGeom prst="cloudCallout">
            <a:avLst>
              <a:gd name="adj1" fmla="val -46069"/>
              <a:gd name="adj2" fmla="val 53671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333300"/>
                </a:solidFill>
                <a:latin typeface="Arial" charset="0"/>
              </a:rPr>
              <a:t>Xem tranh và viết một </a:t>
            </a:r>
            <a:r>
              <a:rPr lang="vi-VN" sz="3200">
                <a:solidFill>
                  <a:srgbClr val="333300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333300"/>
                </a:solidFill>
                <a:latin typeface="Arial" charset="0"/>
              </a:rPr>
              <a:t>oạn v</a:t>
            </a:r>
            <a:r>
              <a:rPr lang="vi-VN" sz="3200">
                <a:solidFill>
                  <a:srgbClr val="333300"/>
                </a:solidFill>
                <a:latin typeface="Arial" charset="0"/>
              </a:rPr>
              <a:t>ă</a:t>
            </a:r>
            <a:r>
              <a:rPr lang="en-US" sz="3200">
                <a:solidFill>
                  <a:srgbClr val="333300"/>
                </a:solidFill>
                <a:latin typeface="Arial" charset="0"/>
              </a:rPr>
              <a:t>n từ 3 - 4 tả lại vẻ </a:t>
            </a:r>
            <a:r>
              <a:rPr lang="vi-VN" sz="3200">
                <a:solidFill>
                  <a:srgbClr val="333300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333300"/>
                </a:solidFill>
                <a:latin typeface="Arial" charset="0"/>
              </a:rPr>
              <a:t>ẹp của v</a:t>
            </a:r>
            <a:r>
              <a:rPr lang="vi-VN" sz="3200">
                <a:solidFill>
                  <a:srgbClr val="333300"/>
                </a:solidFill>
                <a:latin typeface="Arial" charset="0"/>
              </a:rPr>
              <a:t>ư</a:t>
            </a:r>
            <a:r>
              <a:rPr lang="en-US" sz="3200">
                <a:solidFill>
                  <a:srgbClr val="333300"/>
                </a:solidFill>
                <a:latin typeface="Arial" charset="0"/>
              </a:rPr>
              <a:t>ờn hoa có dùng phép so sánh.</a:t>
            </a:r>
          </a:p>
        </p:txBody>
      </p:sp>
      <p:pic>
        <p:nvPicPr>
          <p:cNvPr id="25607" name="Picture 7" descr="0003-3">
            <a:hlinkClick r:id="" action="ppaction://noaction">
              <a:snd r:embed="rId2" name="explode.wav" builtIn="1"/>
            </a:hlinkClick>
          </p:cNvPr>
          <p:cNvPicPr>
            <a:picLocks noChangeAspect="1" noChangeArrowheads="1" noCrop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04800"/>
            <a:ext cx="1524000" cy="2362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vuon h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01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0386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9144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4290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7244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764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2" descr="6712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133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3" descr="6709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4" descr="67044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57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cloudCallout">
            <a:avLst>
              <a:gd name="adj1" fmla="val -36875"/>
              <a:gd name="adj2" fmla="val 46806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Cứ mỗi mùa xuân về muôn hoa lại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ua nhau khoe sắc thắm. Mỗi loài hoa có một vẻ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ẹp riêng. Môĩ khi có gió thổi h</a:t>
            </a:r>
            <a:r>
              <a:rPr lang="vi-VN" sz="3200">
                <a:latin typeface="Arial" charset="0"/>
              </a:rPr>
              <a:t>ươ</a:t>
            </a:r>
            <a:r>
              <a:rPr lang="en-US" sz="3200">
                <a:latin typeface="Arial" charset="0"/>
              </a:rPr>
              <a:t>ng th</a:t>
            </a:r>
            <a:r>
              <a:rPr lang="vi-VN" sz="3200">
                <a:latin typeface="Arial" charset="0"/>
              </a:rPr>
              <a:t>ơ</a:t>
            </a:r>
            <a:r>
              <a:rPr lang="en-US" sz="3200">
                <a:latin typeface="Arial" charset="0"/>
              </a:rPr>
              <a:t>m toả ra ngào ngạt nh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 mời gọi lũ b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ớm ở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âu bay về. Những bông hoa tuyệt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ẹp nh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 những nàng tiên nhỏ xíu khoe nh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ng bộ áo váy lộng lẫy của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347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.VnTime</vt:lpstr>
      <vt:lpstr>Arial</vt:lpstr>
      <vt:lpstr>Comic Sans MS</vt:lpstr>
      <vt:lpstr>Wingdings</vt:lpstr>
      <vt:lpstr>1_Default Design</vt:lpstr>
      <vt:lpstr>Default Design</vt:lpstr>
      <vt:lpstr> </vt:lpstr>
      <vt:lpstr>Slide 2</vt:lpstr>
      <vt:lpstr> Luyện từ và câu</vt:lpstr>
      <vt:lpstr>Tìm các từ ngữ chỉ sự vật trong khổ thơ sau:</vt:lpstr>
      <vt:lpstr>Sự vật nào được so sánh với nhau:</vt:lpstr>
      <vt:lpstr>Trong những hình ảnh so sánh trên em thích hình ảnh nào?Vì sao</vt:lpstr>
      <vt:lpstr>Slide 7</vt:lpstr>
      <vt:lpstr>Slide 8</vt:lpstr>
      <vt:lpstr>Slide 9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Hai_Dang</dc:creator>
  <cp:lastModifiedBy>CSTeam</cp:lastModifiedBy>
  <cp:revision>53</cp:revision>
  <dcterms:created xsi:type="dcterms:W3CDTF">2009-07-15T04:24:53Z</dcterms:created>
  <dcterms:modified xsi:type="dcterms:W3CDTF">2016-06-29T09:59:29Z</dcterms:modified>
</cp:coreProperties>
</file>