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59" r:id="rId5"/>
    <p:sldId id="263" r:id="rId6"/>
    <p:sldId id="260" r:id="rId7"/>
    <p:sldId id="268" r:id="rId8"/>
    <p:sldId id="261" r:id="rId9"/>
    <p:sldId id="27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ECB1F1"/>
    <a:srgbClr val="00FF00"/>
    <a:srgbClr val="99FF99"/>
    <a:srgbClr val="FFFF99"/>
    <a:srgbClr val="FFFF66"/>
    <a:srgbClr val="F2FF47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05" autoAdjust="0"/>
    <p:restoredTop sz="94660"/>
  </p:normalViewPr>
  <p:slideViewPr>
    <p:cSldViewPr>
      <p:cViewPr varScale="1">
        <p:scale>
          <a:sx n="38" d="100"/>
          <a:sy n="38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29B64-54C2-40FE-84F6-C57CAEA8A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F964D-A546-480E-B92C-1E60528A2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DB383-98A2-4C94-BDED-984F4A3D3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804B4-3167-4214-BC34-5CD036F94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A1917-FDBC-439C-A87C-2F39501B9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09772-A811-4B51-BF3E-BFC0FADF8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4670B-94F5-4AB1-8FC1-F79E40603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A1631-7522-4597-A6E9-8DCA240C8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59E8B-B58E-4E84-8356-1EE67508A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9BF03-6014-4FFB-B8C1-525EF1B35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BF550-A764-4302-A12A-BAB64CE38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01977-A1F2-4CFD-A564-F3B41F922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9B22310-76A0-41CD-8E21-922BC1C95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Picture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144000" cy="3962400"/>
          </a:xfrm>
          <a:gradFill rotWithShape="1">
            <a:gsLst>
              <a:gs pos="0">
                <a:srgbClr val="F2FF47"/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vi-VN" sz="3600" smtClean="0">
                <a:solidFill>
                  <a:srgbClr val="0000FF"/>
                </a:solidFill>
              </a:rPr>
              <a:t>Tìm những sự vật được so sánh với nhau trong các câu sau: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vi-VN" sz="2800" smtClean="0"/>
              <a:t>a</a:t>
            </a:r>
            <a:r>
              <a:rPr lang="vi-VN" smtClean="0"/>
              <a:t>)            </a:t>
            </a:r>
            <a:r>
              <a:rPr lang="vi-VN" sz="2400" smtClean="0"/>
              <a:t>sáng trong như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vi-VN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vi-VN" sz="2400" smtClean="0"/>
              <a:t>b)    Sân nhà em sáng quá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vi-VN" sz="2400" smtClean="0"/>
              <a:t>       Nhờ ánh trăng sáng ngời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vi-VN" sz="2400" smtClean="0"/>
              <a:t>                  tròn như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vi-VN" sz="2400" smtClean="0"/>
              <a:t>       Lơ lửng mà không rơi.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vi-VN" smtClean="0"/>
              <a:t>                                             </a:t>
            </a:r>
          </a:p>
        </p:txBody>
      </p:sp>
      <p:pic>
        <p:nvPicPr>
          <p:cNvPr id="2052" name="Picture 5" descr="a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667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124200" y="1219200"/>
            <a:ext cx="3605213" cy="6461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62E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Kiểm tra bài cũ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57200" y="38989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Mặt biển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848100" y="3898900"/>
            <a:ext cx="5410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tấm thảm khổng lồ bằng ngọc thạch.</a:t>
            </a:r>
          </a:p>
          <a:p>
            <a:pPr>
              <a:spcBef>
                <a:spcPct val="50000"/>
              </a:spcBef>
            </a:pPr>
            <a:endParaRPr lang="vi-VN" sz="2400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71500" y="53721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Trăng 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832100" y="5384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/>
              <a:t>cái đĩa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500" fill="hold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nimBg="1"/>
      <p:bldP spid="6152" grpId="0" build="allAtOnce"/>
      <p:bldP spid="6153" grpId="0" build="allAtOnce"/>
      <p:bldP spid="6154" grpId="0" build="allAtOnce"/>
      <p:bldP spid="615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5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2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852738" y="428625"/>
            <a:ext cx="4117975" cy="1323975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 sz="4000" b="1"/>
          </a:p>
          <a:p>
            <a:pPr algn="ctr" eaLnBrk="0" hangingPunct="0"/>
            <a:r>
              <a:rPr lang="en-US" sz="4000" b="1"/>
              <a:t>Luyện từ và câu</a:t>
            </a:r>
          </a:p>
        </p:txBody>
      </p:sp>
      <p:sp>
        <p:nvSpPr>
          <p:cNvPr id="18439" name="WordArt 7"/>
          <p:cNvSpPr>
            <a:spLocks noChangeArrowheads="1" noChangeShapeType="1" noTextEdit="1"/>
          </p:cNvSpPr>
          <p:nvPr/>
        </p:nvSpPr>
        <p:spPr bwMode="auto">
          <a:xfrm>
            <a:off x="457200" y="2209800"/>
            <a:ext cx="85344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Thiếu nhi.</a:t>
            </a:r>
          </a:p>
          <a:p>
            <a:pPr algn="ctr"/>
            <a:r>
              <a: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Ôn tập câu Ai là gì ?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/>
      <p:bldP spid="184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Picture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  <a:gradFill rotWithShape="1">
            <a:gsLst>
              <a:gs pos="0">
                <a:srgbClr val="62E618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Bài 1 : Tìm các từ :</a:t>
            </a:r>
          </a:p>
        </p:txBody>
      </p:sp>
      <p:graphicFrame>
        <p:nvGraphicFramePr>
          <p:cNvPr id="8252" name="Group 60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76885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50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a)Chỉ trẻ 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238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b)Chỉ tính nết của trẻ 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4EA32"/>
                    </a:solidFill>
                  </a:tcPr>
                </a:tc>
              </a:tr>
              <a:tr h="202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c)Chỉ tình cảm hoặc sự chăm sóc của người lớn đối với trẻ 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4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F4AA"/>
                    </a:solidFill>
                  </a:tcPr>
                </a:tc>
              </a:tr>
            </a:tbl>
          </a:graphicData>
        </a:graphic>
      </p:graphicFrame>
      <p:sp>
        <p:nvSpPr>
          <p:cNvPr id="4114" name="Text Box 39"/>
          <p:cNvSpPr txBox="1">
            <a:spLocks noChangeArrowheads="1"/>
          </p:cNvSpPr>
          <p:nvPr/>
        </p:nvSpPr>
        <p:spPr bwMode="auto">
          <a:xfrm>
            <a:off x="6019800" y="2590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4648200" y="1600200"/>
            <a:ext cx="3886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Thiếu niên, thiếu nhi, nhi đồng, trẻ con, trẻ nhỏ, trẻ em…</a:t>
            </a:r>
          </a:p>
          <a:p>
            <a:endParaRPr lang="en-US" sz="2400" b="1"/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4572000" y="2895600"/>
            <a:ext cx="4038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Ngoan ngoãn, lễ phép, ngây thơ, hiền lành, thật thà…</a:t>
            </a:r>
          </a:p>
          <a:p>
            <a:pPr>
              <a:spcBef>
                <a:spcPct val="50000"/>
              </a:spcBef>
            </a:pPr>
            <a:endParaRPr lang="en-US" sz="2400" b="1"/>
          </a:p>
        </p:txBody>
      </p:sp>
      <p:sp>
        <p:nvSpPr>
          <p:cNvPr id="4117" name="Text Box 42"/>
          <p:cNvSpPr txBox="1">
            <a:spLocks noChangeArrowheads="1"/>
          </p:cNvSpPr>
          <p:nvPr/>
        </p:nvSpPr>
        <p:spPr bwMode="auto">
          <a:xfrm>
            <a:off x="2590800" y="6172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4572000" y="4114800"/>
            <a:ext cx="39624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Thương yêu, yêu quý, quý mến, quan tâm, nâng đỡ, nâng niu, chăm sóc, chăm bẵm, chăm chút, lo lắng…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Picture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FFF99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Bài 2: Tìm các bộ phận của câu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91600" cy="5029200"/>
          </a:xfrm>
          <a:gradFill rotWithShape="1">
            <a:gsLst>
              <a:gs pos="0">
                <a:srgbClr val="FF99FF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marL="609600" indent="-609600" eaLnBrk="1" hangingPunct="1">
              <a:buFontTx/>
              <a:buChar char="-"/>
            </a:pPr>
            <a:r>
              <a:rPr lang="en-US" smtClean="0">
                <a:solidFill>
                  <a:srgbClr val="FF0000"/>
                </a:solidFill>
              </a:rPr>
              <a:t>Trả lời câu hỏi : Ai(cái gì, con gì)?</a:t>
            </a:r>
          </a:p>
          <a:p>
            <a:pPr marL="609600" indent="-609600" eaLnBrk="1" hangingPunct="1">
              <a:buFontTx/>
              <a:buChar char="-"/>
            </a:pPr>
            <a:r>
              <a:rPr lang="en-US" smtClean="0">
                <a:solidFill>
                  <a:srgbClr val="FF0000"/>
                </a:solidFill>
              </a:rPr>
              <a:t>Trả lời câu hỏi : Là gì ?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mtClean="0"/>
              <a:t>Thiếu nhi là măng non của đất nước.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mtClean="0"/>
              <a:t>Chúng em là học sinh tiểu học.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mtClean="0"/>
              <a:t>Chích bông là bạn của trẻ em.</a:t>
            </a:r>
          </a:p>
          <a:p>
            <a:pPr marL="609600" indent="-609600" eaLnBrk="1" hangingPunct="1">
              <a:buFontTx/>
              <a:buNone/>
            </a:pPr>
            <a:r>
              <a:rPr lang="en-US" smtClean="0">
                <a:solidFill>
                  <a:srgbClr val="0000FF"/>
                </a:solidFill>
              </a:rPr>
              <a:t>         Hãy gạch một gạch dưới bộ phận trả lời câu hỏi Ai, gạch hai gạch dưới bộ phận trả lời câu hỏi Là gì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5" descr="Picture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rgbClr val="A9F470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endParaRPr lang="en-US" smtClean="0"/>
          </a:p>
          <a:p>
            <a:pPr marL="609600" indent="-609600" eaLnBrk="1" hangingPunct="1">
              <a:buFontTx/>
              <a:buAutoNum type="alphaLcParenR"/>
            </a:pPr>
            <a:endParaRPr lang="en-US" smtClean="0"/>
          </a:p>
          <a:p>
            <a:pPr marL="609600" indent="-609600" eaLnBrk="1" hangingPunct="1">
              <a:buFontTx/>
              <a:buAutoNum type="alphaLcParenR"/>
            </a:pPr>
            <a:r>
              <a:rPr lang="en-US" sz="3600" smtClean="0"/>
              <a:t>Thiếu nhi là măng non của đất nước.</a:t>
            </a:r>
          </a:p>
          <a:p>
            <a:pPr marL="609600" indent="-609600" eaLnBrk="1" hangingPunct="1">
              <a:buFontTx/>
              <a:buAutoNum type="alphaLcParenR"/>
            </a:pPr>
            <a:endParaRPr lang="en-US" sz="3600" smtClean="0"/>
          </a:p>
          <a:p>
            <a:pPr marL="609600" indent="-609600" eaLnBrk="1" hangingPunct="1">
              <a:buFontTx/>
              <a:buAutoNum type="alphaLcParenR"/>
            </a:pPr>
            <a:endParaRPr lang="en-US" sz="3600" smtClean="0"/>
          </a:p>
          <a:p>
            <a:pPr marL="609600" indent="-609600" eaLnBrk="1" hangingPunct="1">
              <a:buFontTx/>
              <a:buAutoNum type="alphaLcParenR"/>
            </a:pPr>
            <a:r>
              <a:rPr lang="en-US" sz="3600" smtClean="0"/>
              <a:t>Chúng em là học sinh tiểu học.</a:t>
            </a:r>
          </a:p>
          <a:p>
            <a:pPr marL="609600" indent="-609600" eaLnBrk="1" hangingPunct="1">
              <a:buFontTx/>
              <a:buNone/>
            </a:pPr>
            <a:endParaRPr lang="en-US" sz="3600" smtClean="0"/>
          </a:p>
          <a:p>
            <a:pPr marL="609600" indent="-609600" eaLnBrk="1" hangingPunct="1">
              <a:buFontTx/>
              <a:buNone/>
            </a:pPr>
            <a:endParaRPr lang="en-US" sz="3600" smtClean="0"/>
          </a:p>
          <a:p>
            <a:pPr marL="609600" indent="-609600" eaLnBrk="1" hangingPunct="1">
              <a:buFontTx/>
              <a:buNone/>
            </a:pPr>
            <a:r>
              <a:rPr lang="en-US" sz="3600" smtClean="0"/>
              <a:t>c)  Chích bông là bạn của trẻ em.</a:t>
            </a:r>
          </a:p>
          <a:p>
            <a:pPr marL="609600" indent="-609600" eaLnBrk="1" hangingPunct="1">
              <a:buFontTx/>
              <a:buNone/>
            </a:pPr>
            <a:endParaRPr lang="en-US" sz="3600" smtClean="0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685800" y="1752600"/>
            <a:ext cx="1905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838200" y="3733800"/>
            <a:ext cx="1828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3352800" y="5715000"/>
            <a:ext cx="3352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3352800" y="5791200"/>
            <a:ext cx="3352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048000" y="3810000"/>
            <a:ext cx="3810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048000" y="3733800"/>
            <a:ext cx="3810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914400" y="5715000"/>
            <a:ext cx="2057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 rot="751399">
            <a:off x="990600" y="1447800"/>
            <a:ext cx="6934200" cy="32305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00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Đáp án </a:t>
            </a:r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2743200" y="1828800"/>
            <a:ext cx="5257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2743200" y="1752600"/>
            <a:ext cx="5257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7" grpId="0" animBg="1"/>
      <p:bldP spid="15368" grpId="0" animBg="1"/>
      <p:bldP spid="15369" grpId="0" animBg="1"/>
      <p:bldP spid="15370" grpId="0" animBg="1"/>
      <p:bldP spid="15371" grpId="0" animBg="1"/>
      <p:bldP spid="15374" grpId="0" animBg="1"/>
      <p:bldP spid="9" grpId="0" animBg="1"/>
      <p:bldP spid="9" grpId="1" animBg="1"/>
      <p:bldP spid="15380" grpId="0" animBg="1"/>
      <p:bldP spid="153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Picture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F99FF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eaLnBrk="1" hangingPunct="1"/>
            <a:r>
              <a:rPr lang="en-US" sz="4000" i="1" smtClean="0">
                <a:solidFill>
                  <a:srgbClr val="FF3300"/>
                </a:solidFill>
              </a:rPr>
              <a:t>Bài 3: Đặt câu hỏi cho các bộ phận câu in đậm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5257800"/>
          </a:xfrm>
          <a:gradFill rotWithShape="1">
            <a:gsLst>
              <a:gs pos="0">
                <a:srgbClr val="99FF99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b="1" smtClean="0"/>
              <a:t>Cây tre</a:t>
            </a:r>
            <a:r>
              <a:rPr lang="en-US" smtClean="0"/>
              <a:t> là hình ảnh thân thuộc của làng quê Việt Nam.</a:t>
            </a:r>
          </a:p>
          <a:p>
            <a:pPr marL="609600" indent="-609600" eaLnBrk="1" hangingPunct="1">
              <a:buFontTx/>
              <a:buAutoNum type="alphaLcParenR"/>
            </a:pPr>
            <a:endParaRPr lang="en-US" smtClean="0"/>
          </a:p>
          <a:p>
            <a:pPr marL="609600" indent="-609600" eaLnBrk="1" hangingPunct="1">
              <a:buFontTx/>
              <a:buAutoNum type="alphaLcParenR"/>
            </a:pPr>
            <a:r>
              <a:rPr lang="en-US" b="1" smtClean="0"/>
              <a:t>Thiếu nhi</a:t>
            </a:r>
            <a:r>
              <a:rPr lang="en-US" smtClean="0"/>
              <a:t> là những chủ nhân tương lai của Tổ quốc.</a:t>
            </a:r>
          </a:p>
          <a:p>
            <a:pPr marL="609600" indent="-609600" eaLnBrk="1" hangingPunct="1">
              <a:buFontTx/>
              <a:buAutoNum type="alphaLcParenR"/>
            </a:pPr>
            <a:endParaRPr lang="en-US" smtClean="0"/>
          </a:p>
          <a:p>
            <a:pPr marL="609600" indent="-609600" eaLnBrk="1" hangingPunct="1">
              <a:buFontTx/>
              <a:buAutoNum type="alphaLcParenR"/>
            </a:pPr>
            <a:r>
              <a:rPr lang="en-US" smtClean="0"/>
              <a:t>Đội Thiếu niên Tiền phong Hồ Chí Minh </a:t>
            </a:r>
            <a:r>
              <a:rPr lang="en-US" b="1" smtClean="0"/>
              <a:t>là tổ chức tập hợp và rèn luyện thiếu niên Việt Nam.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 descr="D:\ANH\0skyhill_1024X768(79696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5"/>
          <p:cNvSpPr>
            <a:spLocks noChangeArrowheads="1"/>
          </p:cNvSpPr>
          <p:nvPr/>
        </p:nvSpPr>
        <p:spPr bwMode="auto">
          <a:xfrm rot="751399">
            <a:off x="1066800" y="1981200"/>
            <a:ext cx="6934200" cy="32305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00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Đáp án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Picture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rgbClr val="F4F4AA"/>
              </a:gs>
              <a:gs pos="100000">
                <a:srgbClr val="99FF99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b="1" smtClean="0"/>
              <a:t>Cây tre</a:t>
            </a:r>
            <a:r>
              <a:rPr lang="en-US" smtClean="0"/>
              <a:t> là hình ảnh thân thuộc của làng quê Việt Nam.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endParaRPr lang="en-US" b="1" smtClean="0"/>
          </a:p>
          <a:p>
            <a:pPr marL="609600" indent="-609600" eaLnBrk="1" hangingPunct="1">
              <a:buFontTx/>
              <a:buNone/>
            </a:pPr>
            <a:r>
              <a:rPr lang="en-US" b="1" smtClean="0"/>
              <a:t>b) Thiếu nhi</a:t>
            </a:r>
            <a:r>
              <a:rPr lang="en-US" smtClean="0"/>
              <a:t> là những chủ nhân tương lai của Tổ quốc.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smtClean="0"/>
              <a:t>c) Đội Thiếu niên Tiền phong Hồ Chí Minh </a:t>
            </a:r>
            <a:r>
              <a:rPr lang="en-US" b="1" smtClean="0"/>
              <a:t>là tổ chức tập hợp và rèn luyện thiếu niên Việt Nam.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66800" y="1295400"/>
            <a:ext cx="77724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Cái gì là hình ảnh thân thuộc của làng quê Việt Nam ?</a:t>
            </a:r>
          </a:p>
          <a:p>
            <a:pPr>
              <a:spcBef>
                <a:spcPct val="50000"/>
              </a:spcBef>
            </a:pP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219200" y="32766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800">
                <a:solidFill>
                  <a:srgbClr val="FF0000"/>
                </a:solidFill>
              </a:rPr>
              <a:t>Ai là những chủ nhân tương lai của đất nước ?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990600" y="5867400"/>
            <a:ext cx="8153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2800">
                <a:solidFill>
                  <a:srgbClr val="FF0000"/>
                </a:solidFill>
              </a:rPr>
              <a:t>Đội Thiếu niên Tiền phong Hồ Chí Minh là gì ?</a:t>
            </a:r>
          </a:p>
          <a:p>
            <a:pPr>
              <a:spcBef>
                <a:spcPct val="50000"/>
              </a:spcBef>
            </a:pPr>
            <a:endParaRPr lang="vi-VN" sz="280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228600" y="1600200"/>
            <a:ext cx="838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228600" y="6172200"/>
            <a:ext cx="838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304800" y="3581400"/>
            <a:ext cx="838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/>
      <p:bldP spid="11273" grpId="0"/>
      <p:bldP spid="11274" grpId="0" animBg="1"/>
      <p:bldP spid="11275" grpId="0" animBg="1"/>
      <p:bldP spid="1127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99FF99"/>
            </a:gs>
            <a:gs pos="100000">
              <a:srgbClr val="FFFF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b="1" i="1" smtClean="0">
                <a:solidFill>
                  <a:srgbClr val="FF0000"/>
                </a:solidFill>
                <a:cs typeface="Times New Roman" pitchFamily="18" charset="0"/>
              </a:rPr>
              <a:t>Trong các câu dưới đây câu nào thuộc câu Ai là gì?</a:t>
            </a:r>
          </a:p>
        </p:txBody>
      </p:sp>
      <p:sp>
        <p:nvSpPr>
          <p:cNvPr id="10243" name="Nơi giữ chỗ cho Nội dung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vi-VN" sz="2800" smtClean="0">
              <a:cs typeface="Times New Roman" pitchFamily="18" charset="0"/>
            </a:endParaRPr>
          </a:p>
        </p:txBody>
      </p:sp>
      <p:sp>
        <p:nvSpPr>
          <p:cNvPr id="4" name="Hộp_Văn_Bản 3"/>
          <p:cNvSpPr txBox="1">
            <a:spLocks noChangeArrowheads="1"/>
          </p:cNvSpPr>
          <p:nvPr/>
        </p:nvSpPr>
        <p:spPr bwMode="auto">
          <a:xfrm>
            <a:off x="152400" y="3962400"/>
            <a:ext cx="358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/>
              <a:t>3)Bạn ấy học rất giỏi.</a:t>
            </a:r>
          </a:p>
        </p:txBody>
      </p:sp>
      <p:sp>
        <p:nvSpPr>
          <p:cNvPr id="5" name="Hộp_Văn_Bản 4"/>
          <p:cNvSpPr txBox="1">
            <a:spLocks noChangeArrowheads="1"/>
          </p:cNvSpPr>
          <p:nvPr/>
        </p:nvSpPr>
        <p:spPr bwMode="auto">
          <a:xfrm>
            <a:off x="0" y="30480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/>
              <a:t>2)Cô giáo em rất hiền.</a:t>
            </a:r>
          </a:p>
        </p:txBody>
      </p:sp>
      <p:sp>
        <p:nvSpPr>
          <p:cNvPr id="6" name="Hộp_Văn_Bản 5"/>
          <p:cNvSpPr txBox="1">
            <a:spLocks noChangeArrowheads="1"/>
          </p:cNvSpPr>
          <p:nvPr/>
        </p:nvSpPr>
        <p:spPr bwMode="auto">
          <a:xfrm>
            <a:off x="0" y="4800600"/>
            <a:ext cx="396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/>
              <a:t>4)Em là học sinh lớp 3.</a:t>
            </a:r>
          </a:p>
        </p:txBody>
      </p:sp>
      <p:sp>
        <p:nvSpPr>
          <p:cNvPr id="7" name="Hộp_Văn_Bản 6"/>
          <p:cNvSpPr txBox="1">
            <a:spLocks noChangeArrowheads="1"/>
          </p:cNvSpPr>
          <p:nvPr/>
        </p:nvSpPr>
        <p:spPr bwMode="auto">
          <a:xfrm>
            <a:off x="0" y="5638800"/>
            <a:ext cx="403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/>
              <a:t>5)Chúng em đang học LTVC.</a:t>
            </a:r>
          </a:p>
        </p:txBody>
      </p:sp>
      <p:sp>
        <p:nvSpPr>
          <p:cNvPr id="9" name="Hộp_Văn_Bản 8"/>
          <p:cNvSpPr txBox="1">
            <a:spLocks noChangeArrowheads="1"/>
          </p:cNvSpPr>
          <p:nvPr/>
        </p:nvSpPr>
        <p:spPr bwMode="auto">
          <a:xfrm>
            <a:off x="0" y="1600200"/>
            <a:ext cx="441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/>
              <a:t>1. Hải âu là bạn của người đi biển</a:t>
            </a:r>
          </a:p>
        </p:txBody>
      </p:sp>
      <p:sp>
        <p:nvSpPr>
          <p:cNvPr id="10" name="Hộp_Văn_Bản 9"/>
          <p:cNvSpPr txBox="1">
            <a:spLocks noChangeArrowheads="1"/>
          </p:cNvSpPr>
          <p:nvPr/>
        </p:nvSpPr>
        <p:spPr bwMode="auto">
          <a:xfrm>
            <a:off x="4495800" y="5715000"/>
            <a:ext cx="464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/>
              <a:t>9)Cô giáo là người mẹ thứ hai của em.</a:t>
            </a:r>
          </a:p>
        </p:txBody>
      </p:sp>
      <p:sp>
        <p:nvSpPr>
          <p:cNvPr id="11" name="Hộp_Văn_Bản 10"/>
          <p:cNvSpPr txBox="1">
            <a:spLocks noChangeArrowheads="1"/>
          </p:cNvSpPr>
          <p:nvPr/>
        </p:nvSpPr>
        <p:spPr bwMode="auto">
          <a:xfrm>
            <a:off x="4800600" y="3048000"/>
            <a:ext cx="434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/>
              <a:t>7)Bạn Lan là cây Toán của lớp.</a:t>
            </a:r>
          </a:p>
        </p:txBody>
      </p:sp>
      <p:sp>
        <p:nvSpPr>
          <p:cNvPr id="12" name="Hộp_Văn_Bản 11"/>
          <p:cNvSpPr txBox="1">
            <a:spLocks noChangeArrowheads="1"/>
          </p:cNvSpPr>
          <p:nvPr/>
        </p:nvSpPr>
        <p:spPr bwMode="auto">
          <a:xfrm>
            <a:off x="4724400" y="4343400"/>
            <a:ext cx="441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/>
              <a:t>8)Bà bện chổi cho em quét nhà.</a:t>
            </a:r>
          </a:p>
        </p:txBody>
      </p:sp>
      <p:sp>
        <p:nvSpPr>
          <p:cNvPr id="13" name="Hộp_Văn_Bản 12"/>
          <p:cNvSpPr txBox="1">
            <a:spLocks noChangeArrowheads="1"/>
          </p:cNvSpPr>
          <p:nvPr/>
        </p:nvSpPr>
        <p:spPr bwMode="auto">
          <a:xfrm>
            <a:off x="4724400" y="1676400"/>
            <a:ext cx="441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/>
              <a:t>6)Hoa tưng bừng nở trong vườn.</a:t>
            </a:r>
          </a:p>
        </p:txBody>
      </p:sp>
      <p:sp>
        <p:nvSpPr>
          <p:cNvPr id="17" name="AutoShape 5"/>
          <p:cNvSpPr txBox="1">
            <a:spLocks noChangeArrowheads="1"/>
          </p:cNvSpPr>
          <p:nvPr/>
        </p:nvSpPr>
        <p:spPr bwMode="auto">
          <a:xfrm>
            <a:off x="1752600" y="762000"/>
            <a:ext cx="6096000" cy="441960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00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norm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Trò chơi: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Times New Roman" pitchFamily="18" charset="0"/>
              </a:rPr>
              <a:t>Ai nhanh hơn?</a:t>
            </a:r>
          </a:p>
        </p:txBody>
      </p:sp>
      <p:pic>
        <p:nvPicPr>
          <p:cNvPr id="22543" name="j021319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25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4745" fill="hold"/>
                                        <p:tgtEl>
                                          <p:spTgt spid="225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43"/>
                  </p:tgtEl>
                </p:cond>
              </p:nextCondLst>
            </p:seq>
            <p:audio>
              <p:cMediaNode>
                <p:cTn id="6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43"/>
                </p:tgtEl>
              </p:cMediaNode>
            </p:audio>
          </p:childTnLst>
        </p:cTn>
      </p:par>
    </p:tnLst>
    <p:bldLst>
      <p:bldP spid="2" grpId="0"/>
      <p:bldP spid="4" grpId="0" build="allAtOnce"/>
      <p:bldP spid="5" grpId="0" build="allAtOnce"/>
      <p:bldP spid="6" grpId="0" build="allAtOnce"/>
      <p:bldP spid="7" grpId="0"/>
      <p:bldP spid="9" grpId="0" build="allAtOnce"/>
      <p:bldP spid="9" grpId="1" build="allAtOnce"/>
      <p:bldP spid="10" grpId="0" build="allAtOnce"/>
      <p:bldP spid="11" grpId="0" build="allAtOnce"/>
      <p:bldP spid="12" grpId="0"/>
      <p:bldP spid="13" grpId="0" build="allAtOnce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516</Words>
  <Application>Microsoft Office PowerPoint</Application>
  <PresentationFormat>On-screen Show (4:3)</PresentationFormat>
  <Paragraphs>69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Default Design</vt:lpstr>
      <vt:lpstr>Slide 1</vt:lpstr>
      <vt:lpstr>Slide 2</vt:lpstr>
      <vt:lpstr>Bài 1 : Tìm các từ :</vt:lpstr>
      <vt:lpstr>Bài 2: Tìm các bộ phận của câu</vt:lpstr>
      <vt:lpstr>Slide 5</vt:lpstr>
      <vt:lpstr>Bài 3: Đặt câu hỏi cho các bộ phận câu in đậm</vt:lpstr>
      <vt:lpstr>Slide 7</vt:lpstr>
      <vt:lpstr>Slide 8</vt:lpstr>
      <vt:lpstr>Trong các câu dưới đây câu nào thuộc câu Ai là gì?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</dc:creator>
  <cp:lastModifiedBy>CSTeam</cp:lastModifiedBy>
  <cp:revision>21</cp:revision>
  <dcterms:created xsi:type="dcterms:W3CDTF">2010-06-03T00:01:23Z</dcterms:created>
  <dcterms:modified xsi:type="dcterms:W3CDTF">2016-06-29T10:00:54Z</dcterms:modified>
</cp:coreProperties>
</file>