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89" r:id="rId2"/>
    <p:sldId id="261" r:id="rId3"/>
    <p:sldId id="287" r:id="rId4"/>
    <p:sldId id="260" r:id="rId5"/>
    <p:sldId id="275" r:id="rId6"/>
    <p:sldId id="262" r:id="rId7"/>
    <p:sldId id="263" r:id="rId8"/>
    <p:sldId id="277" r:id="rId9"/>
    <p:sldId id="264" r:id="rId10"/>
    <p:sldId id="266" r:id="rId11"/>
    <p:sldId id="278" r:id="rId12"/>
    <p:sldId id="283" r:id="rId13"/>
    <p:sldId id="286" r:id="rId14"/>
    <p:sldId id="282" r:id="rId15"/>
    <p:sldId id="284" r:id="rId16"/>
    <p:sldId id="279" r:id="rId17"/>
    <p:sldId id="268" r:id="rId18"/>
    <p:sldId id="281" r:id="rId19"/>
    <p:sldId id="280" r:id="rId20"/>
    <p:sldId id="273" r:id="rId21"/>
    <p:sldId id="285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FF"/>
    <a:srgbClr val="2B06C6"/>
    <a:srgbClr val="C4080C"/>
    <a:srgbClr val="2E04C8"/>
    <a:srgbClr val="08C435"/>
    <a:srgbClr val="B814A4"/>
    <a:srgbClr val="87D5E7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56" autoAdjust="0"/>
    <p:restoredTop sz="94107" autoAdjust="0"/>
  </p:normalViewPr>
  <p:slideViewPr>
    <p:cSldViewPr>
      <p:cViewPr>
        <p:scale>
          <a:sx n="75" d="100"/>
          <a:sy n="75" d="100"/>
        </p:scale>
        <p:origin x="-3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68DA05F-25E3-40AE-A5CE-F057E64F8D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478543CC-9AFF-487D-A627-B91B2DE41B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0C2C1-931C-4CEC-B877-3FA505754667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38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9389-1DA4-4608-A6E8-AE616C8F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D462-B875-48E3-A9A9-2E6BE5FB9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A433-CF2D-490D-B36C-60906388F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9861-CC68-4012-8596-AF7C0D57A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50F20-A14F-4A0E-8A25-9653C9F95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CF2D-45CB-4B7C-ADE7-25A9B2542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70AC-FFF2-4D6A-B1B5-6F38BADB9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A409-B09B-433C-B00A-2F7F8B78A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2350-A517-4460-9E40-4727B061A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6DBE-A1F0-4D08-9956-B8B5F66B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9C80-AB88-4CE9-8898-71A888CE6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2FFF-22D0-4586-9FE2-69E84231C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BA5E785C-D959-403F-A2D9-A8C6CCEEC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giaoxukimphat.com/upload/BaiViet/IMG_0167.JPG&amp;imgrefurl=http://giaoxukimphat.com/ct_baivietmoi.php%3Fb%3D434&amp;usg=__q63zsWtG18WN__71kGWeRwhhYNI=&amp;h=480&amp;w=640&amp;sz=192&amp;hl=vi&amp;start=17&amp;zoom=1&amp;tbnid=u8rNa8cA8KxADM:&amp;tbnh=103&amp;tbnw=137&amp;ei=utqATaj0NsHzcfzGufcG&amp;prev=/images%3Fq%3Dph%25C6%25A1i%2Bc%25C3%25A0%2Bph%25C3%25AA%26hl%3Dvi%26sa%3DG%26gbv%3D2%26tbs%3Disch:1&amp;itbs=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imgurl=http://www.xaluan.com/images/news/Image/2010/12/25/quanao.jpg&amp;imgrefurl=http://www.xaluan.com/modules.php%3Fname%3DNews%26file%3Darticle%26sid%3D233160&amp;usg=__viCd1kZrgewP2lanvI3jLvds51s=&amp;h=272&amp;w=350&amp;sz=52&amp;hl=vi&amp;start=2&amp;zoom=1&amp;tbnid=qG9-t6ftb6cfkM:&amp;tbnh=93&amp;tbnw=120&amp;ei=DNuATdq2E-DccP6f2OIG&amp;prev=/images%3Fq%3Dph%25C6%25A1i%2Bqu%25E1%25BA%25A7n%2B%25C3%25A1o%26hl%3Dvi%26sa%3DN%26gbv%3D2%26tbs%3Disch:1&amp;itbs=1" TargetMode="External"/><Relationship Id="rId13" Type="http://schemas.openxmlformats.org/officeDocument/2006/relationships/image" Target="../media/image28.jpeg"/><Relationship Id="rId18" Type="http://schemas.openxmlformats.org/officeDocument/2006/relationships/hyperlink" Target="http://www.google.com.vn/imgres?imgurl=http://www.yeudulich.vn/Upload/TinBai/26-6-2010/ca-phao-trong-am-thuc-Viet/caphao.jpg&amp;imgrefurl=http://www.yeudulich.vn/Chi-Tiet-Tin/10/311/Qua_ca_trong_am_thuc_Viet.html%3Fctl00_Main_RadGrid1ChangePage%3D5&amp;usg=__LHB3YWzEAclDOEYAQhWRDWY4qsA=&amp;h=375&amp;w=500&amp;sz=194&amp;hl=vi&amp;start=9&amp;zoom=1&amp;tbnid=TnakSRbSBo37YM:&amp;tbnh=98&amp;tbnw=130&amp;ei=UtyATbr3NOjDcOXHyOYG&amp;prev=/images%3Fq%3Dph%25C6%25A1i%2Bqu%25E1%25BA%25A3%26hl%3Dvi%26sa%3DN%26gbv%3D2%26tbs%3Disch:1&amp;itbs=1" TargetMode="External"/><Relationship Id="rId3" Type="http://schemas.openxmlformats.org/officeDocument/2006/relationships/image" Target="../media/image23.jpeg"/><Relationship Id="rId21" Type="http://schemas.openxmlformats.org/officeDocument/2006/relationships/image" Target="../media/image32.jpeg"/><Relationship Id="rId7" Type="http://schemas.openxmlformats.org/officeDocument/2006/relationships/image" Target="../media/image10.jpeg"/><Relationship Id="rId12" Type="http://schemas.openxmlformats.org/officeDocument/2006/relationships/hyperlink" Target="http://www.google.com.vn/imgres?imgurl=http://www.baoanhdatmui.vn/vcms/media/photos/2007/3/cm268/7/3.jpg&amp;imgrefurl=http://www.baoanhdatmui.vn/vcms/html/news_detail.php%3Fnid%3D3357&amp;usg=__NAXey5YYFf-E2YDxpNtFUjKDIL8=&amp;h=285&amp;w=380&amp;sz=50&amp;hl=vi&amp;start=14&amp;zoom=1&amp;tbnid=FfdfHOsHscsRJM:&amp;tbnh=92&amp;tbnw=123&amp;ei=kNuATcf5FovQcf7L4d4G&amp;prev=/images%3Fq%3Dph%25C6%25A1i%2Bkhoai%26hl%3Dvi%26sa%3DN%26gbv%3D2%26tbs%3Disch:1&amp;itbs=1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22.jpeg"/><Relationship Id="rId16" Type="http://schemas.openxmlformats.org/officeDocument/2006/relationships/hyperlink" Target="http://www.google.com.vn/imgres?imgurl=http://phienbancu.tuoitre.vn/tianyon/ImageView.aspx%3FThumbnailID%3D324592&amp;imgrefurl=http://tuoitre.vn/Chinh-tri-Xa-hoi/Phong-su-Ky-su/308591/Xuong-bien-hai-rau.html&amp;usg=__YPACr7IZoeKQPmcQ_zNTzvn8ps4=&amp;h=500&amp;w=385&amp;sz=41&amp;hl=vi&amp;start=2&amp;zoom=1&amp;tbnid=QEgbaQefTGwR0M:&amp;tbnh=130&amp;tbnw=100&amp;ei=79uATcH2GMOpcfes8egG&amp;prev=/images%3Fq%3Dph%25C6%25A1i%2Brau%26hl%3Dvi%26sa%3DN%26gbv%3D2%26tbs%3Disch:1&amp;itbs=1" TargetMode="External"/><Relationship Id="rId20" Type="http://schemas.openxmlformats.org/officeDocument/2006/relationships/hyperlink" Target="http://www.google.com.vn/imgres?imgurl=http://himmag.com/assets/uploads/2011/So9_21-02-2011/8Art/sx1.jpg&amp;imgrefurl=http://himmag.com/tech/arts/quy-trinh-san-xuat-nuoc-hoa.html&amp;usg=__3SaX4ee6KsBxiWE4c_eibN1GYTU=&amp;h=254&amp;w=380&amp;sz=34&amp;hl=vi&amp;start=6&amp;zoom=1&amp;tbnid=CLb__h_kVcu8ZM:&amp;tbnh=82&amp;tbnw=123&amp;ei=bt2ATd7QMZKdccHAkfoG&amp;prev=/images%3Fq%3Dph%25C6%25A1i%2BHOA%26hl%3Dvi%26sa%3DN%26gbv%3D2%26tbs%3D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vn/imgres?imgurl=http://giaoxukimphat.com/upload/BaiViet/IMG_0167.JPG&amp;imgrefurl=http://giaoxukimphat.com/ct_baivietmoi.php%3Fb%3D434&amp;usg=__q63zsWtG18WN__71kGWeRwhhYNI=&amp;h=480&amp;w=640&amp;sz=192&amp;hl=vi&amp;start=17&amp;zoom=1&amp;tbnid=u8rNa8cA8KxADM:&amp;tbnh=103&amp;tbnw=137&amp;ei=utqATaj0NsHzcfzGufcG&amp;prev=/images%3Fq%3Dph%25C6%25A1i%2Bc%25C3%25A0%2Bph%25C3%25AA%26hl%3Dvi%26sa%3DG%26gbv%3D2%26tbs%3Disch:1&amp;itbs=1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5.jpeg"/><Relationship Id="rId15" Type="http://schemas.openxmlformats.org/officeDocument/2006/relationships/image" Target="../media/image29.jpeg"/><Relationship Id="rId23" Type="http://schemas.openxmlformats.org/officeDocument/2006/relationships/image" Target="../media/image33.jpeg"/><Relationship Id="rId10" Type="http://schemas.openxmlformats.org/officeDocument/2006/relationships/hyperlink" Target="http://www.google.com.vn/imgres?imgurl=http://www.bau.vn/images/uploaded/thanhha/11-02-28/beuonganhmattroi1.jpg&amp;imgrefurl=http://www.bau.vn/bau/i/%3FCho-be-phoi-nang/2011/02/3460641/&amp;usg=__oK3sDYJ3TD8H--3gIdkx8SGyV7Y=&amp;h=300&amp;w=400&amp;sz=94&amp;hl=vi&amp;start=5&amp;zoom=1&amp;tbnid=92d4qExD8okwBM:&amp;tbnh=93&amp;tbnw=124&amp;ei=NNuATbaqL-TQcPS9lesG&amp;prev=/images%3Fq%3Dph%25C6%25A1i%2Bn%25E1%25BA%25AFng%2Bcho%2Btr%25E1%25BA%25BB%2Bs%25C6%25A1%2Bsinh%26hl%3Dvi%26sa%3DN%26gbv%3D2%26tbs%3Disch:1&amp;itbs=1" TargetMode="External"/><Relationship Id="rId19" Type="http://schemas.openxmlformats.org/officeDocument/2006/relationships/image" Target="../media/image31.jpeg"/><Relationship Id="rId4" Type="http://schemas.openxmlformats.org/officeDocument/2006/relationships/image" Target="../media/image24.png"/><Relationship Id="rId9" Type="http://schemas.openxmlformats.org/officeDocument/2006/relationships/image" Target="../media/image26.jpeg"/><Relationship Id="rId14" Type="http://schemas.openxmlformats.org/officeDocument/2006/relationships/hyperlink" Target="http://www.google.com.vn/imgres?imgurl=http://giadinh.vcmedia.vn/Images/Uploaded/Share/2010/08/06/khoai1.jpg&amp;imgrefurl=http://giadinh.net.vn/20100806100241518p0c1000/khoai-mi-tron-cat.htm&amp;usg=__gnD4zm8d8JAAAxQUBReeiw8Wfj8=&amp;h=361&amp;w=350&amp;sz=63&amp;hl=vi&amp;start=1&amp;zoom=1&amp;tbnid=ttVgKCjWkEFvaM:&amp;tbnh=121&amp;tbnw=117&amp;ei=kNuATcf5FovQcf7L4d4G&amp;prev=/images%3Fq%3Dph%25C6%25A1i%2Bkhoai%26hl%3Dvi%26sa%3DN%26gbv%3D2%26tbs%3Disch:1&amp;itbs=1" TargetMode="External"/><Relationship Id="rId22" Type="http://schemas.openxmlformats.org/officeDocument/2006/relationships/hyperlink" Target="http://www.google.com.vn/imgres?imgurl=http://muare1.vcmedia.vn/images/2011/01/15/63/La_sen_1295065691.jpg&amp;imgrefurl=http://www.raovatmienphi.com/showthread.php/252006-dia-chi-ban-La-Sen&amp;usg=__rVus2XQ5OeOjLbnUCS6FuiBZmMY=&amp;h=300&amp;w=434&amp;sz=30&amp;hl=vi&amp;start=7&amp;zoom=1&amp;tbnid=SRAkNzNGIHh_GM:&amp;tbnh=87&amp;tbnw=126&amp;ei=rN2ATYTKEsOpcfes8egG&amp;prev=/images%3Fq%3Dph%25C6%25A1i%2Bl%25C3%25A1%26hl%3Dvi%26sa%3DN%26gbv%3D2%26tbs%3Disch:1&amp;itbs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ruong%20hoc\Giao%20an%20dien%20tu%20tham%20khao\TieuHoc.82\TieuHoc.82\Let%20It%20Be.mp3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ruong%20hoc\Giao%20an%20dien%20tu%20tham%20khao\TieuHoc.82\TieuHoc.82\phim%20ngoai%20san.MPG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v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144000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WordArt 6"/>
          <p:cNvSpPr>
            <a:spLocks noChangeArrowheads="1" noChangeShapeType="1" noTextEdit="1"/>
          </p:cNvSpPr>
          <p:nvPr/>
        </p:nvSpPr>
        <p:spPr bwMode="auto">
          <a:xfrm>
            <a:off x="2514600" y="838200"/>
            <a:ext cx="5562600" cy="17097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MẶT TRỜI</a:t>
            </a:r>
          </a:p>
        </p:txBody>
      </p:sp>
      <p:pic>
        <p:nvPicPr>
          <p:cNvPr id="3076" name="Picture 8" descr="SONNE00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-2286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304800" y="31242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2D0AC2"/>
                </a:solidFill>
              </a:rPr>
              <a:t>1. Quan sát các bức tranh ở SGK và cho biết con người đã sử dụng ánh sáng và nhiệt của Mặt Trời vào những việc gì trong cuộc sống hàng ngày?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2971800" y="1524000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20A1C"/>
                </a:solidFill>
              </a:rPr>
              <a:t>SỬ DỤNG ÁNH SÁNG VÀ NHIỆT CỦA MẶT TRỜI</a:t>
            </a:r>
            <a:endParaRPr lang="en-US" sz="2400" b="1"/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609600" y="47244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4080C"/>
                </a:solidFill>
              </a:rPr>
              <a:t>2. Gia đình em đã sử dụng ánh sáng và nhiệt của Mặt Trời vào những việc gì?</a:t>
            </a:r>
          </a:p>
        </p:txBody>
      </p:sp>
      <p:pic>
        <p:nvPicPr>
          <p:cNvPr id="12294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/>
      <p:bldP spid="99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pic>
        <p:nvPicPr>
          <p:cNvPr id="13315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4572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7"/>
          <p:cNvSpPr>
            <a:spLocks noChangeArrowheads="1"/>
          </p:cNvSpPr>
          <p:nvPr/>
        </p:nvSpPr>
        <p:spPr bwMode="auto">
          <a:xfrm>
            <a:off x="2057400" y="914400"/>
            <a:ext cx="65532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*  Sử dụng nhiệt và ánh sáng mặt trời.</a:t>
            </a:r>
          </a:p>
        </p:txBody>
      </p:sp>
      <p:pic>
        <p:nvPicPr>
          <p:cNvPr id="13317" name="Picture 9" descr="ANd9GcTKOqsYan-SpgvGKhyJFNqyos0JRx5BkU6GVRvSP2XkjRptIVy241aBdg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828800"/>
            <a:ext cx="68580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1981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50715"/>
                </a:solidFill>
              </a:rPr>
              <a:t>CÀ PHÊ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78486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609600" y="838200"/>
            <a:ext cx="73914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*  Sử dụng nhiệt và ánh sáng mặt trời.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200400" y="6096000"/>
            <a:ext cx="2438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50715"/>
                </a:solidFill>
              </a:rPr>
              <a:t>LÀM MUỐI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752600"/>
            <a:ext cx="6477000" cy="5105400"/>
            <a:chOff x="1488" y="1050"/>
            <a:chExt cx="3888" cy="3078"/>
          </a:xfrm>
        </p:grpSpPr>
        <p:pic>
          <p:nvPicPr>
            <p:cNvPr id="15365" name="Picture 5" descr="pin2"/>
            <p:cNvPicPr>
              <a:picLocks noChangeAspect="1" noChangeArrowheads="1"/>
            </p:cNvPicPr>
            <p:nvPr/>
          </p:nvPicPr>
          <p:blipFill>
            <a:blip r:embed="rId2">
              <a:lum bright="-2000" contrast="16000"/>
            </a:blip>
            <a:srcRect/>
            <a:stretch>
              <a:fillRect/>
            </a:stretch>
          </p:blipFill>
          <p:spPr bwMode="auto">
            <a:xfrm>
              <a:off x="1488" y="1050"/>
              <a:ext cx="3888" cy="26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1584" y="3792"/>
              <a:ext cx="3648" cy="336"/>
            </a:xfrm>
            <a:prstGeom prst="flowChartAlternateProcess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solidFill>
                    <a:schemeClr val="bg1"/>
                  </a:solidFill>
                </a:rPr>
                <a:t>Pin mặt trời</a:t>
              </a:r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609600" y="1066800"/>
            <a:ext cx="73914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*  Sử dụng nhiệt và ánh sáng mặt trời.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dienm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ANd9GcTu40qLqST2zC_QTBNZVpU9bMUqPw17K6IEsAU8lQ9X0Ia-Ibo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0"/>
            <a:ext cx="30384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Remote_Media_cho_4a5b60f673f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1910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California_0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819400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spacesol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0"/>
            <a:ext cx="30480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island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0"/>
            <a:ext cx="33528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 descr="ANd9GcTcDubvFZUInuOCiFsEMtHKqdouISrjsgGwqt3gA5gUbdG-aiYW4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2224088"/>
            <a:ext cx="27432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8" descr="201004155958_tan_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130175"/>
            <a:ext cx="2514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 descr="97594c241ef47a463_sahara-solar-to-europe-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4419600"/>
            <a:ext cx="30480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6781800" y="990600"/>
            <a:ext cx="2362200" cy="1951038"/>
            <a:chOff x="0" y="0"/>
            <a:chExt cx="1920" cy="1844"/>
          </a:xfrm>
        </p:grpSpPr>
        <p:grpSp>
          <p:nvGrpSpPr>
            <p:cNvPr id="17423" name="Group 10"/>
            <p:cNvGrpSpPr>
              <a:grpSpLocks/>
            </p:cNvGrpSpPr>
            <p:nvPr/>
          </p:nvGrpSpPr>
          <p:grpSpPr bwMode="auto">
            <a:xfrm>
              <a:off x="0" y="0"/>
              <a:ext cx="1920" cy="1844"/>
              <a:chOff x="0" y="0"/>
              <a:chExt cx="2784" cy="1844"/>
            </a:xfrm>
          </p:grpSpPr>
          <p:pic>
            <p:nvPicPr>
              <p:cNvPr id="17425" name="Picture 11" descr="phoitho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784" cy="1728"/>
              </a:xfrm>
              <a:prstGeom prst="rect">
                <a:avLst/>
              </a:prstGeom>
              <a:noFill/>
              <a:ln w="12700" cap="rnd">
                <a:solidFill>
                  <a:srgbClr val="0000FF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17426" name="Text Box 12"/>
              <p:cNvSpPr txBox="1">
                <a:spLocks noChangeArrowheads="1"/>
              </p:cNvSpPr>
              <p:nvPr/>
            </p:nvSpPr>
            <p:spPr bwMode="auto">
              <a:xfrm>
                <a:off x="191" y="1296"/>
                <a:ext cx="290" cy="548"/>
              </a:xfrm>
              <a:prstGeom prst="rect">
                <a:avLst/>
              </a:prstGeom>
              <a:noFill/>
              <a:ln w="12700" cap="rnd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tx2"/>
                    </a:solidFill>
                  </a:rPr>
                  <a:t>1</a:t>
                </a:r>
              </a:p>
            </p:txBody>
          </p:sp>
        </p:grpSp>
        <p:pic>
          <p:nvPicPr>
            <p:cNvPr id="17424" name="Picture 13" descr="49069114_6482498-lg"/>
            <p:cNvPicPr>
              <a:picLocks noChangeAspect="1" noChangeArrowheads="1"/>
            </p:cNvPicPr>
            <p:nvPr/>
          </p:nvPicPr>
          <p:blipFill>
            <a:blip r:embed="rId3"/>
            <a:srcRect l="17885" t="3540" r="17734" b="64601"/>
            <a:stretch>
              <a:fillRect/>
            </a:stretch>
          </p:blipFill>
          <p:spPr bwMode="auto">
            <a:xfrm>
              <a:off x="0" y="0"/>
              <a:ext cx="192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2672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3" name="Picture 18" descr="ANd9GcRIwA5npxuJDvJdSbOS37rTK9bzwWXOGlmjaG1kpjtkvK5JgyB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76813"/>
            <a:ext cx="25908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0" descr="ANd9GcTKOqsYan-SpgvGKhyJFNqyos0JRx5BkU6GVRvSP2XkjRptIVy241aBdgU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967288"/>
            <a:ext cx="22098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2" descr="ANd9GcTAF-h8xKTXwmlpdJHgxHcCR4Atm4gDXo_rz-J0RafawwFcSv4Rfy6UoA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4849813"/>
            <a:ext cx="20574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4" descr="ANd9GcQHxCeZlbzOEb4cQIGvo75oAJ63H3A__uYjEAIo2YaR6-B_f-QwwwU7R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4914900"/>
            <a:ext cx="2209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6" descr="ANd9GcSUOGIQpQ6eShHWSluI9foNY96slY5Z7lZwaKM67zMdrtTbd4ukDOgO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919413"/>
            <a:ext cx="26670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8" descr="ANd9GcT5UIavYWhlw1HaiJPu7E_5A1bYBLNjhlZwo6uVV_YSEWMGB2o6EEPGPw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7000" y="2895600"/>
            <a:ext cx="19986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0" descr="ANd9GcRKUBnC62rRMIV-kOBf8yhGsjf7s93ycXAu3NL3eicmQFjaAO6Y7dM2bM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8200" y="2895600"/>
            <a:ext cx="2057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2" descr="ANd9GcTy29ed_C3puygnl0xDPb58wPAKfiPpTPwAQowSquGlxxai6ETCeuKZnrA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157163"/>
            <a:ext cx="36576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4" descr="ANd9GcQQsF0vaKdCYv2xyRSw4R7G2Q89Dol62yi5M-RzBI-MDT_5Apumqkk7og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657600" y="228600"/>
            <a:ext cx="3124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36" descr="ANd9GcTp_zAyMkExAzXyTTbSghkXw6Rc2Swg9OvoE8-U-nZLtrGX7q5FrZfxyYQ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705600" y="2895600"/>
            <a:ext cx="2190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pic>
        <p:nvPicPr>
          <p:cNvPr id="18435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4572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895600" y="251460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8C435"/>
                </a:solidFill>
              </a:rPr>
              <a:t>KẾT LUẬN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2D0AC2"/>
                </a:solidFill>
              </a:rPr>
              <a:t>Con người sử dụng ánh sáng và nhiệt của Mặt Trời vào rất nhiều việc trong cuộc sống hàng ngày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667000" y="106680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438400" y="1219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20A1C"/>
                </a:solidFill>
              </a:rPr>
              <a:t>SỬ DỤNG ÁNH SÁNG VÀ NHIỆT CỦA MẶT TRỜI</a:t>
            </a:r>
            <a:endParaRPr lang="en-US" sz="2400" b="1"/>
          </a:p>
        </p:txBody>
      </p:sp>
      <p:pic>
        <p:nvPicPr>
          <p:cNvPr id="18440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838200" y="3200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B814A4"/>
                </a:solidFill>
              </a:rPr>
              <a:t>1</a:t>
            </a:r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838200" y="3810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B814A4"/>
                </a:solidFill>
              </a:rPr>
              <a:t>2</a:t>
            </a:r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838200" y="4419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B814A4"/>
                </a:solidFill>
              </a:rPr>
              <a:t>3</a:t>
            </a:r>
          </a:p>
        </p:txBody>
      </p: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838200" y="5029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B814A4"/>
                </a:solidFill>
              </a:rPr>
              <a:t>4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30480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36576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42672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48768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54864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60960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67056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9" name="Rectangle 32"/>
          <p:cNvSpPr>
            <a:spLocks noChangeArrowheads="1"/>
          </p:cNvSpPr>
          <p:nvPr/>
        </p:nvSpPr>
        <p:spPr bwMode="auto">
          <a:xfrm>
            <a:off x="24384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0" name="Rectangle 33"/>
          <p:cNvSpPr>
            <a:spLocks noChangeArrowheads="1"/>
          </p:cNvSpPr>
          <p:nvPr/>
        </p:nvSpPr>
        <p:spPr bwMode="auto">
          <a:xfrm>
            <a:off x="30480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1" name="Rectangle 34"/>
          <p:cNvSpPr>
            <a:spLocks noChangeArrowheads="1"/>
          </p:cNvSpPr>
          <p:nvPr/>
        </p:nvSpPr>
        <p:spPr bwMode="auto">
          <a:xfrm>
            <a:off x="36576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2" name="Rectangle 35"/>
          <p:cNvSpPr>
            <a:spLocks noChangeArrowheads="1"/>
          </p:cNvSpPr>
          <p:nvPr/>
        </p:nvSpPr>
        <p:spPr bwMode="auto">
          <a:xfrm>
            <a:off x="42672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3" name="Rectangle 36"/>
          <p:cNvSpPr>
            <a:spLocks noChangeArrowheads="1"/>
          </p:cNvSpPr>
          <p:nvPr/>
        </p:nvSpPr>
        <p:spPr bwMode="auto">
          <a:xfrm>
            <a:off x="48768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4" name="Rectangle 37"/>
          <p:cNvSpPr>
            <a:spLocks noChangeArrowheads="1"/>
          </p:cNvSpPr>
          <p:nvPr/>
        </p:nvSpPr>
        <p:spPr bwMode="auto">
          <a:xfrm>
            <a:off x="54864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5" name="Rectangle 38"/>
          <p:cNvSpPr>
            <a:spLocks noChangeArrowheads="1"/>
          </p:cNvSpPr>
          <p:nvPr/>
        </p:nvSpPr>
        <p:spPr bwMode="auto">
          <a:xfrm>
            <a:off x="60960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6" name="Rectangle 39"/>
          <p:cNvSpPr>
            <a:spLocks noChangeArrowheads="1"/>
          </p:cNvSpPr>
          <p:nvPr/>
        </p:nvSpPr>
        <p:spPr bwMode="auto">
          <a:xfrm>
            <a:off x="6705600" y="30480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7" name="Rectangle 41"/>
          <p:cNvSpPr>
            <a:spLocks noChangeArrowheads="1"/>
          </p:cNvSpPr>
          <p:nvPr/>
        </p:nvSpPr>
        <p:spPr bwMode="auto">
          <a:xfrm>
            <a:off x="30480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8" name="Rectangle 42"/>
          <p:cNvSpPr>
            <a:spLocks noChangeArrowheads="1"/>
          </p:cNvSpPr>
          <p:nvPr/>
        </p:nvSpPr>
        <p:spPr bwMode="auto">
          <a:xfrm>
            <a:off x="36576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79" name="Rectangle 43"/>
          <p:cNvSpPr>
            <a:spLocks noChangeArrowheads="1"/>
          </p:cNvSpPr>
          <p:nvPr/>
        </p:nvSpPr>
        <p:spPr bwMode="auto">
          <a:xfrm>
            <a:off x="42672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0" name="Rectangle 44"/>
          <p:cNvSpPr>
            <a:spLocks noChangeArrowheads="1"/>
          </p:cNvSpPr>
          <p:nvPr/>
        </p:nvSpPr>
        <p:spPr bwMode="auto">
          <a:xfrm>
            <a:off x="48768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1" name="Rectangle 45"/>
          <p:cNvSpPr>
            <a:spLocks noChangeArrowheads="1"/>
          </p:cNvSpPr>
          <p:nvPr/>
        </p:nvSpPr>
        <p:spPr bwMode="auto">
          <a:xfrm>
            <a:off x="54864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2" name="Rectangle 46"/>
          <p:cNvSpPr>
            <a:spLocks noChangeArrowheads="1"/>
          </p:cNvSpPr>
          <p:nvPr/>
        </p:nvSpPr>
        <p:spPr bwMode="auto">
          <a:xfrm>
            <a:off x="60960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3" name="Rectangle 47"/>
          <p:cNvSpPr>
            <a:spLocks noChangeArrowheads="1"/>
          </p:cNvSpPr>
          <p:nvPr/>
        </p:nvSpPr>
        <p:spPr bwMode="auto">
          <a:xfrm>
            <a:off x="79248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4" name="Rectangle 57"/>
          <p:cNvSpPr>
            <a:spLocks noChangeArrowheads="1"/>
          </p:cNvSpPr>
          <p:nvPr/>
        </p:nvSpPr>
        <p:spPr bwMode="auto">
          <a:xfrm>
            <a:off x="7315200" y="36576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5" name="Rectangle 67"/>
          <p:cNvSpPr>
            <a:spLocks noChangeArrowheads="1"/>
          </p:cNvSpPr>
          <p:nvPr/>
        </p:nvSpPr>
        <p:spPr bwMode="auto">
          <a:xfrm>
            <a:off x="18288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6" name="Rectangle 68"/>
          <p:cNvSpPr>
            <a:spLocks noChangeArrowheads="1"/>
          </p:cNvSpPr>
          <p:nvPr/>
        </p:nvSpPr>
        <p:spPr bwMode="auto">
          <a:xfrm>
            <a:off x="67056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7" name="Rectangle 69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8" name="Rectangle 70"/>
          <p:cNvSpPr>
            <a:spLocks noChangeArrowheads="1"/>
          </p:cNvSpPr>
          <p:nvPr/>
        </p:nvSpPr>
        <p:spPr bwMode="auto">
          <a:xfrm>
            <a:off x="7315200" y="42672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89" name="Rectangle 87"/>
          <p:cNvSpPr>
            <a:spLocks noChangeArrowheads="1"/>
          </p:cNvSpPr>
          <p:nvPr/>
        </p:nvSpPr>
        <p:spPr bwMode="auto">
          <a:xfrm>
            <a:off x="24384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90" name="Rectangle 88"/>
          <p:cNvSpPr>
            <a:spLocks noChangeArrowheads="1"/>
          </p:cNvSpPr>
          <p:nvPr/>
        </p:nvSpPr>
        <p:spPr bwMode="auto">
          <a:xfrm>
            <a:off x="30480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91" name="Rectangle 89"/>
          <p:cNvSpPr>
            <a:spLocks noChangeArrowheads="1"/>
          </p:cNvSpPr>
          <p:nvPr/>
        </p:nvSpPr>
        <p:spPr bwMode="auto">
          <a:xfrm>
            <a:off x="36576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92" name="Rectangle 90"/>
          <p:cNvSpPr>
            <a:spLocks noChangeArrowheads="1"/>
          </p:cNvSpPr>
          <p:nvPr/>
        </p:nvSpPr>
        <p:spPr bwMode="auto">
          <a:xfrm>
            <a:off x="42672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000"/>
          </a:p>
        </p:txBody>
      </p:sp>
      <p:sp>
        <p:nvSpPr>
          <p:cNvPr id="19493" name="Rectangle 91"/>
          <p:cNvSpPr>
            <a:spLocks noChangeArrowheads="1"/>
          </p:cNvSpPr>
          <p:nvPr/>
        </p:nvSpPr>
        <p:spPr bwMode="auto">
          <a:xfrm>
            <a:off x="48768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94" name="Rectangle 92"/>
          <p:cNvSpPr>
            <a:spLocks noChangeArrowheads="1"/>
          </p:cNvSpPr>
          <p:nvPr/>
        </p:nvSpPr>
        <p:spPr bwMode="auto">
          <a:xfrm>
            <a:off x="54864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95" name="Rectangle 93"/>
          <p:cNvSpPr>
            <a:spLocks noChangeArrowheads="1"/>
          </p:cNvSpPr>
          <p:nvPr/>
        </p:nvSpPr>
        <p:spPr bwMode="auto">
          <a:xfrm>
            <a:off x="6096000" y="4876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96" name="Text Box 106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19497" name="Text Box 163"/>
          <p:cNvSpPr txBox="1">
            <a:spLocks noChangeArrowheads="1"/>
          </p:cNvSpPr>
          <p:nvPr/>
        </p:nvSpPr>
        <p:spPr bwMode="auto">
          <a:xfrm>
            <a:off x="2286000" y="9144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4080C"/>
                </a:solidFill>
              </a:rPr>
              <a:t>TRÒ CHƠI Ô CHỮ</a:t>
            </a:r>
          </a:p>
        </p:txBody>
      </p:sp>
      <p:sp>
        <p:nvSpPr>
          <p:cNvPr id="101540" name="Text Box 164"/>
          <p:cNvSpPr txBox="1">
            <a:spLocks noChangeArrowheads="1"/>
          </p:cNvSpPr>
          <p:nvPr/>
        </p:nvSpPr>
        <p:spPr bwMode="auto">
          <a:xfrm>
            <a:off x="228600" y="16002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B06C6"/>
                </a:solidFill>
              </a:rPr>
              <a:t>Hãy nêu vai trò của ánh nắng Mặt Trời?</a:t>
            </a:r>
          </a:p>
        </p:txBody>
      </p:sp>
      <p:sp>
        <p:nvSpPr>
          <p:cNvPr id="101541" name="Text Box 165"/>
          <p:cNvSpPr txBox="1">
            <a:spLocks noChangeArrowheads="1"/>
          </p:cNvSpPr>
          <p:nvPr/>
        </p:nvSpPr>
        <p:spPr bwMode="auto">
          <a:xfrm>
            <a:off x="7696200" y="30480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4080C"/>
                </a:solidFill>
              </a:rPr>
              <a:t>8</a:t>
            </a:r>
          </a:p>
        </p:txBody>
      </p:sp>
      <p:sp>
        <p:nvSpPr>
          <p:cNvPr id="101542" name="Text Box 166"/>
          <p:cNvSpPr txBox="1">
            <a:spLocks noChangeArrowheads="1"/>
          </p:cNvSpPr>
          <p:nvPr/>
        </p:nvSpPr>
        <p:spPr bwMode="auto">
          <a:xfrm>
            <a:off x="8686800" y="37338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4080C"/>
                </a:solidFill>
              </a:rPr>
              <a:t>9</a:t>
            </a:r>
          </a:p>
        </p:txBody>
      </p:sp>
      <p:sp>
        <p:nvSpPr>
          <p:cNvPr id="19501" name="Text Box 167"/>
          <p:cNvSpPr txBox="1">
            <a:spLocks noChangeArrowheads="1"/>
          </p:cNvSpPr>
          <p:nvPr/>
        </p:nvSpPr>
        <p:spPr bwMode="auto">
          <a:xfrm>
            <a:off x="8077200" y="4343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01544" name="Text Box 168"/>
          <p:cNvSpPr txBox="1">
            <a:spLocks noChangeArrowheads="1"/>
          </p:cNvSpPr>
          <p:nvPr/>
        </p:nvSpPr>
        <p:spPr bwMode="auto">
          <a:xfrm>
            <a:off x="8229600" y="44196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4080C"/>
                </a:solidFill>
              </a:rPr>
              <a:t>10</a:t>
            </a:r>
          </a:p>
        </p:txBody>
      </p:sp>
      <p:sp>
        <p:nvSpPr>
          <p:cNvPr id="101545" name="Text Box 169"/>
          <p:cNvSpPr txBox="1">
            <a:spLocks noChangeArrowheads="1"/>
          </p:cNvSpPr>
          <p:nvPr/>
        </p:nvSpPr>
        <p:spPr bwMode="auto">
          <a:xfrm>
            <a:off x="7086600" y="49530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4080C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  <p:bldP spid="101383" grpId="0" animBg="1"/>
      <p:bldP spid="101384" grpId="0" animBg="1"/>
      <p:bldP spid="101385" grpId="0" animBg="1"/>
      <p:bldP spid="101540" grpId="0"/>
      <p:bldP spid="101541" grpId="0"/>
      <p:bldP spid="101542" grpId="0"/>
      <p:bldP spid="101544" grpId="0"/>
      <p:bldP spid="1015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533400" y="914400"/>
            <a:ext cx="80010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Trò chơi ô chữ : H</a:t>
            </a:r>
            <a:r>
              <a:rPr lang="en-US" sz="2000" b="1">
                <a:solidFill>
                  <a:schemeClr val="bg1"/>
                </a:solidFill>
              </a:rPr>
              <a:t>ãy nêu vai trò của ánh nắng mặt trời </a:t>
            </a:r>
          </a:p>
        </p:txBody>
      </p:sp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1676400" y="2133600"/>
            <a:ext cx="6934200" cy="3810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chemeClr val="bg1"/>
                </a:solidFill>
                <a:cs typeface="Times New Roman" pitchFamily="18" charset="0"/>
              </a:rPr>
              <a:t>Làm cho mọi vật nóng lên</a:t>
            </a:r>
            <a:r>
              <a:rPr lang="en-US" sz="2400" b="1">
                <a:solidFill>
                  <a:schemeClr val="bg1"/>
                </a:solidFill>
              </a:rPr>
              <a:t> ( có 8 chữ cái )</a:t>
            </a:r>
          </a:p>
        </p:txBody>
      </p:sp>
      <p:sp>
        <p:nvSpPr>
          <p:cNvPr id="120839" name="AutoShape 7"/>
          <p:cNvSpPr>
            <a:spLocks noChangeArrowheads="1"/>
          </p:cNvSpPr>
          <p:nvPr/>
        </p:nvSpPr>
        <p:spPr bwMode="auto">
          <a:xfrm>
            <a:off x="1676400" y="3276600"/>
            <a:ext cx="6858000" cy="4572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</a:rPr>
              <a:t>Nhờ nó mà thấy được mọi vật ( có 9 chữ cái )</a:t>
            </a:r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1676400" y="4495800"/>
            <a:ext cx="6553200" cy="3810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Để tạo ra điện (</a:t>
            </a:r>
            <a:r>
              <a:rPr lang="en-US" sz="2400" b="1"/>
              <a:t> </a:t>
            </a:r>
            <a:r>
              <a:rPr lang="en-US" sz="2400" b="1">
                <a:solidFill>
                  <a:schemeClr val="bg1"/>
                </a:solidFill>
              </a:rPr>
              <a:t>có 10 chữ cái )</a:t>
            </a:r>
          </a:p>
        </p:txBody>
      </p:sp>
      <p:sp>
        <p:nvSpPr>
          <p:cNvPr id="120841" name="AutoShape 9"/>
          <p:cNvSpPr>
            <a:spLocks noChangeArrowheads="1"/>
          </p:cNvSpPr>
          <p:nvPr/>
        </p:nvSpPr>
        <p:spPr bwMode="auto">
          <a:xfrm>
            <a:off x="1600200" y="5638800"/>
            <a:ext cx="6553200" cy="3810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chemeClr val="bg1"/>
                </a:solidFill>
                <a:cs typeface="Times New Roman" pitchFamily="18" charset="0"/>
              </a:rPr>
              <a:t>V</a:t>
            </a:r>
            <a:r>
              <a:rPr lang="en-US" sz="2400" b="1">
                <a:solidFill>
                  <a:schemeClr val="bg1"/>
                </a:solidFill>
              </a:rPr>
              <a:t>ùng biển làm kinh tế (</a:t>
            </a:r>
            <a:r>
              <a:rPr lang="en-US" sz="2400" b="1"/>
              <a:t> </a:t>
            </a:r>
            <a:r>
              <a:rPr lang="en-US" sz="2400" b="1">
                <a:solidFill>
                  <a:schemeClr val="bg1"/>
                </a:solidFill>
              </a:rPr>
              <a:t>có 7 chữ cái )</a:t>
            </a:r>
          </a:p>
        </p:txBody>
      </p:sp>
      <p:sp>
        <p:nvSpPr>
          <p:cNvPr id="20488" name="Oval 10"/>
          <p:cNvSpPr>
            <a:spLocks noChangeArrowheads="1"/>
          </p:cNvSpPr>
          <p:nvPr/>
        </p:nvSpPr>
        <p:spPr bwMode="auto">
          <a:xfrm>
            <a:off x="533400" y="20574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1</a:t>
            </a:r>
          </a:p>
        </p:txBody>
      </p:sp>
      <p:sp>
        <p:nvSpPr>
          <p:cNvPr id="20489" name="Oval 11"/>
          <p:cNvSpPr>
            <a:spLocks noChangeArrowheads="1"/>
          </p:cNvSpPr>
          <p:nvPr/>
        </p:nvSpPr>
        <p:spPr bwMode="auto">
          <a:xfrm>
            <a:off x="457200" y="32004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2</a:t>
            </a:r>
          </a:p>
        </p:txBody>
      </p:sp>
      <p:sp>
        <p:nvSpPr>
          <p:cNvPr id="20490" name="Oval 12"/>
          <p:cNvSpPr>
            <a:spLocks noChangeArrowheads="1"/>
          </p:cNvSpPr>
          <p:nvPr/>
        </p:nvSpPr>
        <p:spPr bwMode="auto">
          <a:xfrm>
            <a:off x="533400" y="42672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3</a:t>
            </a:r>
          </a:p>
        </p:txBody>
      </p:sp>
      <p:sp>
        <p:nvSpPr>
          <p:cNvPr id="20491" name="Oval 13"/>
          <p:cNvSpPr>
            <a:spLocks noChangeArrowheads="1"/>
          </p:cNvSpPr>
          <p:nvPr/>
        </p:nvSpPr>
        <p:spPr bwMode="auto">
          <a:xfrm>
            <a:off x="609600" y="54864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4</a:t>
            </a: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1981200" y="144780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    </a:t>
            </a:r>
            <a:r>
              <a:rPr lang="en-US" sz="2000" b="1" u="sng">
                <a:solidFill>
                  <a:srgbClr val="C20A1C"/>
                </a:solidFill>
              </a:rPr>
              <a:t>GỢI Ý VỀ CÁC Ô CHỮ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2514600"/>
            <a:ext cx="4876800" cy="609600"/>
            <a:chOff x="1536" y="1104"/>
            <a:chExt cx="3072" cy="384"/>
          </a:xfrm>
        </p:grpSpPr>
        <p:sp>
          <p:nvSpPr>
            <p:cNvPr id="20523" name="Rectangle 16"/>
            <p:cNvSpPr>
              <a:spLocks noChangeArrowheads="1"/>
            </p:cNvSpPr>
            <p:nvPr/>
          </p:nvSpPr>
          <p:spPr bwMode="auto">
            <a:xfrm>
              <a:off x="1536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T</a:t>
              </a:r>
            </a:p>
          </p:txBody>
        </p:sp>
        <p:sp>
          <p:nvSpPr>
            <p:cNvPr id="20524" name="Rectangle 17"/>
            <p:cNvSpPr>
              <a:spLocks noChangeArrowheads="1"/>
            </p:cNvSpPr>
            <p:nvPr/>
          </p:nvSpPr>
          <p:spPr bwMode="auto">
            <a:xfrm>
              <a:off x="1920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Ỏ</a:t>
              </a:r>
            </a:p>
          </p:txBody>
        </p:sp>
        <p:sp>
          <p:nvSpPr>
            <p:cNvPr id="20525" name="Rectangle 18"/>
            <p:cNvSpPr>
              <a:spLocks noChangeArrowheads="1"/>
            </p:cNvSpPr>
            <p:nvPr/>
          </p:nvSpPr>
          <p:spPr bwMode="auto">
            <a:xfrm>
              <a:off x="2304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A</a:t>
              </a:r>
            </a:p>
          </p:txBody>
        </p:sp>
        <p:sp>
          <p:nvSpPr>
            <p:cNvPr id="20526" name="Rectangle 19"/>
            <p:cNvSpPr>
              <a:spLocks noChangeArrowheads="1"/>
            </p:cNvSpPr>
            <p:nvPr/>
          </p:nvSpPr>
          <p:spPr bwMode="auto">
            <a:xfrm>
              <a:off x="2688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20527" name="Rectangle 20"/>
            <p:cNvSpPr>
              <a:spLocks noChangeArrowheads="1"/>
            </p:cNvSpPr>
            <p:nvPr/>
          </p:nvSpPr>
          <p:spPr bwMode="auto">
            <a:xfrm>
              <a:off x="3072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H</a:t>
              </a:r>
            </a:p>
          </p:txBody>
        </p:sp>
        <p:sp>
          <p:nvSpPr>
            <p:cNvPr id="20528" name="Rectangle 21"/>
            <p:cNvSpPr>
              <a:spLocks noChangeArrowheads="1"/>
            </p:cNvSpPr>
            <p:nvPr/>
          </p:nvSpPr>
          <p:spPr bwMode="auto">
            <a:xfrm>
              <a:off x="3456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I</a:t>
              </a:r>
            </a:p>
          </p:txBody>
        </p:sp>
        <p:sp>
          <p:nvSpPr>
            <p:cNvPr id="20529" name="Rectangle 22"/>
            <p:cNvSpPr>
              <a:spLocks noChangeArrowheads="1"/>
            </p:cNvSpPr>
            <p:nvPr/>
          </p:nvSpPr>
          <p:spPr bwMode="auto">
            <a:xfrm>
              <a:off x="3840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Ệ</a:t>
              </a:r>
            </a:p>
          </p:txBody>
        </p:sp>
        <p:sp>
          <p:nvSpPr>
            <p:cNvPr id="20530" name="Rectangle 23"/>
            <p:cNvSpPr>
              <a:spLocks noChangeArrowheads="1"/>
            </p:cNvSpPr>
            <p:nvPr/>
          </p:nvSpPr>
          <p:spPr bwMode="auto">
            <a:xfrm>
              <a:off x="4224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057400" y="3733800"/>
            <a:ext cx="5486400" cy="609600"/>
            <a:chOff x="1920" y="1488"/>
            <a:chExt cx="3456" cy="384"/>
          </a:xfrm>
        </p:grpSpPr>
        <p:sp>
          <p:nvSpPr>
            <p:cNvPr id="20514" name="Rectangle 25"/>
            <p:cNvSpPr>
              <a:spLocks noChangeArrowheads="1"/>
            </p:cNvSpPr>
            <p:nvPr/>
          </p:nvSpPr>
          <p:spPr bwMode="auto">
            <a:xfrm>
              <a:off x="1920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C</a:t>
              </a:r>
            </a:p>
          </p:txBody>
        </p:sp>
        <p:sp>
          <p:nvSpPr>
            <p:cNvPr id="20515" name="Rectangle 26"/>
            <p:cNvSpPr>
              <a:spLocks noChangeArrowheads="1"/>
            </p:cNvSpPr>
            <p:nvPr/>
          </p:nvSpPr>
          <p:spPr bwMode="auto">
            <a:xfrm>
              <a:off x="2304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H</a:t>
              </a:r>
            </a:p>
          </p:txBody>
        </p:sp>
        <p:sp>
          <p:nvSpPr>
            <p:cNvPr id="20516" name="Rectangle 27"/>
            <p:cNvSpPr>
              <a:spLocks noChangeArrowheads="1"/>
            </p:cNvSpPr>
            <p:nvPr/>
          </p:nvSpPr>
          <p:spPr bwMode="auto">
            <a:xfrm>
              <a:off x="2688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I</a:t>
              </a:r>
            </a:p>
          </p:txBody>
        </p:sp>
        <p:sp>
          <p:nvSpPr>
            <p:cNvPr id="20517" name="Rectangle 28"/>
            <p:cNvSpPr>
              <a:spLocks noChangeArrowheads="1"/>
            </p:cNvSpPr>
            <p:nvPr/>
          </p:nvSpPr>
          <p:spPr bwMode="auto">
            <a:xfrm>
              <a:off x="3072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Ế</a:t>
              </a:r>
            </a:p>
          </p:txBody>
        </p:sp>
        <p:sp>
          <p:nvSpPr>
            <p:cNvPr id="20518" name="Rectangle 29"/>
            <p:cNvSpPr>
              <a:spLocks noChangeArrowheads="1"/>
            </p:cNvSpPr>
            <p:nvPr/>
          </p:nvSpPr>
          <p:spPr bwMode="auto">
            <a:xfrm>
              <a:off x="3456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U</a:t>
              </a:r>
            </a:p>
          </p:txBody>
        </p:sp>
        <p:sp>
          <p:nvSpPr>
            <p:cNvPr id="20519" name="Rectangle 30"/>
            <p:cNvSpPr>
              <a:spLocks noChangeArrowheads="1"/>
            </p:cNvSpPr>
            <p:nvPr/>
          </p:nvSpPr>
          <p:spPr bwMode="auto">
            <a:xfrm>
              <a:off x="3840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S</a:t>
              </a:r>
            </a:p>
          </p:txBody>
        </p:sp>
        <p:sp>
          <p:nvSpPr>
            <p:cNvPr id="20520" name="Rectangle 31"/>
            <p:cNvSpPr>
              <a:spLocks noChangeArrowheads="1"/>
            </p:cNvSpPr>
            <p:nvPr/>
          </p:nvSpPr>
          <p:spPr bwMode="auto">
            <a:xfrm>
              <a:off x="4224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Á</a:t>
              </a:r>
            </a:p>
          </p:txBody>
        </p:sp>
        <p:sp>
          <p:nvSpPr>
            <p:cNvPr id="20521" name="Rectangle 32"/>
            <p:cNvSpPr>
              <a:spLocks noChangeArrowheads="1"/>
            </p:cNvSpPr>
            <p:nvPr/>
          </p:nvSpPr>
          <p:spPr bwMode="auto">
            <a:xfrm>
              <a:off x="4608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20522" name="Rectangle 33"/>
            <p:cNvSpPr>
              <a:spLocks noChangeArrowheads="1"/>
            </p:cNvSpPr>
            <p:nvPr/>
          </p:nvSpPr>
          <p:spPr bwMode="auto">
            <a:xfrm>
              <a:off x="4992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G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752600" y="4876800"/>
            <a:ext cx="6096000" cy="609600"/>
            <a:chOff x="1152" y="1872"/>
            <a:chExt cx="3840" cy="384"/>
          </a:xfrm>
        </p:grpSpPr>
        <p:sp>
          <p:nvSpPr>
            <p:cNvPr id="20504" name="Rectangle 35"/>
            <p:cNvSpPr>
              <a:spLocks noChangeArrowheads="1"/>
            </p:cNvSpPr>
            <p:nvPr/>
          </p:nvSpPr>
          <p:spPr bwMode="auto">
            <a:xfrm>
              <a:off x="1152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P</a:t>
              </a:r>
            </a:p>
          </p:txBody>
        </p:sp>
        <p:sp>
          <p:nvSpPr>
            <p:cNvPr id="20505" name="Rectangle 36"/>
            <p:cNvSpPr>
              <a:spLocks noChangeArrowheads="1"/>
            </p:cNvSpPr>
            <p:nvPr/>
          </p:nvSpPr>
          <p:spPr bwMode="auto">
            <a:xfrm>
              <a:off x="1536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I</a:t>
              </a:r>
            </a:p>
          </p:txBody>
        </p:sp>
        <p:sp>
          <p:nvSpPr>
            <p:cNvPr id="20506" name="Rectangle 37"/>
            <p:cNvSpPr>
              <a:spLocks noChangeArrowheads="1"/>
            </p:cNvSpPr>
            <p:nvPr/>
          </p:nvSpPr>
          <p:spPr bwMode="auto">
            <a:xfrm>
              <a:off x="1920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20507" name="Rectangle 38"/>
            <p:cNvSpPr>
              <a:spLocks noChangeArrowheads="1"/>
            </p:cNvSpPr>
            <p:nvPr/>
          </p:nvSpPr>
          <p:spPr bwMode="auto">
            <a:xfrm>
              <a:off x="2304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0508" name="Rectangle 39"/>
            <p:cNvSpPr>
              <a:spLocks noChangeArrowheads="1"/>
            </p:cNvSpPr>
            <p:nvPr/>
          </p:nvSpPr>
          <p:spPr bwMode="auto">
            <a:xfrm>
              <a:off x="2688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800" b="1">
                  <a:solidFill>
                    <a:srgbClr val="C4080C"/>
                  </a:solidFill>
                  <a:cs typeface="Times New Roman" pitchFamily="18" charset="0"/>
                </a:rPr>
                <a:t>Ặ</a:t>
              </a:r>
            </a:p>
          </p:txBody>
        </p:sp>
        <p:sp>
          <p:nvSpPr>
            <p:cNvPr id="20509" name="Rectangle 40"/>
            <p:cNvSpPr>
              <a:spLocks noChangeArrowheads="1"/>
            </p:cNvSpPr>
            <p:nvPr/>
          </p:nvSpPr>
          <p:spPr bwMode="auto">
            <a:xfrm>
              <a:off x="3072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T</a:t>
              </a:r>
            </a:p>
          </p:txBody>
        </p:sp>
        <p:sp>
          <p:nvSpPr>
            <p:cNvPr id="20510" name="Rectangle 41"/>
            <p:cNvSpPr>
              <a:spLocks noChangeArrowheads="1"/>
            </p:cNvSpPr>
            <p:nvPr/>
          </p:nvSpPr>
          <p:spPr bwMode="auto">
            <a:xfrm>
              <a:off x="3456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600" b="1">
                  <a:solidFill>
                    <a:srgbClr val="C4080C"/>
                  </a:solidFill>
                  <a:cs typeface="Times New Roman" pitchFamily="18" charset="0"/>
                </a:rPr>
                <a:t>T</a:t>
              </a:r>
            </a:p>
          </p:txBody>
        </p:sp>
        <p:sp>
          <p:nvSpPr>
            <p:cNvPr id="20511" name="Rectangle 42"/>
            <p:cNvSpPr>
              <a:spLocks noChangeArrowheads="1"/>
            </p:cNvSpPr>
            <p:nvPr/>
          </p:nvSpPr>
          <p:spPr bwMode="auto">
            <a:xfrm>
              <a:off x="3840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600" b="1">
                  <a:solidFill>
                    <a:srgbClr val="C4080C"/>
                  </a:solidFill>
                  <a:cs typeface="Times New Roman" pitchFamily="18" charset="0"/>
                </a:rPr>
                <a:t>R</a:t>
              </a:r>
            </a:p>
          </p:txBody>
        </p:sp>
        <p:sp>
          <p:nvSpPr>
            <p:cNvPr id="20512" name="Rectangle 43"/>
            <p:cNvSpPr>
              <a:spLocks noChangeArrowheads="1"/>
            </p:cNvSpPr>
            <p:nvPr/>
          </p:nvSpPr>
          <p:spPr bwMode="auto">
            <a:xfrm>
              <a:off x="4224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Ờ</a:t>
              </a:r>
            </a:p>
          </p:txBody>
        </p:sp>
        <p:sp>
          <p:nvSpPr>
            <p:cNvPr id="20513" name="Rectangle 44"/>
            <p:cNvSpPr>
              <a:spLocks noChangeArrowheads="1"/>
            </p:cNvSpPr>
            <p:nvPr/>
          </p:nvSpPr>
          <p:spPr bwMode="auto">
            <a:xfrm>
              <a:off x="4608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362200" y="6019800"/>
            <a:ext cx="4267200" cy="609600"/>
            <a:chOff x="1536" y="2256"/>
            <a:chExt cx="2688" cy="384"/>
          </a:xfrm>
        </p:grpSpPr>
        <p:sp>
          <p:nvSpPr>
            <p:cNvPr id="20497" name="Rectangle 46"/>
            <p:cNvSpPr>
              <a:spLocks noChangeArrowheads="1"/>
            </p:cNvSpPr>
            <p:nvPr/>
          </p:nvSpPr>
          <p:spPr bwMode="auto">
            <a:xfrm>
              <a:off x="1536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L</a:t>
              </a:r>
            </a:p>
          </p:txBody>
        </p:sp>
        <p:sp>
          <p:nvSpPr>
            <p:cNvPr id="20498" name="Rectangle 47"/>
            <p:cNvSpPr>
              <a:spLocks noChangeArrowheads="1"/>
            </p:cNvSpPr>
            <p:nvPr/>
          </p:nvSpPr>
          <p:spPr bwMode="auto">
            <a:xfrm>
              <a:off x="1920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À</a:t>
              </a:r>
            </a:p>
          </p:txBody>
        </p:sp>
        <p:sp>
          <p:nvSpPr>
            <p:cNvPr id="20499" name="Rectangle 48"/>
            <p:cNvSpPr>
              <a:spLocks noChangeArrowheads="1"/>
            </p:cNvSpPr>
            <p:nvPr/>
          </p:nvSpPr>
          <p:spPr bwMode="auto">
            <a:xfrm>
              <a:off x="2304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0500" name="Rectangle 49"/>
            <p:cNvSpPr>
              <a:spLocks noChangeArrowheads="1"/>
            </p:cNvSpPr>
            <p:nvPr/>
          </p:nvSpPr>
          <p:spPr bwMode="auto">
            <a:xfrm>
              <a:off x="2688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0501" name="Rectangle 50"/>
            <p:cNvSpPr>
              <a:spLocks noChangeArrowheads="1"/>
            </p:cNvSpPr>
            <p:nvPr/>
          </p:nvSpPr>
          <p:spPr bwMode="auto">
            <a:xfrm>
              <a:off x="3072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U</a:t>
              </a:r>
            </a:p>
          </p:txBody>
        </p:sp>
        <p:sp>
          <p:nvSpPr>
            <p:cNvPr id="20502" name="Rectangle 51"/>
            <p:cNvSpPr>
              <a:spLocks noChangeArrowheads="1"/>
            </p:cNvSpPr>
            <p:nvPr/>
          </p:nvSpPr>
          <p:spPr bwMode="auto">
            <a:xfrm>
              <a:off x="3456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E04C8"/>
                  </a:solidFill>
                </a:rPr>
                <a:t>Ố</a:t>
              </a:r>
            </a:p>
          </p:txBody>
        </p:sp>
        <p:sp>
          <p:nvSpPr>
            <p:cNvPr id="20503" name="Rectangle 52"/>
            <p:cNvSpPr>
              <a:spLocks noChangeArrowheads="1"/>
            </p:cNvSpPr>
            <p:nvPr/>
          </p:nvSpPr>
          <p:spPr bwMode="auto">
            <a:xfrm>
              <a:off x="3840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solidFill>
                    <a:srgbClr val="2B06C6"/>
                  </a:solidFill>
                  <a:cs typeface="Tahoma" pitchFamily="34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  <p:bldP spid="120839" grpId="0" animBg="1"/>
      <p:bldP spid="120840" grpId="0" animBg="1"/>
      <p:bldP spid="1208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3733800"/>
            <a:ext cx="4876800" cy="609600"/>
            <a:chOff x="1536" y="1104"/>
            <a:chExt cx="3072" cy="384"/>
          </a:xfrm>
        </p:grpSpPr>
        <p:sp>
          <p:nvSpPr>
            <p:cNvPr id="21556" name="Rectangle 5"/>
            <p:cNvSpPr>
              <a:spLocks noChangeArrowheads="1"/>
            </p:cNvSpPr>
            <p:nvPr/>
          </p:nvSpPr>
          <p:spPr bwMode="auto">
            <a:xfrm>
              <a:off x="1536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T</a:t>
              </a:r>
            </a:p>
          </p:txBody>
        </p:sp>
        <p:sp>
          <p:nvSpPr>
            <p:cNvPr id="21557" name="Rectangle 6"/>
            <p:cNvSpPr>
              <a:spLocks noChangeArrowheads="1"/>
            </p:cNvSpPr>
            <p:nvPr/>
          </p:nvSpPr>
          <p:spPr bwMode="auto">
            <a:xfrm>
              <a:off x="1920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Ỏ</a:t>
              </a:r>
            </a:p>
          </p:txBody>
        </p:sp>
        <p:sp>
          <p:nvSpPr>
            <p:cNvPr id="21558" name="Rectangle 7"/>
            <p:cNvSpPr>
              <a:spLocks noChangeArrowheads="1"/>
            </p:cNvSpPr>
            <p:nvPr/>
          </p:nvSpPr>
          <p:spPr bwMode="auto">
            <a:xfrm>
              <a:off x="2304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A</a:t>
              </a:r>
            </a:p>
          </p:txBody>
        </p:sp>
        <p:sp>
          <p:nvSpPr>
            <p:cNvPr id="21559" name="Rectangle 8"/>
            <p:cNvSpPr>
              <a:spLocks noChangeArrowheads="1"/>
            </p:cNvSpPr>
            <p:nvPr/>
          </p:nvSpPr>
          <p:spPr bwMode="auto">
            <a:xfrm>
              <a:off x="2688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21560" name="Rectangle 9"/>
            <p:cNvSpPr>
              <a:spLocks noChangeArrowheads="1"/>
            </p:cNvSpPr>
            <p:nvPr/>
          </p:nvSpPr>
          <p:spPr bwMode="auto">
            <a:xfrm>
              <a:off x="3072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H</a:t>
              </a:r>
            </a:p>
          </p:txBody>
        </p:sp>
        <p:sp>
          <p:nvSpPr>
            <p:cNvPr id="21561" name="Rectangle 10"/>
            <p:cNvSpPr>
              <a:spLocks noChangeArrowheads="1"/>
            </p:cNvSpPr>
            <p:nvPr/>
          </p:nvSpPr>
          <p:spPr bwMode="auto">
            <a:xfrm>
              <a:off x="3456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I</a:t>
              </a:r>
            </a:p>
          </p:txBody>
        </p:sp>
        <p:sp>
          <p:nvSpPr>
            <p:cNvPr id="21562" name="Rectangle 11"/>
            <p:cNvSpPr>
              <a:spLocks noChangeArrowheads="1"/>
            </p:cNvSpPr>
            <p:nvPr/>
          </p:nvSpPr>
          <p:spPr bwMode="auto">
            <a:xfrm>
              <a:off x="3840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Ệ</a:t>
              </a:r>
            </a:p>
          </p:txBody>
        </p:sp>
        <p:sp>
          <p:nvSpPr>
            <p:cNvPr id="21563" name="Rectangle 12"/>
            <p:cNvSpPr>
              <a:spLocks noChangeArrowheads="1"/>
            </p:cNvSpPr>
            <p:nvPr/>
          </p:nvSpPr>
          <p:spPr bwMode="auto">
            <a:xfrm>
              <a:off x="4224" y="1104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FF3399"/>
                  </a:solidFill>
                  <a:cs typeface="Times New Roman" pitchFamily="18" charset="0"/>
                </a:rPr>
                <a:t>T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71800" y="4343400"/>
            <a:ext cx="5486400" cy="609600"/>
            <a:chOff x="1920" y="1488"/>
            <a:chExt cx="3456" cy="384"/>
          </a:xfrm>
        </p:grpSpPr>
        <p:sp>
          <p:nvSpPr>
            <p:cNvPr id="21547" name="Rectangle 14"/>
            <p:cNvSpPr>
              <a:spLocks noChangeArrowheads="1"/>
            </p:cNvSpPr>
            <p:nvPr/>
          </p:nvSpPr>
          <p:spPr bwMode="auto">
            <a:xfrm>
              <a:off x="1920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C</a:t>
              </a:r>
            </a:p>
          </p:txBody>
        </p:sp>
        <p:sp>
          <p:nvSpPr>
            <p:cNvPr id="21548" name="Rectangle 15"/>
            <p:cNvSpPr>
              <a:spLocks noChangeArrowheads="1"/>
            </p:cNvSpPr>
            <p:nvPr/>
          </p:nvSpPr>
          <p:spPr bwMode="auto">
            <a:xfrm>
              <a:off x="2304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H</a:t>
              </a:r>
            </a:p>
          </p:txBody>
        </p:sp>
        <p:sp>
          <p:nvSpPr>
            <p:cNvPr id="21549" name="Rectangle 16"/>
            <p:cNvSpPr>
              <a:spLocks noChangeArrowheads="1"/>
            </p:cNvSpPr>
            <p:nvPr/>
          </p:nvSpPr>
          <p:spPr bwMode="auto">
            <a:xfrm>
              <a:off x="2688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I</a:t>
              </a:r>
            </a:p>
          </p:txBody>
        </p:sp>
        <p:sp>
          <p:nvSpPr>
            <p:cNvPr id="21550" name="Rectangle 17"/>
            <p:cNvSpPr>
              <a:spLocks noChangeArrowheads="1"/>
            </p:cNvSpPr>
            <p:nvPr/>
          </p:nvSpPr>
          <p:spPr bwMode="auto">
            <a:xfrm>
              <a:off x="3072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Ế</a:t>
              </a:r>
            </a:p>
          </p:txBody>
        </p:sp>
        <p:sp>
          <p:nvSpPr>
            <p:cNvPr id="21551" name="Rectangle 18"/>
            <p:cNvSpPr>
              <a:spLocks noChangeArrowheads="1"/>
            </p:cNvSpPr>
            <p:nvPr/>
          </p:nvSpPr>
          <p:spPr bwMode="auto">
            <a:xfrm>
              <a:off x="3456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U</a:t>
              </a:r>
            </a:p>
          </p:txBody>
        </p:sp>
        <p:sp>
          <p:nvSpPr>
            <p:cNvPr id="21552" name="Rectangle 19"/>
            <p:cNvSpPr>
              <a:spLocks noChangeArrowheads="1"/>
            </p:cNvSpPr>
            <p:nvPr/>
          </p:nvSpPr>
          <p:spPr bwMode="auto">
            <a:xfrm>
              <a:off x="3840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S</a:t>
              </a:r>
            </a:p>
          </p:txBody>
        </p:sp>
        <p:sp>
          <p:nvSpPr>
            <p:cNvPr id="21553" name="Rectangle 20"/>
            <p:cNvSpPr>
              <a:spLocks noChangeArrowheads="1"/>
            </p:cNvSpPr>
            <p:nvPr/>
          </p:nvSpPr>
          <p:spPr bwMode="auto">
            <a:xfrm>
              <a:off x="4224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Á</a:t>
              </a:r>
            </a:p>
          </p:txBody>
        </p:sp>
        <p:sp>
          <p:nvSpPr>
            <p:cNvPr id="21554" name="Rectangle 21"/>
            <p:cNvSpPr>
              <a:spLocks noChangeArrowheads="1"/>
            </p:cNvSpPr>
            <p:nvPr/>
          </p:nvSpPr>
          <p:spPr bwMode="auto">
            <a:xfrm>
              <a:off x="4608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21555" name="Rectangle 22"/>
            <p:cNvSpPr>
              <a:spLocks noChangeArrowheads="1"/>
            </p:cNvSpPr>
            <p:nvPr/>
          </p:nvSpPr>
          <p:spPr bwMode="auto">
            <a:xfrm>
              <a:off x="4992" y="1488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G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52600" y="4953000"/>
            <a:ext cx="6096000" cy="609600"/>
            <a:chOff x="1152" y="1872"/>
            <a:chExt cx="3840" cy="384"/>
          </a:xfrm>
        </p:grpSpPr>
        <p:sp>
          <p:nvSpPr>
            <p:cNvPr id="21537" name="Rectangle 24"/>
            <p:cNvSpPr>
              <a:spLocks noChangeArrowheads="1"/>
            </p:cNvSpPr>
            <p:nvPr/>
          </p:nvSpPr>
          <p:spPr bwMode="auto">
            <a:xfrm>
              <a:off x="1152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P</a:t>
              </a:r>
            </a:p>
          </p:txBody>
        </p:sp>
        <p:sp>
          <p:nvSpPr>
            <p:cNvPr id="21538" name="Rectangle 25"/>
            <p:cNvSpPr>
              <a:spLocks noChangeArrowheads="1"/>
            </p:cNvSpPr>
            <p:nvPr/>
          </p:nvSpPr>
          <p:spPr bwMode="auto">
            <a:xfrm>
              <a:off x="1536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I</a:t>
              </a:r>
            </a:p>
          </p:txBody>
        </p:sp>
        <p:sp>
          <p:nvSpPr>
            <p:cNvPr id="21539" name="Rectangle 26"/>
            <p:cNvSpPr>
              <a:spLocks noChangeArrowheads="1"/>
            </p:cNvSpPr>
            <p:nvPr/>
          </p:nvSpPr>
          <p:spPr bwMode="auto">
            <a:xfrm>
              <a:off x="1920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N</a:t>
              </a:r>
            </a:p>
          </p:txBody>
        </p:sp>
        <p:sp>
          <p:nvSpPr>
            <p:cNvPr id="21540" name="Rectangle 27"/>
            <p:cNvSpPr>
              <a:spLocks noChangeArrowheads="1"/>
            </p:cNvSpPr>
            <p:nvPr/>
          </p:nvSpPr>
          <p:spPr bwMode="auto">
            <a:xfrm>
              <a:off x="2304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1541" name="Rectangle 28"/>
            <p:cNvSpPr>
              <a:spLocks noChangeArrowheads="1"/>
            </p:cNvSpPr>
            <p:nvPr/>
          </p:nvSpPr>
          <p:spPr bwMode="auto">
            <a:xfrm>
              <a:off x="2688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800" b="1">
                  <a:solidFill>
                    <a:srgbClr val="C4080C"/>
                  </a:solidFill>
                  <a:cs typeface="Times New Roman" pitchFamily="18" charset="0"/>
                </a:rPr>
                <a:t>Ặ</a:t>
              </a:r>
            </a:p>
          </p:txBody>
        </p:sp>
        <p:sp>
          <p:nvSpPr>
            <p:cNvPr id="21542" name="Rectangle 29"/>
            <p:cNvSpPr>
              <a:spLocks noChangeArrowheads="1"/>
            </p:cNvSpPr>
            <p:nvPr/>
          </p:nvSpPr>
          <p:spPr bwMode="auto">
            <a:xfrm>
              <a:off x="3072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T</a:t>
              </a:r>
            </a:p>
          </p:txBody>
        </p:sp>
        <p:sp>
          <p:nvSpPr>
            <p:cNvPr id="21543" name="Rectangle 30"/>
            <p:cNvSpPr>
              <a:spLocks noChangeArrowheads="1"/>
            </p:cNvSpPr>
            <p:nvPr/>
          </p:nvSpPr>
          <p:spPr bwMode="auto">
            <a:xfrm>
              <a:off x="3456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600" b="1">
                  <a:solidFill>
                    <a:srgbClr val="C4080C"/>
                  </a:solidFill>
                  <a:cs typeface="Times New Roman" pitchFamily="18" charset="0"/>
                </a:rPr>
                <a:t>T</a:t>
              </a:r>
            </a:p>
          </p:txBody>
        </p:sp>
        <p:sp>
          <p:nvSpPr>
            <p:cNvPr id="21544" name="Rectangle 31"/>
            <p:cNvSpPr>
              <a:spLocks noChangeArrowheads="1"/>
            </p:cNvSpPr>
            <p:nvPr/>
          </p:nvSpPr>
          <p:spPr bwMode="auto">
            <a:xfrm>
              <a:off x="3840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600" b="1">
                  <a:solidFill>
                    <a:srgbClr val="C4080C"/>
                  </a:solidFill>
                  <a:cs typeface="Times New Roman" pitchFamily="18" charset="0"/>
                </a:rPr>
                <a:t>R</a:t>
              </a:r>
            </a:p>
          </p:txBody>
        </p:sp>
        <p:sp>
          <p:nvSpPr>
            <p:cNvPr id="21545" name="Rectangle 32"/>
            <p:cNvSpPr>
              <a:spLocks noChangeArrowheads="1"/>
            </p:cNvSpPr>
            <p:nvPr/>
          </p:nvSpPr>
          <p:spPr bwMode="auto">
            <a:xfrm>
              <a:off x="4224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Ờ</a:t>
              </a:r>
            </a:p>
          </p:txBody>
        </p:sp>
        <p:sp>
          <p:nvSpPr>
            <p:cNvPr id="21546" name="Rectangle 33"/>
            <p:cNvSpPr>
              <a:spLocks noChangeArrowheads="1"/>
            </p:cNvSpPr>
            <p:nvPr/>
          </p:nvSpPr>
          <p:spPr bwMode="auto">
            <a:xfrm>
              <a:off x="4608" y="1872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C4080C"/>
                  </a:solidFill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438400" y="5562600"/>
            <a:ext cx="4267200" cy="609600"/>
            <a:chOff x="1536" y="2256"/>
            <a:chExt cx="2688" cy="384"/>
          </a:xfrm>
        </p:grpSpPr>
        <p:sp>
          <p:nvSpPr>
            <p:cNvPr id="21530" name="Rectangle 35"/>
            <p:cNvSpPr>
              <a:spLocks noChangeArrowheads="1"/>
            </p:cNvSpPr>
            <p:nvPr/>
          </p:nvSpPr>
          <p:spPr bwMode="auto">
            <a:xfrm>
              <a:off x="1536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L</a:t>
              </a:r>
            </a:p>
          </p:txBody>
        </p:sp>
        <p:sp>
          <p:nvSpPr>
            <p:cNvPr id="21531" name="Rectangle 36"/>
            <p:cNvSpPr>
              <a:spLocks noChangeArrowheads="1"/>
            </p:cNvSpPr>
            <p:nvPr/>
          </p:nvSpPr>
          <p:spPr bwMode="auto">
            <a:xfrm>
              <a:off x="1920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À</a:t>
              </a:r>
            </a:p>
          </p:txBody>
        </p:sp>
        <p:sp>
          <p:nvSpPr>
            <p:cNvPr id="21532" name="Rectangle 37"/>
            <p:cNvSpPr>
              <a:spLocks noChangeArrowheads="1"/>
            </p:cNvSpPr>
            <p:nvPr/>
          </p:nvSpPr>
          <p:spPr bwMode="auto">
            <a:xfrm>
              <a:off x="2304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1533" name="Rectangle 38"/>
            <p:cNvSpPr>
              <a:spLocks noChangeArrowheads="1"/>
            </p:cNvSpPr>
            <p:nvPr/>
          </p:nvSpPr>
          <p:spPr bwMode="auto">
            <a:xfrm>
              <a:off x="2688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M</a:t>
              </a:r>
            </a:p>
          </p:txBody>
        </p:sp>
        <p:sp>
          <p:nvSpPr>
            <p:cNvPr id="21534" name="Rectangle 39"/>
            <p:cNvSpPr>
              <a:spLocks noChangeArrowheads="1"/>
            </p:cNvSpPr>
            <p:nvPr/>
          </p:nvSpPr>
          <p:spPr bwMode="auto">
            <a:xfrm>
              <a:off x="3072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B06C6"/>
                  </a:solidFill>
                  <a:cs typeface="Times New Roman" pitchFamily="18" charset="0"/>
                </a:rPr>
                <a:t>U</a:t>
              </a:r>
            </a:p>
          </p:txBody>
        </p:sp>
        <p:sp>
          <p:nvSpPr>
            <p:cNvPr id="21535" name="Rectangle 40"/>
            <p:cNvSpPr>
              <a:spLocks noChangeArrowheads="1"/>
            </p:cNvSpPr>
            <p:nvPr/>
          </p:nvSpPr>
          <p:spPr bwMode="auto">
            <a:xfrm>
              <a:off x="3456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 b="1">
                  <a:solidFill>
                    <a:srgbClr val="2E04C8"/>
                  </a:solidFill>
                </a:rPr>
                <a:t>Ố</a:t>
              </a:r>
            </a:p>
          </p:txBody>
        </p:sp>
        <p:sp>
          <p:nvSpPr>
            <p:cNvPr id="21536" name="Rectangle 41"/>
            <p:cNvSpPr>
              <a:spLocks noChangeArrowheads="1"/>
            </p:cNvSpPr>
            <p:nvPr/>
          </p:nvSpPr>
          <p:spPr bwMode="auto">
            <a:xfrm>
              <a:off x="3840" y="2256"/>
              <a:ext cx="384" cy="384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solidFill>
                    <a:srgbClr val="2B06C6"/>
                  </a:solidFill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1510" name="Text Box 50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21511" name="Oval 52"/>
          <p:cNvSpPr>
            <a:spLocks noChangeArrowheads="1"/>
          </p:cNvSpPr>
          <p:nvPr/>
        </p:nvSpPr>
        <p:spPr bwMode="auto">
          <a:xfrm>
            <a:off x="381000" y="35814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1</a:t>
            </a:r>
          </a:p>
        </p:txBody>
      </p:sp>
      <p:sp>
        <p:nvSpPr>
          <p:cNvPr id="21512" name="Oval 53"/>
          <p:cNvSpPr>
            <a:spLocks noChangeArrowheads="1"/>
          </p:cNvSpPr>
          <p:nvPr/>
        </p:nvSpPr>
        <p:spPr bwMode="auto">
          <a:xfrm>
            <a:off x="381000" y="42672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2</a:t>
            </a:r>
          </a:p>
        </p:txBody>
      </p:sp>
      <p:sp>
        <p:nvSpPr>
          <p:cNvPr id="21513" name="Oval 54"/>
          <p:cNvSpPr>
            <a:spLocks noChangeArrowheads="1"/>
          </p:cNvSpPr>
          <p:nvPr/>
        </p:nvSpPr>
        <p:spPr bwMode="auto">
          <a:xfrm>
            <a:off x="381000" y="49530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3</a:t>
            </a:r>
          </a:p>
        </p:txBody>
      </p:sp>
      <p:sp>
        <p:nvSpPr>
          <p:cNvPr id="21514" name="Oval 55"/>
          <p:cNvSpPr>
            <a:spLocks noChangeArrowheads="1"/>
          </p:cNvSpPr>
          <p:nvPr/>
        </p:nvSpPr>
        <p:spPr bwMode="auto">
          <a:xfrm>
            <a:off x="381000" y="55626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C20A1C"/>
                </a:solidFill>
              </a:rPr>
              <a:t> 4</a:t>
            </a:r>
          </a:p>
        </p:txBody>
      </p:sp>
      <p:sp>
        <p:nvSpPr>
          <p:cNvPr id="21515" name="Text Box 56"/>
          <p:cNvSpPr txBox="1">
            <a:spLocks noChangeArrowheads="1"/>
          </p:cNvSpPr>
          <p:nvPr/>
        </p:nvSpPr>
        <p:spPr bwMode="auto">
          <a:xfrm>
            <a:off x="1676400" y="2895600"/>
            <a:ext cx="6172200" cy="461963"/>
          </a:xfrm>
          <a:prstGeom prst="rect">
            <a:avLst/>
          </a:prstGeom>
          <a:solidFill>
            <a:srgbClr val="87D5E7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4080C"/>
                </a:solidFill>
              </a:rPr>
              <a:t>        KẾT QUẢ CÁC Ô CHỮ LÀ:</a:t>
            </a:r>
          </a:p>
        </p:txBody>
      </p:sp>
      <p:pic>
        <p:nvPicPr>
          <p:cNvPr id="21516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4572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67" name="AutoShape 59"/>
          <p:cNvSpPr>
            <a:spLocks noChangeArrowheads="1"/>
          </p:cNvSpPr>
          <p:nvPr/>
        </p:nvSpPr>
        <p:spPr bwMode="auto">
          <a:xfrm>
            <a:off x="6858000" y="5715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68" name="AutoShape 60"/>
          <p:cNvSpPr>
            <a:spLocks noChangeArrowheads="1"/>
          </p:cNvSpPr>
          <p:nvPr/>
        </p:nvSpPr>
        <p:spPr bwMode="auto">
          <a:xfrm>
            <a:off x="7924800" y="50292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</a:t>
            </a:r>
          </a:p>
        </p:txBody>
      </p:sp>
      <p:sp>
        <p:nvSpPr>
          <p:cNvPr id="119869" name="AutoShape 61"/>
          <p:cNvSpPr>
            <a:spLocks noChangeArrowheads="1"/>
          </p:cNvSpPr>
          <p:nvPr/>
        </p:nvSpPr>
        <p:spPr bwMode="auto">
          <a:xfrm>
            <a:off x="8458200" y="44958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</a:t>
            </a:r>
          </a:p>
        </p:txBody>
      </p:sp>
      <p:sp>
        <p:nvSpPr>
          <p:cNvPr id="119870" name="AutoShape 62"/>
          <p:cNvSpPr>
            <a:spLocks noChangeArrowheads="1"/>
          </p:cNvSpPr>
          <p:nvPr/>
        </p:nvSpPr>
        <p:spPr bwMode="auto">
          <a:xfrm>
            <a:off x="7391400" y="37338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</a:t>
            </a:r>
          </a:p>
        </p:txBody>
      </p:sp>
      <p:sp>
        <p:nvSpPr>
          <p:cNvPr id="119871" name="AutoShape 63"/>
          <p:cNvSpPr>
            <a:spLocks noChangeArrowheads="1"/>
          </p:cNvSpPr>
          <p:nvPr/>
        </p:nvSpPr>
        <p:spPr bwMode="auto">
          <a:xfrm>
            <a:off x="1676400" y="39624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72" name="AutoShape 64"/>
          <p:cNvSpPr>
            <a:spLocks noChangeArrowheads="1"/>
          </p:cNvSpPr>
          <p:nvPr/>
        </p:nvSpPr>
        <p:spPr bwMode="auto">
          <a:xfrm>
            <a:off x="1981200" y="44958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73" name="AutoShape 65"/>
          <p:cNvSpPr>
            <a:spLocks noChangeArrowheads="1"/>
          </p:cNvSpPr>
          <p:nvPr/>
        </p:nvSpPr>
        <p:spPr bwMode="auto">
          <a:xfrm>
            <a:off x="1143000" y="50292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74" name="AutoShape 66"/>
          <p:cNvSpPr>
            <a:spLocks noChangeArrowheads="1"/>
          </p:cNvSpPr>
          <p:nvPr/>
        </p:nvSpPr>
        <p:spPr bwMode="auto">
          <a:xfrm>
            <a:off x="1600200" y="57912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75" name="AutoShape 67"/>
          <p:cNvSpPr>
            <a:spLocks noChangeArrowheads="1"/>
          </p:cNvSpPr>
          <p:nvPr/>
        </p:nvSpPr>
        <p:spPr bwMode="auto">
          <a:xfrm>
            <a:off x="4648200" y="18288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76" name="AutoShape 68"/>
          <p:cNvSpPr>
            <a:spLocks noChangeArrowheads="1"/>
          </p:cNvSpPr>
          <p:nvPr/>
        </p:nvSpPr>
        <p:spPr bwMode="auto">
          <a:xfrm>
            <a:off x="5257800" y="9906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77" name="AutoShape 69"/>
          <p:cNvSpPr>
            <a:spLocks noChangeArrowheads="1"/>
          </p:cNvSpPr>
          <p:nvPr/>
        </p:nvSpPr>
        <p:spPr bwMode="auto">
          <a:xfrm>
            <a:off x="3810000" y="14478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  <p:sp>
        <p:nvSpPr>
          <p:cNvPr id="119878" name="AutoShape 70"/>
          <p:cNvSpPr>
            <a:spLocks noChangeArrowheads="1"/>
          </p:cNvSpPr>
          <p:nvPr/>
        </p:nvSpPr>
        <p:spPr bwMode="auto">
          <a:xfrm>
            <a:off x="2667000" y="762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>
                <a:solidFill>
                  <a:srgbClr val="C50715"/>
                </a:solidFill>
                <a:latin typeface="Arial"/>
              </a:rPr>
              <a:t>VV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9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9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9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9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9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9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19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67" grpId="0" animBg="1"/>
      <p:bldP spid="119867" grpId="1" animBg="1"/>
      <p:bldP spid="119868" grpId="0" animBg="1"/>
      <p:bldP spid="119868" grpId="1" animBg="1"/>
      <p:bldP spid="119869" grpId="0" animBg="1"/>
      <p:bldP spid="119869" grpId="1" animBg="1"/>
      <p:bldP spid="119870" grpId="0" animBg="1"/>
      <p:bldP spid="119870" grpId="1" animBg="1"/>
      <p:bldP spid="119871" grpId="0" animBg="1"/>
      <p:bldP spid="119871" grpId="1" animBg="1"/>
      <p:bldP spid="119872" grpId="0" animBg="1"/>
      <p:bldP spid="119872" grpId="1" animBg="1"/>
      <p:bldP spid="119873" grpId="0" animBg="1"/>
      <p:bldP spid="119873" grpId="1" animBg="1"/>
      <p:bldP spid="119874" grpId="0" animBg="1"/>
      <p:bldP spid="119874" grpId="1" animBg="1"/>
      <p:bldP spid="119875" grpId="0" animBg="1"/>
      <p:bldP spid="119875" grpId="1" animBg="1"/>
      <p:bldP spid="119876" grpId="0" animBg="1"/>
      <p:bldP spid="119876" grpId="1" animBg="1"/>
      <p:bldP spid="119877" grpId="0" animBg="1"/>
      <p:bldP spid="119877" grpId="1" animBg="1"/>
      <p:bldP spid="119878" grpId="0" animBg="1"/>
      <p:bldP spid="1198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6"/>
          <p:cNvSpPr>
            <a:spLocks noChangeArrowheads="1"/>
          </p:cNvSpPr>
          <p:nvPr/>
        </p:nvSpPr>
        <p:spPr bwMode="auto">
          <a:xfrm>
            <a:off x="533400" y="1981200"/>
            <a:ext cx="1600200" cy="4495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C20A1C"/>
                </a:solidFill>
              </a:rPr>
              <a:t>Quan </a:t>
            </a:r>
          </a:p>
          <a:p>
            <a:pPr algn="ctr" eaLnBrk="1" hangingPunct="1"/>
            <a:r>
              <a:rPr lang="en-US" sz="3600" b="1">
                <a:solidFill>
                  <a:srgbClr val="C20A1C"/>
                </a:solidFill>
              </a:rPr>
              <a:t>sát</a:t>
            </a:r>
          </a:p>
          <a:p>
            <a:pPr algn="ctr" eaLnBrk="1" hangingPunct="1"/>
            <a:r>
              <a:rPr lang="en-US" sz="3600" b="1">
                <a:solidFill>
                  <a:srgbClr val="C20A1C"/>
                </a:solidFill>
              </a:rPr>
              <a:t>tranh </a:t>
            </a:r>
          </a:p>
          <a:p>
            <a:pPr algn="ctr" eaLnBrk="1" hangingPunct="1"/>
            <a:r>
              <a:rPr lang="en-US" sz="3600" b="1">
                <a:solidFill>
                  <a:srgbClr val="C20A1C"/>
                </a:solidFill>
              </a:rPr>
              <a:t>trả</a:t>
            </a:r>
          </a:p>
          <a:p>
            <a:pPr algn="ctr" eaLnBrk="1" hangingPunct="1"/>
            <a:r>
              <a:rPr lang="en-US" sz="3600" b="1">
                <a:solidFill>
                  <a:srgbClr val="C20A1C"/>
                </a:solidFill>
              </a:rPr>
              <a:t>lời</a:t>
            </a:r>
            <a:r>
              <a:rPr lang="en-US" sz="3200">
                <a:solidFill>
                  <a:srgbClr val="C20A1C"/>
                </a:solidFill>
              </a:rPr>
              <a:t>.</a:t>
            </a: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2819400" y="5867400"/>
            <a:ext cx="5562600" cy="533400"/>
          </a:xfrm>
          <a:prstGeom prst="flowChartAlternateProcess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2D0AC2"/>
                </a:solidFill>
                <a:cs typeface="Times New Roman" pitchFamily="18" charset="0"/>
              </a:rPr>
              <a:t>Đây là cảnh gì</a:t>
            </a:r>
            <a:r>
              <a:rPr lang="en-US" sz="3600" b="1">
                <a:solidFill>
                  <a:srgbClr val="2D0AC2"/>
                </a:solidFill>
              </a:rPr>
              <a:t> ?</a:t>
            </a:r>
          </a:p>
        </p:txBody>
      </p:sp>
      <p:pic>
        <p:nvPicPr>
          <p:cNvPr id="4100" name="Picture 9" descr="binh minh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990600"/>
            <a:ext cx="586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SONNE00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-228600" y="0"/>
            <a:ext cx="937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2D0AC2"/>
                </a:solidFill>
              </a:rPr>
              <a:t>                                          </a:t>
            </a:r>
            <a:r>
              <a:rPr lang="en-US" sz="2800" b="1" u="sng">
                <a:solidFill>
                  <a:srgbClr val="2D0AC2"/>
                </a:solidFill>
              </a:rPr>
              <a:t>Tự nhiên và xã hội</a:t>
            </a:r>
            <a:r>
              <a:rPr lang="en-US" sz="2400"/>
              <a:t>  </a:t>
            </a:r>
            <a:endParaRPr lang="en-US" sz="3200" b="1">
              <a:solidFill>
                <a:srgbClr val="2D0AC2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anh-nghe-thu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6" name="Let It B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1752600" y="32004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B814A4"/>
                </a:solidFill>
              </a:rPr>
              <a:t>GHI NHỚ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-7620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90600" y="5029200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2D0AC2"/>
                </a:solidFill>
              </a:rPr>
              <a:t>Con người sử dụng ánh sáng và nhiệt của Mặt Trời vào rất nhiều việc trong cuộc sống hàng ngày</a:t>
            </a:r>
          </a:p>
        </p:txBody>
      </p:sp>
      <p:sp>
        <p:nvSpPr>
          <p:cNvPr id="108560" name="AutoShape 16"/>
          <p:cNvSpPr>
            <a:spLocks noChangeArrowheads="1"/>
          </p:cNvSpPr>
          <p:nvPr/>
        </p:nvSpPr>
        <p:spPr bwMode="auto">
          <a:xfrm>
            <a:off x="1066800" y="3886200"/>
            <a:ext cx="7239000" cy="12192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C20A1C"/>
                </a:solidFill>
              </a:rPr>
              <a:t>Nhờ có mặt trời, cây cỏ xanh tươi, người </a:t>
            </a:r>
          </a:p>
          <a:p>
            <a:pPr eaLnBrk="1" hangingPunct="1"/>
            <a:r>
              <a:rPr lang="en-US" sz="2800" b="1">
                <a:solidFill>
                  <a:srgbClr val="C20A1C"/>
                </a:solidFill>
              </a:rPr>
              <a:t>và động vật khoẻ mạnh</a:t>
            </a:r>
          </a:p>
        </p:txBody>
      </p:sp>
      <p:pic>
        <p:nvPicPr>
          <p:cNvPr id="22536" name="Picture 8" descr="SONNE00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4572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 descr="SONNE000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572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6"/>
                </p:tgtEl>
              </p:cMediaNode>
            </p:audio>
          </p:childTnLst>
        </p:cTn>
      </p:par>
    </p:tnLst>
    <p:bldLst>
      <p:bldP spid="108559" grpId="0"/>
      <p:bldP spid="1085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huâ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z13438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1143000" y="2667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6172200" y="8382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26984" name="AutoShape 8"/>
          <p:cNvSpPr>
            <a:spLocks noChangeArrowheads="1"/>
          </p:cNvSpPr>
          <p:nvPr/>
        </p:nvSpPr>
        <p:spPr bwMode="auto">
          <a:xfrm>
            <a:off x="533400" y="1524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7543800" y="1143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23560" name="Picture 10" descr="z13438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334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 descr="z13438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334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z13438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3" descr="z13438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1242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4" descr="z13438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572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1" name="AutoShape 15"/>
          <p:cNvSpPr>
            <a:spLocks noChangeArrowheads="1"/>
          </p:cNvSpPr>
          <p:nvPr/>
        </p:nvSpPr>
        <p:spPr bwMode="auto">
          <a:xfrm>
            <a:off x="7391400" y="21336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26993" name="AutoShape 17"/>
          <p:cNvSpPr>
            <a:spLocks noChangeArrowheads="1"/>
          </p:cNvSpPr>
          <p:nvPr/>
        </p:nvSpPr>
        <p:spPr bwMode="auto">
          <a:xfrm>
            <a:off x="6477000" y="35052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26994" name="AutoShape 18"/>
          <p:cNvSpPr>
            <a:spLocks noChangeArrowheads="1"/>
          </p:cNvSpPr>
          <p:nvPr/>
        </p:nvSpPr>
        <p:spPr bwMode="auto">
          <a:xfrm>
            <a:off x="3733800" y="9144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rgbClr val="C50715"/>
                </a:solidFill>
                <a:latin typeface="Arial"/>
              </a:rPr>
              <a:t>V</a:t>
            </a:r>
          </a:p>
        </p:txBody>
      </p:sp>
      <p:sp>
        <p:nvSpPr>
          <p:cNvPr id="126995" name="AutoShape 19"/>
          <p:cNvSpPr>
            <a:spLocks noChangeArrowheads="1"/>
          </p:cNvSpPr>
          <p:nvPr/>
        </p:nvSpPr>
        <p:spPr bwMode="auto">
          <a:xfrm>
            <a:off x="1905000" y="762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26996" name="AutoShape 20"/>
          <p:cNvSpPr>
            <a:spLocks noChangeArrowheads="1"/>
          </p:cNvSpPr>
          <p:nvPr/>
        </p:nvSpPr>
        <p:spPr bwMode="auto">
          <a:xfrm>
            <a:off x="1295400" y="28194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23570" name="Picture 14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648200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14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2" grpId="1" animBg="1"/>
      <p:bldP spid="126983" grpId="0" animBg="1"/>
      <p:bldP spid="126983" grpId="1" animBg="1"/>
      <p:bldP spid="126984" grpId="0" animBg="1"/>
      <p:bldP spid="126984" grpId="1" animBg="1"/>
      <p:bldP spid="126985" grpId="0" animBg="1"/>
      <p:bldP spid="126985" grpId="1" animBg="1"/>
      <p:bldP spid="126991" grpId="0" animBg="1"/>
      <p:bldP spid="126991" grpId="1" animBg="1"/>
      <p:bldP spid="126993" grpId="0" animBg="1"/>
      <p:bldP spid="126993" grpId="1" animBg="1"/>
      <p:bldP spid="126994" grpId="0" animBg="1"/>
      <p:bldP spid="126994" grpId="1" animBg="1"/>
      <p:bldP spid="126995" grpId="0" animBg="1"/>
      <p:bldP spid="126995" grpId="1" animBg="1"/>
      <p:bldP spid="126996" grpId="0" animBg="1"/>
      <p:bldP spid="12699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H8063-779758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2286000" y="3581400"/>
            <a:ext cx="4638675" cy="1100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BUỔI HỌC KẾT THÚC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50715"/>
                </a:solidFill>
              </a:rPr>
              <a:t>CHÚC CÁC EM CHĂM NGOAN, HỌC GIỎI</a:t>
            </a:r>
          </a:p>
        </p:txBody>
      </p:sp>
      <p:pic>
        <p:nvPicPr>
          <p:cNvPr id="24581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448175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SONNE00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2286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SONNE00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48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1143000" y="2667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/>
      <p:bldP spid="109577" grpId="0" animBg="1"/>
      <p:bldP spid="1095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304800" y="228600"/>
            <a:ext cx="8305800" cy="533400"/>
          </a:xfrm>
          <a:prstGeom prst="flowChartAlternateProcess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 u="sng">
                <a:solidFill>
                  <a:srgbClr val="2D0AC2"/>
                </a:solidFill>
              </a:rPr>
              <a:t>T</a:t>
            </a:r>
            <a:r>
              <a:rPr lang="en-US" sz="2000" b="1" u="sng">
                <a:solidFill>
                  <a:srgbClr val="2D0AC2"/>
                </a:solidFill>
              </a:rPr>
              <a:t>ự nhiên và xã hội</a:t>
            </a:r>
            <a:r>
              <a:rPr lang="en-US" sz="2000"/>
              <a:t>       </a:t>
            </a:r>
            <a:r>
              <a:rPr lang="en-US" sz="2800">
                <a:solidFill>
                  <a:schemeClr val="bg1"/>
                </a:solidFill>
              </a:rPr>
              <a:t>Bài 58:  </a:t>
            </a:r>
            <a:r>
              <a:rPr lang="en-US" sz="2800" b="1">
                <a:solidFill>
                  <a:schemeClr val="bg1"/>
                </a:solidFill>
              </a:rPr>
              <a:t>Mặt trời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62484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4080C"/>
                </a:solidFill>
              </a:rPr>
              <a:t>MẶT TRỜI CUNG CẤP CHO CHÚNG TA NHỮNG GÌ?</a:t>
            </a:r>
          </a:p>
        </p:txBody>
      </p:sp>
      <p:pic>
        <p:nvPicPr>
          <p:cNvPr id="5124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86200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133600" y="1905000"/>
            <a:ext cx="61722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B06C6"/>
                </a:solidFill>
              </a:rPr>
              <a:t>Quan sát tranh 1 ở SGK và trả lời các câu hỏi sau: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477000" y="5334000"/>
            <a:ext cx="2438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200" b="1">
              <a:solidFill>
                <a:srgbClr val="C50715"/>
              </a:solidFill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6172200" y="5562600"/>
            <a:ext cx="2743200" cy="523875"/>
          </a:xfrm>
          <a:prstGeom prst="rect">
            <a:avLst/>
          </a:prstGeom>
          <a:solidFill>
            <a:srgbClr val="87D5E7"/>
          </a:solidFill>
          <a:ln w="28575" algn="ctr">
            <a:solidFill>
              <a:srgbClr val="2E04C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4080C"/>
                </a:solidFill>
              </a:rPr>
              <a:t>SGK:110,111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ntrau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838200"/>
            <a:ext cx="480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304800" y="762000"/>
            <a:ext cx="3352800" cy="533400"/>
          </a:xfrm>
          <a:prstGeom prst="flowChartAlternateProcess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     Câu hỏi gợi ý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762000" y="2514600"/>
            <a:ext cx="2895600" cy="1295400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b="1">
                <a:solidFill>
                  <a:srgbClr val="C20A1C"/>
                </a:solidFill>
              </a:rPr>
              <a:t>Vì sao ban ngày không </a:t>
            </a:r>
          </a:p>
          <a:p>
            <a:pPr eaLnBrk="1" hangingPunct="1"/>
            <a:r>
              <a:rPr lang="en-US" b="1">
                <a:solidFill>
                  <a:srgbClr val="C20A1C"/>
                </a:solidFill>
              </a:rPr>
              <a:t>cần đèn mà chúng ta vẫn</a:t>
            </a:r>
          </a:p>
          <a:p>
            <a:pPr eaLnBrk="1" hangingPunct="1"/>
            <a:r>
              <a:rPr lang="en-US" b="1">
                <a:solidFill>
                  <a:srgbClr val="C20A1C"/>
                </a:solidFill>
              </a:rPr>
              <a:t> nhìn rõ mọi vật ?</a:t>
            </a:r>
          </a:p>
        </p:txBody>
      </p:sp>
      <p:sp>
        <p:nvSpPr>
          <p:cNvPr id="6149" name="Oval 9"/>
          <p:cNvSpPr>
            <a:spLocks noChangeArrowheads="1"/>
          </p:cNvSpPr>
          <p:nvPr/>
        </p:nvSpPr>
        <p:spPr bwMode="auto">
          <a:xfrm>
            <a:off x="228600" y="1371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1</a:t>
            </a:r>
          </a:p>
        </p:txBody>
      </p:sp>
      <p:sp>
        <p:nvSpPr>
          <p:cNvPr id="6150" name="Oval 10"/>
          <p:cNvSpPr>
            <a:spLocks noChangeArrowheads="1"/>
          </p:cNvSpPr>
          <p:nvPr/>
        </p:nvSpPr>
        <p:spPr bwMode="auto">
          <a:xfrm>
            <a:off x="152400" y="2895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2</a:t>
            </a:r>
          </a:p>
        </p:txBody>
      </p:sp>
      <p:sp>
        <p:nvSpPr>
          <p:cNvPr id="6151" name="Oval 11"/>
          <p:cNvSpPr>
            <a:spLocks noChangeArrowheads="1"/>
          </p:cNvSpPr>
          <p:nvPr/>
        </p:nvSpPr>
        <p:spPr bwMode="auto">
          <a:xfrm>
            <a:off x="152400" y="41910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3</a:t>
            </a:r>
          </a:p>
        </p:txBody>
      </p:sp>
      <p:sp>
        <p:nvSpPr>
          <p:cNvPr id="6152" name="AutoShape 12"/>
          <p:cNvSpPr>
            <a:spLocks noChangeArrowheads="1"/>
          </p:cNvSpPr>
          <p:nvPr/>
        </p:nvSpPr>
        <p:spPr bwMode="auto">
          <a:xfrm>
            <a:off x="304800" y="228600"/>
            <a:ext cx="8305800" cy="533400"/>
          </a:xfrm>
          <a:prstGeom prst="flowChartAlternateProcess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 u="sng">
                <a:solidFill>
                  <a:srgbClr val="2D0AC2"/>
                </a:solidFill>
              </a:rPr>
              <a:t>T</a:t>
            </a:r>
            <a:r>
              <a:rPr lang="en-US" sz="2000" b="1" u="sng">
                <a:solidFill>
                  <a:srgbClr val="2D0AC2"/>
                </a:solidFill>
              </a:rPr>
              <a:t>ự nhiên và xã hội</a:t>
            </a:r>
            <a:r>
              <a:rPr lang="en-US" sz="2000"/>
              <a:t>       </a:t>
            </a:r>
            <a:r>
              <a:rPr lang="en-US" sz="2800">
                <a:solidFill>
                  <a:schemeClr val="bg1"/>
                </a:solidFill>
              </a:rPr>
              <a:t>Bài 58:  </a:t>
            </a:r>
            <a:r>
              <a:rPr lang="en-US" sz="2800" b="1">
                <a:solidFill>
                  <a:schemeClr val="bg1"/>
                </a:solidFill>
              </a:rPr>
              <a:t>Mặt trời</a:t>
            </a: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762000" y="3810000"/>
            <a:ext cx="2895600" cy="1447800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 b="1">
                <a:solidFill>
                  <a:srgbClr val="C20A1C"/>
                </a:solidFill>
              </a:rPr>
              <a:t>Khi đi ra ngoài nắng</a:t>
            </a:r>
          </a:p>
          <a:p>
            <a:pPr eaLnBrk="1" hangingPunct="1"/>
            <a:r>
              <a:rPr lang="en-US" sz="2000" b="1">
                <a:solidFill>
                  <a:srgbClr val="C20A1C"/>
                </a:solidFill>
              </a:rPr>
              <a:t> em cảm thấy như</a:t>
            </a:r>
          </a:p>
          <a:p>
            <a:pPr eaLnBrk="1" hangingPunct="1"/>
            <a:r>
              <a:rPr lang="en-US" sz="2000" b="1">
                <a:solidFill>
                  <a:srgbClr val="C20A1C"/>
                </a:solidFill>
              </a:rPr>
              <a:t> thế nào?Tại sao ?</a:t>
            </a: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838200" y="5334000"/>
            <a:ext cx="2819400" cy="1371600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 b="1">
                <a:solidFill>
                  <a:srgbClr val="C20A1C"/>
                </a:solidFill>
              </a:rPr>
              <a:t>Nêu ví dụ chứng tỏ </a:t>
            </a:r>
          </a:p>
          <a:p>
            <a:pPr eaLnBrk="1" hangingPunct="1"/>
            <a:r>
              <a:rPr lang="en-US" sz="2000" b="1">
                <a:solidFill>
                  <a:srgbClr val="C20A1C"/>
                </a:solidFill>
              </a:rPr>
              <a:t>mặt trời vừa chiếu</a:t>
            </a:r>
          </a:p>
          <a:p>
            <a:pPr eaLnBrk="1" hangingPunct="1"/>
            <a:r>
              <a:rPr lang="en-US" sz="2000" b="1">
                <a:solidFill>
                  <a:srgbClr val="C20A1C"/>
                </a:solidFill>
              </a:rPr>
              <a:t> sáng vừa  toả nhiệt.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838200" y="1371600"/>
            <a:ext cx="2667000" cy="830263"/>
          </a:xfrm>
          <a:prstGeom prst="rect">
            <a:avLst/>
          </a:prstGeom>
          <a:solidFill>
            <a:srgbClr val="87D5E7"/>
          </a:solidFill>
          <a:ln w="38100" algn="ctr">
            <a:solidFill>
              <a:srgbClr val="2E04C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50715"/>
                </a:solidFill>
              </a:rPr>
              <a:t>Tranh  1 chụp cảnh gì?</a:t>
            </a:r>
          </a:p>
        </p:txBody>
      </p:sp>
      <p:sp>
        <p:nvSpPr>
          <p:cNvPr id="6156" name="Oval 16"/>
          <p:cNvSpPr>
            <a:spLocks noChangeArrowheads="1"/>
          </p:cNvSpPr>
          <p:nvPr/>
        </p:nvSpPr>
        <p:spPr bwMode="auto">
          <a:xfrm>
            <a:off x="228600" y="56388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4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7" grpId="0" animBg="1"/>
      <p:bldP spid="880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-228600" y="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pic>
        <p:nvPicPr>
          <p:cNvPr id="7171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2895600" y="8382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C20A1C"/>
                </a:solidFill>
              </a:rPr>
              <a:t>MỘT SỐ G</a:t>
            </a:r>
            <a:r>
              <a:rPr lang="en-US" sz="2400" b="1" u="sng">
                <a:solidFill>
                  <a:srgbClr val="C50715"/>
                </a:solidFill>
              </a:rPr>
              <a:t>ỢI Ý VỀ</a:t>
            </a:r>
            <a:r>
              <a:rPr lang="en-US" sz="2800" b="1" u="sng">
                <a:solidFill>
                  <a:srgbClr val="C50715"/>
                </a:solidFill>
              </a:rPr>
              <a:t> </a:t>
            </a:r>
            <a:r>
              <a:rPr lang="en-US" sz="2400" b="1" u="sng">
                <a:solidFill>
                  <a:srgbClr val="C20A1C"/>
                </a:solidFill>
              </a:rPr>
              <a:t>V</a:t>
            </a:r>
            <a:r>
              <a:rPr lang="en-US" sz="2400" b="1" u="sng">
                <a:solidFill>
                  <a:srgbClr val="C50715"/>
                </a:solidFill>
              </a:rPr>
              <a:t>Í DỤ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057400" y="1447800"/>
            <a:ext cx="685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E04C8"/>
                </a:solidFill>
              </a:rPr>
              <a:t>*Cây để lâu dưới ánh nắng mặt trời, cây sẽ như thế nào?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1066800" y="2438400"/>
            <a:ext cx="769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C20A1C"/>
                </a:solidFill>
              </a:rPr>
              <a:t>*</a:t>
            </a:r>
            <a:r>
              <a:rPr lang="en-US" sz="2000"/>
              <a:t> </a:t>
            </a:r>
            <a:r>
              <a:rPr lang="en-US" sz="2800" b="1">
                <a:solidFill>
                  <a:srgbClr val="C4080C"/>
                </a:solidFill>
              </a:rPr>
              <a:t>Đặt đĩa nước dưới ánh nắng m</a:t>
            </a:r>
            <a:r>
              <a:rPr lang="en-US" sz="3200" b="1">
                <a:solidFill>
                  <a:srgbClr val="C20A1C"/>
                </a:solidFill>
              </a:rPr>
              <a:t>ột</a:t>
            </a:r>
            <a:r>
              <a:rPr lang="en-US" sz="2000" b="1"/>
              <a:t> </a:t>
            </a:r>
            <a:r>
              <a:rPr lang="en-US" sz="3200" b="1">
                <a:solidFill>
                  <a:srgbClr val="C20A1C"/>
                </a:solidFill>
              </a:rPr>
              <a:t>lúc,</a:t>
            </a:r>
            <a:r>
              <a:rPr lang="en-US" sz="2000" b="1"/>
              <a:t> </a:t>
            </a:r>
            <a:r>
              <a:rPr lang="en-US" sz="2800" b="1">
                <a:solidFill>
                  <a:srgbClr val="C4080C"/>
                </a:solidFill>
              </a:rPr>
              <a:t>thấy nước trong đĩa như thế nào?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1066800" y="35052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B06C6"/>
                </a:solidFill>
              </a:rPr>
              <a:t>*Ra đường giữa trưa nắng mà không đội mũ thì điều       gì sẽ xảy ra?</a:t>
            </a:r>
          </a:p>
        </p:txBody>
      </p:sp>
      <p:pic>
        <p:nvPicPr>
          <p:cNvPr id="7176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14800"/>
            <a:ext cx="3962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/>
      <p:bldP spid="111628" grpId="0"/>
      <p:bldP spid="1116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antrau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4114800" cy="5334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1447800" y="1676400"/>
            <a:ext cx="2133600" cy="4191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 u="sng">
                <a:solidFill>
                  <a:srgbClr val="2D0AC2"/>
                </a:solidFill>
              </a:rPr>
              <a:t>Kết luận :</a:t>
            </a:r>
          </a:p>
          <a:p>
            <a:pPr algn="ctr" eaLnBrk="1" hangingPunct="1"/>
            <a:endParaRPr lang="en-US" sz="2800" b="1" u="sng">
              <a:solidFill>
                <a:srgbClr val="2D0AC2"/>
              </a:solidFill>
            </a:endParaRPr>
          </a:p>
          <a:p>
            <a:pPr algn="ctr" eaLnBrk="1" hangingPunct="1"/>
            <a:r>
              <a:rPr lang="en-US" sz="3200" b="1">
                <a:solidFill>
                  <a:srgbClr val="C20A1C"/>
                </a:solidFill>
              </a:rPr>
              <a:t>Mặt trời </a:t>
            </a:r>
          </a:p>
          <a:p>
            <a:pPr algn="ctr" eaLnBrk="1" hangingPunct="1"/>
            <a:r>
              <a:rPr lang="en-US" sz="3200" b="1">
                <a:solidFill>
                  <a:srgbClr val="C20A1C"/>
                </a:solidFill>
              </a:rPr>
              <a:t>vừa </a:t>
            </a:r>
          </a:p>
          <a:p>
            <a:pPr algn="ctr" eaLnBrk="1" hangingPunct="1"/>
            <a:r>
              <a:rPr lang="en-US" sz="3200" b="1">
                <a:solidFill>
                  <a:srgbClr val="C20A1C"/>
                </a:solidFill>
              </a:rPr>
              <a:t>chiếu sáng</a:t>
            </a:r>
          </a:p>
          <a:p>
            <a:pPr algn="ctr" eaLnBrk="1" hangingPunct="1"/>
            <a:r>
              <a:rPr lang="en-US" sz="3200" b="1">
                <a:solidFill>
                  <a:srgbClr val="C20A1C"/>
                </a:solidFill>
              </a:rPr>
              <a:t> vừa</a:t>
            </a:r>
          </a:p>
          <a:p>
            <a:pPr algn="ctr" eaLnBrk="1" hangingPunct="1"/>
            <a:r>
              <a:rPr lang="en-US" sz="3200" b="1">
                <a:solidFill>
                  <a:srgbClr val="C20A1C"/>
                </a:solidFill>
              </a:rPr>
              <a:t>toả nhiệt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-228600" y="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20A1C"/>
                </a:solidFill>
              </a:rPr>
              <a:t> </a:t>
            </a:r>
            <a:r>
              <a:rPr lang="en-US" sz="2800" b="1">
                <a:solidFill>
                  <a:srgbClr val="C4080C"/>
                </a:solidFill>
              </a:rPr>
              <a:t>Mặt trời cung cấp cho chúng ta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762000" y="2133600"/>
            <a:ext cx="8382000" cy="914400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rgbClr val="C20A1C"/>
                </a:solidFill>
              </a:rPr>
              <a:t>Quan sát phong cảnh xung quanh trường  và </a:t>
            </a:r>
          </a:p>
          <a:p>
            <a:pPr eaLnBrk="1" hangingPunct="1"/>
            <a:r>
              <a:rPr lang="en-US" sz="2800" b="1">
                <a:solidFill>
                  <a:srgbClr val="C20A1C"/>
                </a:solidFill>
              </a:rPr>
              <a:t>ở nhà</a:t>
            </a:r>
            <a:r>
              <a:rPr lang="en-US" sz="2000" b="1"/>
              <a:t> </a:t>
            </a:r>
            <a:r>
              <a:rPr lang="en-US" sz="2800" b="1">
                <a:solidFill>
                  <a:srgbClr val="C20A1C"/>
                </a:solidFill>
              </a:rPr>
              <a:t>nêu ví dụ về:</a:t>
            </a:r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533400" y="3429000"/>
            <a:ext cx="4114800" cy="205740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 b="1">
                <a:solidFill>
                  <a:srgbClr val="2D0AC2"/>
                </a:solidFill>
              </a:rPr>
              <a:t>Vai trò của mặt trời đối </a:t>
            </a:r>
          </a:p>
          <a:p>
            <a:pPr eaLnBrk="1" hangingPunct="1"/>
            <a:r>
              <a:rPr lang="en-US" sz="2400" b="1">
                <a:solidFill>
                  <a:srgbClr val="2D0AC2"/>
                </a:solidFill>
              </a:rPr>
              <a:t>con người?.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-228600" y="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4724400" y="3429000"/>
            <a:ext cx="4038600" cy="198120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000">
                <a:solidFill>
                  <a:srgbClr val="0066FF"/>
                </a:solidFill>
              </a:rPr>
              <a:t> </a:t>
            </a:r>
            <a:r>
              <a:rPr lang="en-US" sz="2400" b="1">
                <a:solidFill>
                  <a:srgbClr val="2D0AC2"/>
                </a:solidFill>
              </a:rPr>
              <a:t>Vai trò của mặt trời đối  </a:t>
            </a:r>
          </a:p>
          <a:p>
            <a:pPr eaLnBrk="1" hangingPunct="1"/>
            <a:r>
              <a:rPr lang="en-US" sz="2400" b="1">
                <a:solidFill>
                  <a:srgbClr val="2D0AC2"/>
                </a:solidFill>
              </a:rPr>
              <a:t>với thực vật, động vật?</a:t>
            </a:r>
          </a:p>
        </p:txBody>
      </p:sp>
      <p:pic>
        <p:nvPicPr>
          <p:cNvPr id="9222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2514600" y="45720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2D0AC2"/>
                </a:solidFill>
              </a:rPr>
              <a:t>Vai trò của mặt trời đối với con người và động, thực vật: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9" grpId="0" animBg="1"/>
      <p:bldP spid="95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-228600" y="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pic>
        <p:nvPicPr>
          <p:cNvPr id="10243" name="Picture 8" descr="SONNE00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2819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2514600" y="990600"/>
            <a:ext cx="609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     </a:t>
            </a:r>
            <a:r>
              <a:rPr lang="en-US" sz="2800" b="1">
                <a:solidFill>
                  <a:srgbClr val="C20A1C"/>
                </a:solidFill>
              </a:rPr>
              <a:t>Ví dụ về vai trò của mặt trời đối với cuộc sống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85800" y="2438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20A1C"/>
                </a:solidFill>
              </a:rPr>
              <a:t>1.</a:t>
            </a:r>
            <a:r>
              <a:rPr lang="en-US" sz="2400" b="1"/>
              <a:t> </a:t>
            </a:r>
            <a:r>
              <a:rPr lang="en-US" sz="2400" b="1">
                <a:solidFill>
                  <a:srgbClr val="2D0AC2"/>
                </a:solidFill>
              </a:rPr>
              <a:t>Mùa đông lạnh giá nhưng con người vẫn sống được là nhờ có Mặt Trời cung cấp nhiệt, sưởi ấm, đảm bảo sự sống.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81000" y="4038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C20A1C"/>
                </a:solidFill>
              </a:rPr>
              <a:t>2.</a:t>
            </a:r>
            <a:r>
              <a:rPr lang="en-US" sz="2400" b="1"/>
              <a:t> </a:t>
            </a:r>
            <a:r>
              <a:rPr lang="en-US" sz="2400" b="1">
                <a:solidFill>
                  <a:srgbClr val="2D0AC2"/>
                </a:solidFill>
              </a:rPr>
              <a:t>Ban ngày không cần thắp đèn, ta cũng có thể nhìn thấy mọi vật là do được Mặt Trời được chiếu sáng.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/>
      <p:bldP spid="113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152400" y="4800600"/>
            <a:ext cx="8382000" cy="1219200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3200" b="1">
                <a:solidFill>
                  <a:srgbClr val="C20A1C"/>
                </a:solidFill>
              </a:rPr>
              <a:t>Nhờ có Mặt Trời, cây cỏ xanh tươi, người </a:t>
            </a:r>
          </a:p>
          <a:p>
            <a:pPr eaLnBrk="1" hangingPunct="1"/>
            <a:r>
              <a:rPr lang="en-US" sz="3200" b="1">
                <a:solidFill>
                  <a:srgbClr val="C20A1C"/>
                </a:solidFill>
              </a:rPr>
              <a:t>và động vật khoẻ mạnh</a:t>
            </a:r>
          </a:p>
        </p:txBody>
      </p:sp>
      <p:pic>
        <p:nvPicPr>
          <p:cNvPr id="96262" name="phim ngoai sa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2514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-228600" y="304800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D0AC2"/>
                </a:solidFill>
              </a:rPr>
              <a:t>                       </a:t>
            </a:r>
            <a:r>
              <a:rPr lang="en-US" sz="2400" b="1" u="sng">
                <a:solidFill>
                  <a:srgbClr val="2D0AC2"/>
                </a:solidFill>
              </a:rPr>
              <a:t>Tự nhiên và xã hội</a:t>
            </a:r>
            <a:r>
              <a:rPr lang="en-US" sz="2000"/>
              <a:t>  </a:t>
            </a:r>
            <a:r>
              <a:rPr lang="en-US" sz="2400" b="1">
                <a:solidFill>
                  <a:srgbClr val="C20A1C"/>
                </a:solidFill>
              </a:rPr>
              <a:t>Bài 58: </a:t>
            </a:r>
            <a:r>
              <a:rPr lang="en-US" sz="2800" b="1">
                <a:solidFill>
                  <a:srgbClr val="2D0AC2"/>
                </a:solidFill>
              </a:rPr>
              <a:t>MẶT TRỜI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2971800" y="19050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2E04C8"/>
                </a:solidFill>
              </a:rPr>
              <a:t>KẾT LUẬN</a:t>
            </a:r>
          </a:p>
        </p:txBody>
      </p:sp>
      <p:pic>
        <p:nvPicPr>
          <p:cNvPr id="11270" name="Picture 9" descr="48ecc2bb_55103457-chdt_hoa-lan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25908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5146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28600" y="1143000"/>
            <a:ext cx="76200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400" b="1">
              <a:solidFill>
                <a:srgbClr val="C50715"/>
              </a:solidFill>
            </a:endParaRP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533400" y="914400"/>
            <a:ext cx="7315200" cy="708025"/>
          </a:xfrm>
          <a:prstGeom prst="rect">
            <a:avLst/>
          </a:prstGeom>
          <a:solidFill>
            <a:srgbClr val="D1FBEA"/>
          </a:solidFill>
          <a:ln w="38100" algn="ctr">
            <a:solidFill>
              <a:srgbClr val="2E04C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C4080C"/>
                </a:solidFill>
              </a:rPr>
              <a:t>NHỜ CÓ MẶT TRỜI NÊN CÂY CỎ, NGƯỜI VÀ ĐỘNG VẬT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2"/>
                </p:tgtEl>
              </p:cMediaNode>
            </p:video>
          </p:childTnLst>
        </p:cTn>
      </p:par>
    </p:tnLst>
    <p:bldLst>
      <p:bldP spid="96261" grpId="0" animBg="1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1244</TotalTime>
  <Words>894</Words>
  <Application>Microsoft PowerPoint</Application>
  <PresentationFormat>On-screen Show (4:3)</PresentationFormat>
  <Paragraphs>194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Wingdings</vt:lpstr>
      <vt:lpstr>Times New Roman</vt:lpstr>
      <vt:lpstr>Verdana</vt:lpstr>
      <vt:lpstr>Tahoma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CTYTUANHOA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CSTeam</cp:lastModifiedBy>
  <cp:revision>163</cp:revision>
  <cp:lastPrinted>1601-01-01T00:00:00Z</cp:lastPrinted>
  <dcterms:created xsi:type="dcterms:W3CDTF">2006-10-23T07:06:16Z</dcterms:created>
  <dcterms:modified xsi:type="dcterms:W3CDTF">2016-06-29T10:33:21Z</dcterms:modified>
</cp:coreProperties>
</file>