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307" r:id="rId3"/>
    <p:sldId id="299" r:id="rId4"/>
    <p:sldId id="312" r:id="rId5"/>
    <p:sldId id="314" r:id="rId6"/>
    <p:sldId id="313" r:id="rId7"/>
    <p:sldId id="308" r:id="rId8"/>
    <p:sldId id="311" r:id="rId9"/>
    <p:sldId id="295" r:id="rId10"/>
    <p:sldId id="306" r:id="rId11"/>
    <p:sldId id="302" r:id="rId12"/>
    <p:sldId id="305" r:id="rId13"/>
    <p:sldId id="304" r:id="rId14"/>
    <p:sldId id="30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0000FF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CC"/>
    <a:srgbClr val="66FFFF"/>
    <a:srgbClr val="99FF33"/>
    <a:srgbClr val="FFFF00"/>
    <a:srgbClr val="6666FF"/>
    <a:srgbClr val="0000FF"/>
    <a:srgbClr val="CCFF33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30DFA-E5B3-4FFD-A314-D8F424146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FDE40-1B11-47E5-B892-B39FDA787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0849C-DCF5-4887-B2F5-CDBB652E7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591C5-B34C-4441-A2D3-31267B473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66D4F-F10B-42A4-B232-51C63A101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94E42-BE39-4640-A241-0D25D64FF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C7484-7E15-43CC-A671-168998E83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1DC22-48E5-4716-A35A-011C55866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BC3EC-A5BD-433F-9A6C-65203263A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11150-2F09-4C0C-8C4A-421896857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2B0AA-42E8-4BAC-8853-3463A361F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EA8458B-1D0E-4560-AE33-30B5D898B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 spd="slow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H:\Lopchungtadoanket.MP3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320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Âm nhạc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8458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Ti</a:t>
            </a:r>
            <a:r>
              <a:rPr lang="en-US" sz="3200">
                <a:solidFill>
                  <a:srgbClr val="FF0000"/>
                </a:solidFill>
              </a:rPr>
              <a:t>ết</a:t>
            </a:r>
            <a:r>
              <a:rPr lang="en-US" sz="3200">
                <a:solidFill>
                  <a:srgbClr val="FF3300"/>
                </a:solidFill>
              </a:rPr>
              <a:t> 11: Ôn tập bài hát: </a:t>
            </a:r>
            <a:r>
              <a:rPr lang="en-US" sz="3600">
                <a:solidFill>
                  <a:srgbClr val="FF3300"/>
                </a:solidFill>
              </a:rPr>
              <a:t>Lớp chúng ta đoàn kết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</a:rPr>
              <a:t>                                    </a:t>
            </a:r>
            <a:r>
              <a:rPr lang="en-US" i="1"/>
              <a:t>Nhạc và lời</a:t>
            </a:r>
            <a:r>
              <a:rPr lang="en-US"/>
              <a:t>: Mộng Lân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0" y="3124200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1. Ôn tập bài hát: Lớp chúng ta đoàn kết.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0" y="38100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Arial" charset="0"/>
              </a:rPr>
              <a:t>	</a:t>
            </a:r>
            <a:endParaRPr lang="en-US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09" grpId="0"/>
      <p:bldP spid="215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hoa la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/>
            </a:gs>
            <a:gs pos="50000">
              <a:schemeClr val="bg1"/>
            </a:gs>
            <a:gs pos="100000">
              <a:srgbClr val="FF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0"/>
            <a:ext cx="7696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u="sng">
                <a:latin typeface="Arial" charset="0"/>
              </a:rPr>
              <a:t>Âm nhạc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845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Tiêt 11:   Ôn tập bài hát: Lớp chúng ta đoàn kết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	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0" y="2362200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1. Ôn tập bài hát: Lớp chúng ta đoàn kết.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0" y="3657600"/>
            <a:ext cx="769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Arial" charset="0"/>
              </a:rPr>
              <a:t>	</a:t>
            </a:r>
            <a:endParaRPr lang="en-US" sz="240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219200" y="29718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chemeClr val="tx1"/>
                </a:solidFill>
                <a:latin typeface="Arial" charset="0"/>
              </a:rPr>
              <a:t>Hát kết hợp gõ đệm: Gõ phách, gõ tiết tấu.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28600" y="3581400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2. Ôn tập bài hát: Hoa lá mùa xuân.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0" y="4343400"/>
            <a:ext cx="838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3. Tập biểu diễn bài hát: Lớp chúng ta đoàn kết.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19200" y="304800"/>
            <a:ext cx="6400800" cy="1066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3300"/>
                </a:solidFill>
                <a:latin typeface="Arial" charset="0"/>
              </a:rPr>
              <a:t>TRÒ CHƠI ÂM NHẠC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0" y="388620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HÌNH THỨC</a:t>
            </a:r>
            <a:r>
              <a:rPr lang="en-US" sz="2400">
                <a:latin typeface="Arial" charset="0"/>
              </a:rPr>
              <a:t>: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Các đội sẽ thảo luận trong thời gian 3phút. Sau đó các đội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thi đua hát các câu hát có từ“trường”  hoặc “lớp”. Các câu hát của các đội không được trùng nhau . Đội nào hát đúng và nhiều câu hát có 2 từ trên, đội đó sẽ thắng.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0" y="2286000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NỘI DUNG</a:t>
            </a:r>
            <a:r>
              <a:rPr lang="en-US">
                <a:latin typeface="Arial" charset="0"/>
              </a:rPr>
              <a:t>: Hát các câu hát có từ “ trường, lớp”.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/>
      <p:bldP spid="788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44450"/>
            <a:ext cx="9144000" cy="69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5" name="Lopchungtadoanke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382000" y="152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49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001" fill="hold"/>
                                        <p:tgtEl>
                                          <p:spTgt spid="849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99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499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latin typeface="Arial" charset="0"/>
              </a:rPr>
              <a:t>Âm nhạc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Ti</a:t>
            </a:r>
            <a:r>
              <a:rPr lang="en-US" sz="3200">
                <a:solidFill>
                  <a:srgbClr val="FF0000"/>
                </a:solidFill>
              </a:rPr>
              <a:t>ết </a:t>
            </a:r>
            <a:r>
              <a:rPr lang="en-US" sz="3200">
                <a:solidFill>
                  <a:srgbClr val="FF3300"/>
                </a:solidFill>
              </a:rPr>
              <a:t>11:   Ôn tập bài hát: Lớp chúng ta đoàn kết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31242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1. Ôn tập bài hát: Lớp chúng ta đoàn kết.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0" y="36576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Arial" charset="0"/>
              </a:rPr>
              <a:t>	</a:t>
            </a:r>
            <a:endParaRPr lang="en-US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990600" y="3657600"/>
            <a:ext cx="6553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  <a:latin typeface="Arial" charset="0"/>
              </a:rPr>
              <a:t>Hát kết hợp gõ đệm theo phách: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4114800" y="6400800"/>
            <a:ext cx="2286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grpSp>
        <p:nvGrpSpPr>
          <p:cNvPr id="16387" name="Group 42"/>
          <p:cNvGrpSpPr>
            <a:grpSpLocks/>
          </p:cNvGrpSpPr>
          <p:nvPr/>
        </p:nvGrpSpPr>
        <p:grpSpPr bwMode="auto">
          <a:xfrm>
            <a:off x="0" y="-44450"/>
            <a:ext cx="9144000" cy="6902450"/>
            <a:chOff x="0" y="-28"/>
            <a:chExt cx="5760" cy="4348"/>
          </a:xfrm>
        </p:grpSpPr>
        <p:pic>
          <p:nvPicPr>
            <p:cNvPr id="16422" name="Picture 2" descr="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28"/>
              <a:ext cx="5760" cy="4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2976" y="1440"/>
              <a:ext cx="144" cy="96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FF3300"/>
                </a:solidFill>
                <a:latin typeface="Arial"/>
              </a:endParaRPr>
            </a:p>
          </p:txBody>
        </p:sp>
      </p:grpSp>
      <p:sp>
        <p:nvSpPr>
          <p:cNvPr id="91143" name="AutoShape 7"/>
          <p:cNvSpPr>
            <a:spLocks noChangeArrowheads="1"/>
          </p:cNvSpPr>
          <p:nvPr/>
        </p:nvSpPr>
        <p:spPr bwMode="auto">
          <a:xfrm>
            <a:off x="5562600" y="2286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6858000" y="2286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45" name="AutoShape 9"/>
          <p:cNvSpPr>
            <a:spLocks noChangeArrowheads="1"/>
          </p:cNvSpPr>
          <p:nvPr/>
        </p:nvSpPr>
        <p:spPr bwMode="auto">
          <a:xfrm>
            <a:off x="7696200" y="2286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46" name="AutoShape 10"/>
          <p:cNvSpPr>
            <a:spLocks noChangeArrowheads="1"/>
          </p:cNvSpPr>
          <p:nvPr/>
        </p:nvSpPr>
        <p:spPr bwMode="auto">
          <a:xfrm>
            <a:off x="12192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47" name="AutoShape 11"/>
          <p:cNvSpPr>
            <a:spLocks noChangeArrowheads="1"/>
          </p:cNvSpPr>
          <p:nvPr/>
        </p:nvSpPr>
        <p:spPr bwMode="auto">
          <a:xfrm>
            <a:off x="22098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48" name="AutoShape 12"/>
          <p:cNvSpPr>
            <a:spLocks noChangeArrowheads="1"/>
          </p:cNvSpPr>
          <p:nvPr/>
        </p:nvSpPr>
        <p:spPr bwMode="auto">
          <a:xfrm>
            <a:off x="33528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49" name="AutoShape 13"/>
          <p:cNvSpPr>
            <a:spLocks noChangeArrowheads="1"/>
          </p:cNvSpPr>
          <p:nvPr/>
        </p:nvSpPr>
        <p:spPr bwMode="auto">
          <a:xfrm>
            <a:off x="41910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0" name="AutoShape 14"/>
          <p:cNvSpPr>
            <a:spLocks noChangeArrowheads="1"/>
          </p:cNvSpPr>
          <p:nvPr/>
        </p:nvSpPr>
        <p:spPr bwMode="auto">
          <a:xfrm>
            <a:off x="54864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1" name="AutoShape 15"/>
          <p:cNvSpPr>
            <a:spLocks noChangeArrowheads="1"/>
          </p:cNvSpPr>
          <p:nvPr/>
        </p:nvSpPr>
        <p:spPr bwMode="auto">
          <a:xfrm>
            <a:off x="11430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2" name="AutoShape 16"/>
          <p:cNvSpPr>
            <a:spLocks noChangeArrowheads="1"/>
          </p:cNvSpPr>
          <p:nvPr/>
        </p:nvSpPr>
        <p:spPr bwMode="auto">
          <a:xfrm>
            <a:off x="73152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3" name="AutoShape 17"/>
          <p:cNvSpPr>
            <a:spLocks noChangeArrowheads="1"/>
          </p:cNvSpPr>
          <p:nvPr/>
        </p:nvSpPr>
        <p:spPr bwMode="auto">
          <a:xfrm>
            <a:off x="77724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4" name="AutoShape 18"/>
          <p:cNvSpPr>
            <a:spLocks noChangeArrowheads="1"/>
          </p:cNvSpPr>
          <p:nvPr/>
        </p:nvSpPr>
        <p:spPr bwMode="auto">
          <a:xfrm>
            <a:off x="61722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5" name="AutoShape 19"/>
          <p:cNvSpPr>
            <a:spLocks noChangeArrowheads="1"/>
          </p:cNvSpPr>
          <p:nvPr/>
        </p:nvSpPr>
        <p:spPr bwMode="auto">
          <a:xfrm>
            <a:off x="21336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6" name="AutoShape 20"/>
          <p:cNvSpPr>
            <a:spLocks noChangeArrowheads="1"/>
          </p:cNvSpPr>
          <p:nvPr/>
        </p:nvSpPr>
        <p:spPr bwMode="auto">
          <a:xfrm>
            <a:off x="31242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7" name="AutoShape 21"/>
          <p:cNvSpPr>
            <a:spLocks noChangeArrowheads="1"/>
          </p:cNvSpPr>
          <p:nvPr/>
        </p:nvSpPr>
        <p:spPr bwMode="auto">
          <a:xfrm>
            <a:off x="39624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8" name="AutoShape 22"/>
          <p:cNvSpPr>
            <a:spLocks noChangeArrowheads="1"/>
          </p:cNvSpPr>
          <p:nvPr/>
        </p:nvSpPr>
        <p:spPr bwMode="auto">
          <a:xfrm>
            <a:off x="50292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59" name="AutoShape 23"/>
          <p:cNvSpPr>
            <a:spLocks noChangeArrowheads="1"/>
          </p:cNvSpPr>
          <p:nvPr/>
        </p:nvSpPr>
        <p:spPr bwMode="auto">
          <a:xfrm>
            <a:off x="57912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0" name="AutoShape 24"/>
          <p:cNvSpPr>
            <a:spLocks noChangeArrowheads="1"/>
          </p:cNvSpPr>
          <p:nvPr/>
        </p:nvSpPr>
        <p:spPr bwMode="auto">
          <a:xfrm>
            <a:off x="70104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1" name="AutoShape 25"/>
          <p:cNvSpPr>
            <a:spLocks noChangeArrowheads="1"/>
          </p:cNvSpPr>
          <p:nvPr/>
        </p:nvSpPr>
        <p:spPr bwMode="auto">
          <a:xfrm>
            <a:off x="77724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2" name="AutoShape 26"/>
          <p:cNvSpPr>
            <a:spLocks noChangeArrowheads="1"/>
          </p:cNvSpPr>
          <p:nvPr/>
        </p:nvSpPr>
        <p:spPr bwMode="auto">
          <a:xfrm>
            <a:off x="13716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3" name="AutoShape 27"/>
          <p:cNvSpPr>
            <a:spLocks noChangeArrowheads="1"/>
          </p:cNvSpPr>
          <p:nvPr/>
        </p:nvSpPr>
        <p:spPr bwMode="auto">
          <a:xfrm>
            <a:off x="26670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4" name="AutoShape 28"/>
          <p:cNvSpPr>
            <a:spLocks noChangeArrowheads="1"/>
          </p:cNvSpPr>
          <p:nvPr/>
        </p:nvSpPr>
        <p:spPr bwMode="auto">
          <a:xfrm>
            <a:off x="39624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5" name="AutoShape 29"/>
          <p:cNvSpPr>
            <a:spLocks noChangeArrowheads="1"/>
          </p:cNvSpPr>
          <p:nvPr/>
        </p:nvSpPr>
        <p:spPr bwMode="auto">
          <a:xfrm>
            <a:off x="48006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6" name="AutoShape 30"/>
          <p:cNvSpPr>
            <a:spLocks noChangeArrowheads="1"/>
          </p:cNvSpPr>
          <p:nvPr/>
        </p:nvSpPr>
        <p:spPr bwMode="auto">
          <a:xfrm>
            <a:off x="62484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7" name="AutoShape 31"/>
          <p:cNvSpPr>
            <a:spLocks noChangeArrowheads="1"/>
          </p:cNvSpPr>
          <p:nvPr/>
        </p:nvSpPr>
        <p:spPr bwMode="auto">
          <a:xfrm>
            <a:off x="73914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8" name="AutoShape 32"/>
          <p:cNvSpPr>
            <a:spLocks noChangeArrowheads="1"/>
          </p:cNvSpPr>
          <p:nvPr/>
        </p:nvSpPr>
        <p:spPr bwMode="auto">
          <a:xfrm>
            <a:off x="11430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69" name="AutoShape 33"/>
          <p:cNvSpPr>
            <a:spLocks noChangeArrowheads="1"/>
          </p:cNvSpPr>
          <p:nvPr/>
        </p:nvSpPr>
        <p:spPr bwMode="auto">
          <a:xfrm>
            <a:off x="2895600" y="2286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70" name="AutoShape 34"/>
          <p:cNvSpPr>
            <a:spLocks noChangeArrowheads="1"/>
          </p:cNvSpPr>
          <p:nvPr/>
        </p:nvSpPr>
        <p:spPr bwMode="auto">
          <a:xfrm>
            <a:off x="19050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72" name="AutoShape 36"/>
          <p:cNvSpPr>
            <a:spLocks noChangeArrowheads="1"/>
          </p:cNvSpPr>
          <p:nvPr/>
        </p:nvSpPr>
        <p:spPr bwMode="auto">
          <a:xfrm>
            <a:off x="30480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73" name="AutoShape 37"/>
          <p:cNvSpPr>
            <a:spLocks noChangeArrowheads="1"/>
          </p:cNvSpPr>
          <p:nvPr/>
        </p:nvSpPr>
        <p:spPr bwMode="auto">
          <a:xfrm>
            <a:off x="52578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74" name="AutoShape 38"/>
          <p:cNvSpPr>
            <a:spLocks noChangeArrowheads="1"/>
          </p:cNvSpPr>
          <p:nvPr/>
        </p:nvSpPr>
        <p:spPr bwMode="auto">
          <a:xfrm>
            <a:off x="60198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75" name="AutoShape 39"/>
          <p:cNvSpPr>
            <a:spLocks noChangeArrowheads="1"/>
          </p:cNvSpPr>
          <p:nvPr/>
        </p:nvSpPr>
        <p:spPr bwMode="auto">
          <a:xfrm>
            <a:off x="79248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76" name="AutoShape 40"/>
          <p:cNvSpPr>
            <a:spLocks noChangeArrowheads="1"/>
          </p:cNvSpPr>
          <p:nvPr/>
        </p:nvSpPr>
        <p:spPr bwMode="auto">
          <a:xfrm>
            <a:off x="82296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1179" name="AutoShape 43"/>
          <p:cNvSpPr>
            <a:spLocks noChangeArrowheads="1"/>
          </p:cNvSpPr>
          <p:nvPr/>
        </p:nvSpPr>
        <p:spPr bwMode="auto">
          <a:xfrm>
            <a:off x="41148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AutoShape 2"/>
          <p:cNvSpPr>
            <a:spLocks noChangeArrowheads="1"/>
          </p:cNvSpPr>
          <p:nvPr/>
        </p:nvSpPr>
        <p:spPr bwMode="auto">
          <a:xfrm>
            <a:off x="4114800" y="6400800"/>
            <a:ext cx="228600" cy="152400"/>
          </a:xfrm>
          <a:prstGeom prst="star5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0" y="-44450"/>
            <a:ext cx="9144000" cy="6902450"/>
            <a:chOff x="0" y="-28"/>
            <a:chExt cx="5760" cy="4348"/>
          </a:xfrm>
        </p:grpSpPr>
        <p:pic>
          <p:nvPicPr>
            <p:cNvPr id="17450" name="Picture 4" descr="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28"/>
              <a:ext cx="5760" cy="4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4213" name="AutoShape 5"/>
            <p:cNvSpPr>
              <a:spLocks noChangeArrowheads="1"/>
            </p:cNvSpPr>
            <p:nvPr/>
          </p:nvSpPr>
          <p:spPr bwMode="auto">
            <a:xfrm>
              <a:off x="2976" y="1440"/>
              <a:ext cx="144" cy="96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FF3300"/>
                </a:solidFill>
                <a:latin typeface="Arial"/>
              </a:endParaRPr>
            </a:p>
          </p:txBody>
        </p:sp>
      </p:grpSp>
      <p:sp>
        <p:nvSpPr>
          <p:cNvPr id="94214" name="AutoShape 6"/>
          <p:cNvSpPr>
            <a:spLocks noChangeArrowheads="1"/>
          </p:cNvSpPr>
          <p:nvPr/>
        </p:nvSpPr>
        <p:spPr bwMode="auto">
          <a:xfrm>
            <a:off x="5562600" y="2286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>
            <a:off x="6858000" y="2286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auto">
          <a:xfrm>
            <a:off x="7696200" y="2286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17" name="AutoShape 9"/>
          <p:cNvSpPr>
            <a:spLocks noChangeArrowheads="1"/>
          </p:cNvSpPr>
          <p:nvPr/>
        </p:nvSpPr>
        <p:spPr bwMode="auto">
          <a:xfrm>
            <a:off x="12192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22098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19" name="AutoShape 11"/>
          <p:cNvSpPr>
            <a:spLocks noChangeArrowheads="1"/>
          </p:cNvSpPr>
          <p:nvPr/>
        </p:nvSpPr>
        <p:spPr bwMode="auto">
          <a:xfrm>
            <a:off x="33528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0" name="AutoShape 12"/>
          <p:cNvSpPr>
            <a:spLocks noChangeArrowheads="1"/>
          </p:cNvSpPr>
          <p:nvPr/>
        </p:nvSpPr>
        <p:spPr bwMode="auto">
          <a:xfrm>
            <a:off x="41910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1" name="AutoShape 13"/>
          <p:cNvSpPr>
            <a:spLocks noChangeArrowheads="1"/>
          </p:cNvSpPr>
          <p:nvPr/>
        </p:nvSpPr>
        <p:spPr bwMode="auto">
          <a:xfrm>
            <a:off x="54864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2" name="AutoShape 14"/>
          <p:cNvSpPr>
            <a:spLocks noChangeArrowheads="1"/>
          </p:cNvSpPr>
          <p:nvPr/>
        </p:nvSpPr>
        <p:spPr bwMode="auto">
          <a:xfrm>
            <a:off x="11430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3" name="AutoShape 15"/>
          <p:cNvSpPr>
            <a:spLocks noChangeArrowheads="1"/>
          </p:cNvSpPr>
          <p:nvPr/>
        </p:nvSpPr>
        <p:spPr bwMode="auto">
          <a:xfrm>
            <a:off x="73152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4" name="AutoShape 16"/>
          <p:cNvSpPr>
            <a:spLocks noChangeArrowheads="1"/>
          </p:cNvSpPr>
          <p:nvPr/>
        </p:nvSpPr>
        <p:spPr bwMode="auto">
          <a:xfrm>
            <a:off x="77724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5" name="AutoShape 17"/>
          <p:cNvSpPr>
            <a:spLocks noChangeArrowheads="1"/>
          </p:cNvSpPr>
          <p:nvPr/>
        </p:nvSpPr>
        <p:spPr bwMode="auto">
          <a:xfrm>
            <a:off x="6172200" y="32766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6" name="AutoShape 18"/>
          <p:cNvSpPr>
            <a:spLocks noChangeArrowheads="1"/>
          </p:cNvSpPr>
          <p:nvPr/>
        </p:nvSpPr>
        <p:spPr bwMode="auto">
          <a:xfrm>
            <a:off x="21336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7" name="AutoShape 19"/>
          <p:cNvSpPr>
            <a:spLocks noChangeArrowheads="1"/>
          </p:cNvSpPr>
          <p:nvPr/>
        </p:nvSpPr>
        <p:spPr bwMode="auto">
          <a:xfrm>
            <a:off x="31242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8" name="AutoShape 20"/>
          <p:cNvSpPr>
            <a:spLocks noChangeArrowheads="1"/>
          </p:cNvSpPr>
          <p:nvPr/>
        </p:nvSpPr>
        <p:spPr bwMode="auto">
          <a:xfrm>
            <a:off x="39624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29" name="AutoShape 21"/>
          <p:cNvSpPr>
            <a:spLocks noChangeArrowheads="1"/>
          </p:cNvSpPr>
          <p:nvPr/>
        </p:nvSpPr>
        <p:spPr bwMode="auto">
          <a:xfrm>
            <a:off x="50292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0" name="AutoShape 22"/>
          <p:cNvSpPr>
            <a:spLocks noChangeArrowheads="1"/>
          </p:cNvSpPr>
          <p:nvPr/>
        </p:nvSpPr>
        <p:spPr bwMode="auto">
          <a:xfrm>
            <a:off x="57912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1" name="AutoShape 23"/>
          <p:cNvSpPr>
            <a:spLocks noChangeArrowheads="1"/>
          </p:cNvSpPr>
          <p:nvPr/>
        </p:nvSpPr>
        <p:spPr bwMode="auto">
          <a:xfrm>
            <a:off x="70104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2" name="AutoShape 24"/>
          <p:cNvSpPr>
            <a:spLocks noChangeArrowheads="1"/>
          </p:cNvSpPr>
          <p:nvPr/>
        </p:nvSpPr>
        <p:spPr bwMode="auto">
          <a:xfrm>
            <a:off x="7772400" y="42672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3" name="AutoShape 25"/>
          <p:cNvSpPr>
            <a:spLocks noChangeArrowheads="1"/>
          </p:cNvSpPr>
          <p:nvPr/>
        </p:nvSpPr>
        <p:spPr bwMode="auto">
          <a:xfrm>
            <a:off x="13716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4" name="AutoShape 26"/>
          <p:cNvSpPr>
            <a:spLocks noChangeArrowheads="1"/>
          </p:cNvSpPr>
          <p:nvPr/>
        </p:nvSpPr>
        <p:spPr bwMode="auto">
          <a:xfrm>
            <a:off x="26670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5" name="AutoShape 27"/>
          <p:cNvSpPr>
            <a:spLocks noChangeArrowheads="1"/>
          </p:cNvSpPr>
          <p:nvPr/>
        </p:nvSpPr>
        <p:spPr bwMode="auto">
          <a:xfrm>
            <a:off x="39624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6" name="AutoShape 28"/>
          <p:cNvSpPr>
            <a:spLocks noChangeArrowheads="1"/>
          </p:cNvSpPr>
          <p:nvPr/>
        </p:nvSpPr>
        <p:spPr bwMode="auto">
          <a:xfrm>
            <a:off x="48006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7" name="AutoShape 29"/>
          <p:cNvSpPr>
            <a:spLocks noChangeArrowheads="1"/>
          </p:cNvSpPr>
          <p:nvPr/>
        </p:nvSpPr>
        <p:spPr bwMode="auto">
          <a:xfrm>
            <a:off x="62484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8" name="AutoShape 30"/>
          <p:cNvSpPr>
            <a:spLocks noChangeArrowheads="1"/>
          </p:cNvSpPr>
          <p:nvPr/>
        </p:nvSpPr>
        <p:spPr bwMode="auto">
          <a:xfrm>
            <a:off x="7391400" y="5334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39" name="AutoShape 31"/>
          <p:cNvSpPr>
            <a:spLocks noChangeArrowheads="1"/>
          </p:cNvSpPr>
          <p:nvPr/>
        </p:nvSpPr>
        <p:spPr bwMode="auto">
          <a:xfrm>
            <a:off x="11430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40" name="AutoShape 32"/>
          <p:cNvSpPr>
            <a:spLocks noChangeArrowheads="1"/>
          </p:cNvSpPr>
          <p:nvPr/>
        </p:nvSpPr>
        <p:spPr bwMode="auto">
          <a:xfrm>
            <a:off x="2895600" y="22860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41" name="AutoShape 33"/>
          <p:cNvSpPr>
            <a:spLocks noChangeArrowheads="1"/>
          </p:cNvSpPr>
          <p:nvPr/>
        </p:nvSpPr>
        <p:spPr bwMode="auto">
          <a:xfrm>
            <a:off x="19050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42" name="AutoShape 34"/>
          <p:cNvSpPr>
            <a:spLocks noChangeArrowheads="1"/>
          </p:cNvSpPr>
          <p:nvPr/>
        </p:nvSpPr>
        <p:spPr bwMode="auto">
          <a:xfrm>
            <a:off x="30480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43" name="AutoShape 35"/>
          <p:cNvSpPr>
            <a:spLocks noChangeArrowheads="1"/>
          </p:cNvSpPr>
          <p:nvPr/>
        </p:nvSpPr>
        <p:spPr bwMode="auto">
          <a:xfrm>
            <a:off x="52578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44" name="AutoShape 36"/>
          <p:cNvSpPr>
            <a:spLocks noChangeArrowheads="1"/>
          </p:cNvSpPr>
          <p:nvPr/>
        </p:nvSpPr>
        <p:spPr bwMode="auto">
          <a:xfrm>
            <a:off x="60198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45" name="AutoShape 37"/>
          <p:cNvSpPr>
            <a:spLocks noChangeArrowheads="1"/>
          </p:cNvSpPr>
          <p:nvPr/>
        </p:nvSpPr>
        <p:spPr bwMode="auto">
          <a:xfrm>
            <a:off x="79248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46" name="AutoShape 38"/>
          <p:cNvSpPr>
            <a:spLocks noChangeArrowheads="1"/>
          </p:cNvSpPr>
          <p:nvPr/>
        </p:nvSpPr>
        <p:spPr bwMode="auto">
          <a:xfrm>
            <a:off x="82296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94247" name="AutoShape 39"/>
          <p:cNvSpPr>
            <a:spLocks noChangeArrowheads="1"/>
          </p:cNvSpPr>
          <p:nvPr/>
        </p:nvSpPr>
        <p:spPr bwMode="auto">
          <a:xfrm>
            <a:off x="4114800" y="6400800"/>
            <a:ext cx="228600" cy="152400"/>
          </a:xfrm>
          <a:prstGeom prst="star5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FF3300"/>
              </a:solidFill>
              <a:latin typeface="Arial"/>
            </a:endParaRPr>
          </a:p>
        </p:txBody>
      </p:sp>
      <p:sp>
        <p:nvSpPr>
          <p:cNvPr id="17446" name="Line 41"/>
          <p:cNvSpPr>
            <a:spLocks noChangeShapeType="1"/>
          </p:cNvSpPr>
          <p:nvPr/>
        </p:nvSpPr>
        <p:spPr bwMode="auto">
          <a:xfrm flipH="1">
            <a:off x="3733800" y="2895600"/>
            <a:ext cx="2286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7" name="Line 42"/>
          <p:cNvSpPr>
            <a:spLocks noChangeShapeType="1"/>
          </p:cNvSpPr>
          <p:nvPr/>
        </p:nvSpPr>
        <p:spPr bwMode="auto">
          <a:xfrm flipH="1">
            <a:off x="3505200" y="3886200"/>
            <a:ext cx="2286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8" name="Line 43"/>
          <p:cNvSpPr>
            <a:spLocks noChangeShapeType="1"/>
          </p:cNvSpPr>
          <p:nvPr/>
        </p:nvSpPr>
        <p:spPr bwMode="auto">
          <a:xfrm flipH="1">
            <a:off x="4343400" y="4876800"/>
            <a:ext cx="2286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9" name="Line 47"/>
          <p:cNvSpPr>
            <a:spLocks noChangeShapeType="1"/>
          </p:cNvSpPr>
          <p:nvPr/>
        </p:nvSpPr>
        <p:spPr bwMode="auto">
          <a:xfrm flipH="1">
            <a:off x="5638800" y="6096000"/>
            <a:ext cx="2286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latin typeface="Arial" charset="0"/>
              </a:rPr>
              <a:t>Âm nhạc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Ti</a:t>
            </a:r>
            <a:r>
              <a:rPr lang="en-US" sz="3200">
                <a:solidFill>
                  <a:srgbClr val="FF0000"/>
                </a:solidFill>
              </a:rPr>
              <a:t>ết </a:t>
            </a:r>
            <a:r>
              <a:rPr lang="en-US" sz="3200">
                <a:solidFill>
                  <a:srgbClr val="FF3300"/>
                </a:solidFill>
              </a:rPr>
              <a:t>11:   Ôn tập bài hát: Lớp chúng ta đoàn kết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0" y="31242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1. Ôn tập bài hát: Lớp chúng ta đoàn kết.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0" y="36576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Arial" charset="0"/>
              </a:rPr>
              <a:t>	</a:t>
            </a:r>
            <a:endParaRPr lang="en-US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990600" y="3657600"/>
            <a:ext cx="6553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Arial" charset="0"/>
              </a:rPr>
              <a:t>* Hát kết hợp gõ đệm theo phách.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</a:t>
            </a: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990600" y="4343400"/>
            <a:ext cx="525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Arial" charset="0"/>
              </a:rPr>
              <a:t>*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Hát kết hợp gõ đệm theo tiết tấu.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Tôi là lá, tôi là hoa. Tôi là hoa là hoa mùa xuân…..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438400" y="2514600"/>
            <a:ext cx="6400800" cy="11699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Bài hát: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Hoa lá mùa xuân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( </a:t>
            </a:r>
            <a:r>
              <a:rPr lang="en-US" i="1">
                <a:latin typeface="Arial" charset="0"/>
              </a:rPr>
              <a:t>Nhạc và lời</a:t>
            </a:r>
            <a:r>
              <a:rPr lang="en-US">
                <a:latin typeface="Arial" charset="0"/>
              </a:rPr>
              <a:t>: Hoàng Hà )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69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latin typeface="Arial" charset="0"/>
              </a:rPr>
              <a:t>Âm nhạc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Tiêt 11: Ôn tập bài hát: </a:t>
            </a:r>
            <a:r>
              <a:rPr lang="en-US" sz="3600">
                <a:solidFill>
                  <a:srgbClr val="FF3300"/>
                </a:solidFill>
              </a:rPr>
              <a:t>Lớp chúng ta đoàn kết</a:t>
            </a:r>
            <a:r>
              <a:rPr lang="en-US" sz="3600">
                <a:solidFill>
                  <a:srgbClr val="FF3300"/>
                </a:solidFill>
                <a:latin typeface="Arial" charset="0"/>
              </a:rPr>
              <a:t>	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0" y="31242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1. Ôn tập bài hát: Lớp chúng ta đoàn kết.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0" y="36576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Arial" charset="0"/>
              </a:rPr>
              <a:t>	</a:t>
            </a:r>
            <a:endParaRPr lang="en-US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990600" y="3657600"/>
            <a:ext cx="7467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  <a:latin typeface="Arial" charset="0"/>
              </a:rPr>
              <a:t>Hát kết hợp gõ đệm gõ theo phách; theo tiết tấu.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0" y="44958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2. Ôn tập bài hát: Hoa lá mùa xuân.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0" y="1143000"/>
            <a:ext cx="861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228600" y="3124200"/>
            <a:ext cx="891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Lớp chúng mình rất rất vui, anh em ta chan hoà tình thân ….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0" y="13716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Tôi là lá, tôi là hoa. Tôi là hoa lá hoa mùa xuân ….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304800" y="19050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*  *  *</a:t>
            </a:r>
            <a:r>
              <a:rPr lang="en-US" sz="2400">
                <a:latin typeface="Arial" charset="0"/>
              </a:rPr>
              <a:t> /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*   *   *</a:t>
            </a:r>
            <a:r>
              <a:rPr lang="en-US" sz="2400">
                <a:latin typeface="Arial" charset="0"/>
              </a:rPr>
              <a:t>  /  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*    *  *    *   *     *      *</a:t>
            </a:r>
            <a:r>
              <a:rPr lang="en-US" sz="2400">
                <a:latin typeface="Arial" charset="0"/>
              </a:rPr>
              <a:t> /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304800" y="3657600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*      *        *</a:t>
            </a:r>
            <a:r>
              <a:rPr lang="en-US" sz="2400">
                <a:latin typeface="Arial" charset="0"/>
              </a:rPr>
              <a:t> /  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*   *    *</a:t>
            </a:r>
            <a:r>
              <a:rPr lang="en-US" sz="2400">
                <a:latin typeface="Arial" charset="0"/>
              </a:rPr>
              <a:t> /   </a:t>
            </a:r>
            <a:r>
              <a:rPr lang="en-US" sz="2400">
                <a:solidFill>
                  <a:srgbClr val="FF3300"/>
                </a:solidFill>
                <a:latin typeface="Arial" charset="0"/>
              </a:rPr>
              <a:t>*     *   *   *       *     *    *</a:t>
            </a:r>
            <a:r>
              <a:rPr lang="en-US" sz="2400">
                <a:latin typeface="Arial" charset="0"/>
              </a:rPr>
              <a:t> /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2" grpId="0"/>
      <p:bldP spid="70663" grpId="0"/>
      <p:bldP spid="70664" grpId="0"/>
      <p:bldP spid="7066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1985</TotalTime>
  <Words>417</Words>
  <Application>Microsoft Office PowerPoint</Application>
  <PresentationFormat>On-screen Show (4:3)</PresentationFormat>
  <Paragraphs>42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FPT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THAI</dc:creator>
  <cp:lastModifiedBy>CSTeam</cp:lastModifiedBy>
  <cp:revision>87</cp:revision>
  <dcterms:created xsi:type="dcterms:W3CDTF">2006-10-21T22:57:58Z</dcterms:created>
  <dcterms:modified xsi:type="dcterms:W3CDTF">2016-06-29T09:52:21Z</dcterms:modified>
</cp:coreProperties>
</file>