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7" r:id="rId8"/>
    <p:sldId id="276" r:id="rId9"/>
    <p:sldId id="268" r:id="rId10"/>
    <p:sldId id="277" r:id="rId11"/>
    <p:sldId id="278" r:id="rId12"/>
    <p:sldId id="280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99"/>
    <a:srgbClr val="FFCCFF"/>
    <a:srgbClr val="E9FA0A"/>
    <a:srgbClr val="FF00FF"/>
    <a:srgbClr val="00CC00"/>
    <a:srgbClr val="FFFF66"/>
    <a:srgbClr val="CC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B3BF-5805-4309-AC5F-D115444C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01EB-7D69-483C-9071-1C5A2E3F5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CF29-5908-485A-989D-AFFDBA882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F82F-8193-4593-BB29-AB0FF70D9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DCC7-F67F-484A-9286-D25B3C749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AC42-FDC4-4FBA-898A-E444CAEA3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AFC7-35A4-4D38-9B1C-1C1905C85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3D44-3326-4BF4-8592-4ACE29E6C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844E8-F33B-4E59-BF06-997DB2C12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2FB8-E192-43EC-86C7-6C5370AF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3AD3D-C162-4EAC-A3AE-982674352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4881-C66C-4225-834D-9D6685460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D5BE-AA04-452B-B1A7-92FF7162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A31E5DD-DC07-4153-801D-050E3880A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52400" y="304800"/>
            <a:ext cx="62484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533400"/>
            <a:ext cx="6248400" cy="0"/>
          </a:xfrm>
          <a:prstGeom prst="line">
            <a:avLst/>
          </a:prstGeom>
          <a:noFill/>
          <a:ln w="28575">
            <a:solidFill>
              <a:srgbClr val="ECF1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04800" y="0"/>
            <a:ext cx="0" cy="50292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33400" y="0"/>
            <a:ext cx="0" cy="5638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667000" y="6477000"/>
            <a:ext cx="62484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95600" y="6248400"/>
            <a:ext cx="6248400" cy="0"/>
          </a:xfrm>
          <a:prstGeom prst="line">
            <a:avLst/>
          </a:prstGeom>
          <a:noFill/>
          <a:ln w="28575">
            <a:solidFill>
              <a:srgbClr val="ECF1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8763000" y="1219200"/>
            <a:ext cx="0" cy="5638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534400" y="1600200"/>
            <a:ext cx="0" cy="50292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5715000" cy="286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3668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ECF1AD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ÂM NHẠC LỚP 3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5715000" cy="286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13668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ECF1AD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ÂM NHẠC LỚP 3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3429000" y="3048000"/>
            <a:ext cx="2286000" cy="9144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 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2209800"/>
            <a:ext cx="6859588" cy="2865438"/>
            <a:chOff x="1344" y="2880"/>
            <a:chExt cx="3024" cy="1440"/>
          </a:xfrm>
        </p:grpSpPr>
        <p:grpSp>
          <p:nvGrpSpPr>
            <p:cNvPr id="11307" name="Group 30"/>
            <p:cNvGrpSpPr>
              <a:grpSpLocks/>
            </p:cNvGrpSpPr>
            <p:nvPr/>
          </p:nvGrpSpPr>
          <p:grpSpPr bwMode="auto">
            <a:xfrm>
              <a:off x="1344" y="2880"/>
              <a:ext cx="3024" cy="1440"/>
              <a:chOff x="1248" y="2784"/>
              <a:chExt cx="3024" cy="1440"/>
            </a:xfrm>
          </p:grpSpPr>
          <p:grpSp>
            <p:nvGrpSpPr>
              <p:cNvPr id="11311" name="Group 31"/>
              <p:cNvGrpSpPr>
                <a:grpSpLocks/>
              </p:cNvGrpSpPr>
              <p:nvPr/>
            </p:nvGrpSpPr>
            <p:grpSpPr bwMode="auto">
              <a:xfrm>
                <a:off x="1248" y="3552"/>
                <a:ext cx="3024" cy="672"/>
                <a:chOff x="1248" y="3552"/>
                <a:chExt cx="3024" cy="672"/>
              </a:xfrm>
            </p:grpSpPr>
            <p:sp>
              <p:nvSpPr>
                <p:cNvPr id="11315" name="Oval 32"/>
                <p:cNvSpPr>
                  <a:spLocks noChangeArrowheads="1"/>
                </p:cNvSpPr>
                <p:nvPr/>
              </p:nvSpPr>
              <p:spPr bwMode="auto">
                <a:xfrm>
                  <a:off x="1248" y="3552"/>
                  <a:ext cx="3024" cy="672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295" y="3749"/>
                  <a:ext cx="268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i="1">
                      <a:solidFill>
                        <a:srgbClr val="FF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        </a:t>
                  </a:r>
                  <a:r>
                    <a:rPr lang="en-US" sz="2400" b="1" i="1">
                      <a:solidFill>
                        <a:srgbClr val="FF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Thi kẻ khuông nhạc và viết khoá Son</a:t>
                  </a:r>
                </a:p>
              </p:txBody>
            </p:sp>
          </p:grpSp>
          <p:grpSp>
            <p:nvGrpSpPr>
              <p:cNvPr id="11312" name="Group 34"/>
              <p:cNvGrpSpPr>
                <a:grpSpLocks/>
              </p:cNvGrpSpPr>
              <p:nvPr/>
            </p:nvGrpSpPr>
            <p:grpSpPr bwMode="auto">
              <a:xfrm>
                <a:off x="1920" y="2784"/>
                <a:ext cx="1728" cy="1008"/>
                <a:chOff x="1632" y="2976"/>
                <a:chExt cx="1728" cy="1008"/>
              </a:xfrm>
            </p:grpSpPr>
            <p:sp>
              <p:nvSpPr>
                <p:cNvPr id="11313" name="AutoShape 35"/>
                <p:cNvSpPr>
                  <a:spLocks noChangeArrowheads="1"/>
                </p:cNvSpPr>
                <p:nvPr/>
              </p:nvSpPr>
              <p:spPr bwMode="auto">
                <a:xfrm>
                  <a:off x="1632" y="2976"/>
                  <a:ext cx="1728" cy="1008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0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776" y="3321"/>
                  <a:ext cx="1440" cy="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800" b="1" i="1">
                      <a:solidFill>
                        <a:srgbClr val="FF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      </a:t>
                  </a:r>
                  <a:r>
                    <a:rPr lang="en-US" sz="3200" b="1" i="1">
                      <a:solidFill>
                        <a:srgbClr val="FF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Trò chơi</a:t>
                  </a:r>
                </a:p>
              </p:txBody>
            </p:sp>
          </p:grpSp>
        </p:grpSp>
        <p:grpSp>
          <p:nvGrpSpPr>
            <p:cNvPr id="11308" name="Group 37"/>
            <p:cNvGrpSpPr>
              <a:grpSpLocks/>
            </p:cNvGrpSpPr>
            <p:nvPr/>
          </p:nvGrpSpPr>
          <p:grpSpPr bwMode="auto">
            <a:xfrm>
              <a:off x="1824" y="3099"/>
              <a:ext cx="1783" cy="672"/>
              <a:chOff x="1824" y="3072"/>
              <a:chExt cx="1783" cy="672"/>
            </a:xfrm>
          </p:grpSpPr>
          <p:pic>
            <p:nvPicPr>
              <p:cNvPr id="11309" name="Picture 38" descr="images[95]"/>
              <p:cNvPicPr>
                <a:picLocks noChangeAspect="1" noChangeArrowheads="1"/>
              </p:cNvPicPr>
              <p:nvPr/>
            </p:nvPicPr>
            <p:blipFill>
              <a:blip r:embed="rId2"/>
              <a:srcRect l="11111" r="11111"/>
              <a:stretch>
                <a:fillRect/>
              </a:stretch>
            </p:blipFill>
            <p:spPr bwMode="auto">
              <a:xfrm>
                <a:off x="1824" y="3504"/>
                <a:ext cx="192" cy="240"/>
              </a:xfrm>
              <a:prstGeom prst="rect">
                <a:avLst/>
              </a:prstGeom>
              <a:noFill/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</p:pic>
          <p:pic>
            <p:nvPicPr>
              <p:cNvPr id="11310" name="Picture 39" descr="CAE7G5EZ"/>
              <p:cNvPicPr>
                <a:picLocks noChangeAspect="1" noChangeArrowheads="1"/>
              </p:cNvPicPr>
              <p:nvPr/>
            </p:nvPicPr>
            <p:blipFill>
              <a:blip r:embed="rId3"/>
              <a:srcRect l="20833" r="20834"/>
              <a:stretch>
                <a:fillRect/>
              </a:stretch>
            </p:blipFill>
            <p:spPr bwMode="auto">
              <a:xfrm rot="1688098">
                <a:off x="3360" y="3072"/>
                <a:ext cx="247" cy="432"/>
              </a:xfrm>
              <a:prstGeom prst="rect">
                <a:avLst/>
              </a:prstGeom>
              <a:noFill/>
              <a:ln w="57150">
                <a:solidFill>
                  <a:srgbClr val="66FFFF"/>
                </a:solidFill>
                <a:miter lim="800000"/>
                <a:headEnd/>
                <a:tailEnd/>
              </a:ln>
            </p:spPr>
          </p:pic>
        </p:grpSp>
      </p:grpSp>
      <p:grpSp>
        <p:nvGrpSpPr>
          <p:cNvPr id="11267" name="Group 40"/>
          <p:cNvGrpSpPr>
            <a:grpSpLocks/>
          </p:cNvGrpSpPr>
          <p:nvPr/>
        </p:nvGrpSpPr>
        <p:grpSpPr bwMode="auto">
          <a:xfrm>
            <a:off x="609600" y="228600"/>
            <a:ext cx="7924800" cy="471488"/>
            <a:chOff x="768" y="2064"/>
            <a:chExt cx="3120" cy="361"/>
          </a:xfrm>
        </p:grpSpPr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Text Box 42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  <p:sp>
        <p:nvSpPr>
          <p:cNvPr id="11268" name="Text Box 44"/>
          <p:cNvSpPr txBox="1">
            <a:spLocks noChangeArrowheads="1"/>
          </p:cNvSpPr>
          <p:nvPr/>
        </p:nvSpPr>
        <p:spPr bwMode="auto">
          <a:xfrm>
            <a:off x="304800" y="91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11269" name="Text Box 45"/>
          <p:cNvSpPr txBox="1">
            <a:spLocks noChangeArrowheads="1"/>
          </p:cNvSpPr>
          <p:nvPr/>
        </p:nvSpPr>
        <p:spPr bwMode="auto">
          <a:xfrm>
            <a:off x="2209800" y="9763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11270" name="Text Box 46"/>
          <p:cNvSpPr txBox="1">
            <a:spLocks noChangeArrowheads="1"/>
          </p:cNvSpPr>
          <p:nvPr/>
        </p:nvSpPr>
        <p:spPr bwMode="auto">
          <a:xfrm>
            <a:off x="2209800" y="1341438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grpSp>
        <p:nvGrpSpPr>
          <p:cNvPr id="11271" name="Group 51"/>
          <p:cNvGrpSpPr>
            <a:grpSpLocks/>
          </p:cNvGrpSpPr>
          <p:nvPr/>
        </p:nvGrpSpPr>
        <p:grpSpPr bwMode="auto">
          <a:xfrm>
            <a:off x="0" y="3276600"/>
            <a:ext cx="12330113" cy="3276600"/>
            <a:chOff x="0" y="2112"/>
            <a:chExt cx="7767" cy="2064"/>
          </a:xfrm>
        </p:grpSpPr>
        <p:grpSp>
          <p:nvGrpSpPr>
            <p:cNvPr id="11272" name="Group 52"/>
            <p:cNvGrpSpPr>
              <a:grpSpLocks/>
            </p:cNvGrpSpPr>
            <p:nvPr/>
          </p:nvGrpSpPr>
          <p:grpSpPr bwMode="auto">
            <a:xfrm>
              <a:off x="0" y="2112"/>
              <a:ext cx="7767" cy="2064"/>
              <a:chOff x="0" y="2160"/>
              <a:chExt cx="7767" cy="2064"/>
            </a:xfrm>
          </p:grpSpPr>
          <p:grpSp>
            <p:nvGrpSpPr>
              <p:cNvPr id="11274" name="Group 53"/>
              <p:cNvGrpSpPr>
                <a:grpSpLocks/>
              </p:cNvGrpSpPr>
              <p:nvPr/>
            </p:nvGrpSpPr>
            <p:grpSpPr bwMode="auto">
              <a:xfrm>
                <a:off x="0" y="2160"/>
                <a:ext cx="7767" cy="2064"/>
                <a:chOff x="165" y="2160"/>
                <a:chExt cx="7767" cy="2064"/>
              </a:xfrm>
            </p:grpSpPr>
            <p:grpSp>
              <p:nvGrpSpPr>
                <p:cNvPr id="11279" name="Group 54"/>
                <p:cNvGrpSpPr>
                  <a:grpSpLocks/>
                </p:cNvGrpSpPr>
                <p:nvPr/>
              </p:nvGrpSpPr>
              <p:grpSpPr bwMode="auto">
                <a:xfrm>
                  <a:off x="165" y="2160"/>
                  <a:ext cx="7767" cy="2064"/>
                  <a:chOff x="165" y="2256"/>
                  <a:chExt cx="7767" cy="2064"/>
                </a:xfrm>
              </p:grpSpPr>
              <p:grpSp>
                <p:nvGrpSpPr>
                  <p:cNvPr id="1128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65" y="2256"/>
                    <a:ext cx="5568" cy="2064"/>
                    <a:chOff x="165" y="2256"/>
                    <a:chExt cx="5568" cy="2064"/>
                  </a:xfrm>
                </p:grpSpPr>
                <p:grpSp>
                  <p:nvGrpSpPr>
                    <p:cNvPr id="11295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" y="3168"/>
                      <a:ext cx="5568" cy="1152"/>
                      <a:chOff x="165" y="3168"/>
                      <a:chExt cx="5568" cy="1152"/>
                    </a:xfrm>
                  </p:grpSpPr>
                  <p:grpSp>
                    <p:nvGrpSpPr>
                      <p:cNvPr id="11297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" y="3888"/>
                        <a:ext cx="5568" cy="432"/>
                        <a:chOff x="165" y="3888"/>
                        <a:chExt cx="5568" cy="432"/>
                      </a:xfrm>
                    </p:grpSpPr>
                    <p:grpSp>
                      <p:nvGrpSpPr>
                        <p:cNvPr id="11299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5" y="3888"/>
                          <a:ext cx="5568" cy="432"/>
                          <a:chOff x="165" y="3888"/>
                          <a:chExt cx="5568" cy="432"/>
                        </a:xfrm>
                      </p:grpSpPr>
                      <p:sp>
                        <p:nvSpPr>
                          <p:cNvPr id="11303" name="Rectangl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5" y="3888"/>
                            <a:ext cx="5568" cy="432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pic>
                        <p:nvPicPr>
                          <p:cNvPr id="11304" name="Picture 60" descr="715333mjcar13uxg[1]"/>
                          <p:cNvPicPr>
                            <a:picLocks noChangeAspect="1" noChangeArrowheads="1" noCrop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" y="3933"/>
                            <a:ext cx="450" cy="3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11300" name="Picture 61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1301" name="Picture 62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1302" name="Picture 63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1298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3168"/>
                        <a:ext cx="576" cy="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6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2256"/>
                      <a:ext cx="240" cy="1728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8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364" y="2256"/>
                    <a:ext cx="5568" cy="2064"/>
                    <a:chOff x="165" y="2256"/>
                    <a:chExt cx="5568" cy="2064"/>
                  </a:xfrm>
                </p:grpSpPr>
                <p:grpSp>
                  <p:nvGrpSpPr>
                    <p:cNvPr id="1128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" y="3168"/>
                      <a:ext cx="5568" cy="1152"/>
                      <a:chOff x="165" y="3168"/>
                      <a:chExt cx="5568" cy="1152"/>
                    </a:xfrm>
                  </p:grpSpPr>
                  <p:grpSp>
                    <p:nvGrpSpPr>
                      <p:cNvPr id="11287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" y="3888"/>
                        <a:ext cx="5568" cy="432"/>
                        <a:chOff x="165" y="3888"/>
                        <a:chExt cx="5568" cy="432"/>
                      </a:xfrm>
                    </p:grpSpPr>
                    <p:grpSp>
                      <p:nvGrpSpPr>
                        <p:cNvPr id="11289" name="Group 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5" y="3888"/>
                          <a:ext cx="5568" cy="432"/>
                          <a:chOff x="165" y="3888"/>
                          <a:chExt cx="5568" cy="432"/>
                        </a:xfrm>
                      </p:grpSpPr>
                      <p:sp>
                        <p:nvSpPr>
                          <p:cNvPr id="11293" name="Rectangl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5" y="3888"/>
                            <a:ext cx="5568" cy="432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pic>
                        <p:nvPicPr>
                          <p:cNvPr id="11294" name="Picture 71" descr="715333mjcar13uxg[1]"/>
                          <p:cNvPicPr>
                            <a:picLocks noChangeAspect="1" noChangeArrowheads="1" noCrop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" y="3933"/>
                            <a:ext cx="450" cy="3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11290" name="Picture 72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1291" name="Picture 73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1292" name="Picture 74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128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3168"/>
                        <a:ext cx="576" cy="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86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2256"/>
                      <a:ext cx="240" cy="1728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284" name="Picture 77" descr="715333mjcar13uxg[1]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947" y="3933"/>
                    <a:ext cx="450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1280" name="Picture 78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92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1" name="Picture 79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10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275" name="Group 80"/>
              <p:cNvGrpSpPr>
                <a:grpSpLocks/>
              </p:cNvGrpSpPr>
              <p:nvPr/>
            </p:nvGrpSpPr>
            <p:grpSpPr bwMode="auto">
              <a:xfrm>
                <a:off x="3975" y="3504"/>
                <a:ext cx="1200" cy="696"/>
                <a:chOff x="4128" y="3504"/>
                <a:chExt cx="1200" cy="696"/>
              </a:xfrm>
            </p:grpSpPr>
            <p:pic>
              <p:nvPicPr>
                <p:cNvPr id="11276" name="Picture 81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60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77" name="Picture 82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28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78" name="Oval 83"/>
                <p:cNvSpPr>
                  <a:spLocks noChangeArrowheads="1"/>
                </p:cNvSpPr>
                <p:nvPr/>
              </p:nvSpPr>
              <p:spPr bwMode="auto">
                <a:xfrm>
                  <a:off x="4752" y="3504"/>
                  <a:ext cx="576" cy="62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1273" name="Picture 84" descr="715333mjcar13uxg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53" y="3792"/>
              <a:ext cx="4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848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LUẬT CH</a:t>
            </a:r>
            <a:r>
              <a:rPr lang="vi-VN" sz="2800" b="1">
                <a:solidFill>
                  <a:schemeClr val="bg1"/>
                </a:solidFill>
              </a:rPr>
              <a:t>Ơ</a:t>
            </a:r>
            <a:r>
              <a:rPr lang="en-US" sz="2800" b="1">
                <a:solidFill>
                  <a:schemeClr val="bg1"/>
                </a:solidFill>
              </a:rPr>
              <a:t>I NH</a:t>
            </a:r>
            <a:r>
              <a:rPr lang="vi-VN" sz="2800" b="1">
                <a:solidFill>
                  <a:schemeClr val="bg1"/>
                </a:solidFill>
              </a:rPr>
              <a:t>Ư</a:t>
            </a:r>
            <a:r>
              <a:rPr lang="en-US" sz="2800" b="1">
                <a:solidFill>
                  <a:schemeClr val="bg1"/>
                </a:solidFill>
              </a:rPr>
              <a:t> SAU: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Trong vòng 20 giây, mỗi em kẻ một khuông nhạc và viết một khoá Son vào </a:t>
            </a:r>
            <a:r>
              <a:rPr lang="vi-VN" sz="2800" b="1">
                <a:solidFill>
                  <a:schemeClr val="bg1"/>
                </a:solidFill>
              </a:rPr>
              <a:t>đ</a:t>
            </a:r>
            <a:r>
              <a:rPr lang="en-US" sz="2800" b="1">
                <a:solidFill>
                  <a:schemeClr val="bg1"/>
                </a:solidFill>
              </a:rPr>
              <a:t>ầu khuông nhạc. Đội nào có nhiều bạn viết </a:t>
            </a:r>
            <a:r>
              <a:rPr lang="vi-VN" sz="2800" b="1">
                <a:solidFill>
                  <a:schemeClr val="bg1"/>
                </a:solidFill>
              </a:rPr>
              <a:t>đ</a:t>
            </a:r>
            <a:r>
              <a:rPr lang="en-US" sz="2800" b="1">
                <a:solidFill>
                  <a:schemeClr val="bg1"/>
                </a:solidFill>
              </a:rPr>
              <a:t>úng, </a:t>
            </a:r>
            <a:r>
              <a:rPr lang="vi-VN" sz="2800" b="1">
                <a:solidFill>
                  <a:schemeClr val="bg1"/>
                </a:solidFill>
              </a:rPr>
              <a:t>đ</a:t>
            </a:r>
            <a:r>
              <a:rPr lang="en-US" sz="2800" b="1">
                <a:solidFill>
                  <a:schemeClr val="bg1"/>
                </a:solidFill>
              </a:rPr>
              <a:t>ẹp và nhanh nhất thì </a:t>
            </a:r>
            <a:r>
              <a:rPr lang="vi-VN" sz="2800" b="1">
                <a:solidFill>
                  <a:schemeClr val="bg1"/>
                </a:solidFill>
              </a:rPr>
              <a:t>đ</a:t>
            </a:r>
            <a:r>
              <a:rPr lang="en-US" sz="2800" b="1">
                <a:solidFill>
                  <a:schemeClr val="bg1"/>
                </a:solidFill>
              </a:rPr>
              <a:t>ội </a:t>
            </a:r>
            <a:r>
              <a:rPr lang="vi-VN" sz="2800" b="1">
                <a:solidFill>
                  <a:schemeClr val="bg1"/>
                </a:solidFill>
              </a:rPr>
              <a:t>đ</a:t>
            </a:r>
            <a:r>
              <a:rPr lang="en-US" sz="2800" b="1">
                <a:solidFill>
                  <a:schemeClr val="bg1"/>
                </a:solidFill>
              </a:rPr>
              <a:t>ó giành chiến thắng.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DUONG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 l="47305" t="12500" r="4790"/>
          <a:stretch>
            <a:fillRect/>
          </a:stretch>
        </p:blipFill>
        <p:spPr bwMode="auto">
          <a:xfrm>
            <a:off x="4800600" y="2057400"/>
            <a:ext cx="2259013" cy="3352800"/>
          </a:xfrm>
          <a:prstGeom prst="rect">
            <a:avLst/>
          </a:prstGeom>
          <a:solidFill>
            <a:srgbClr val="E0E428"/>
          </a:solidFill>
          <a:ln w="38100">
            <a:solidFill>
              <a:srgbClr val="E0E428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0" y="2743200"/>
            <a:ext cx="1238250" cy="1406525"/>
            <a:chOff x="2490" y="1749"/>
            <a:chExt cx="780" cy="886"/>
          </a:xfrm>
        </p:grpSpPr>
        <p:pic>
          <p:nvPicPr>
            <p:cNvPr id="13395" name="Picture 4" descr="images[87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0" y="1749"/>
              <a:ext cx="780" cy="822"/>
            </a:xfrm>
            <a:prstGeom prst="rect">
              <a:avLst/>
            </a:prstGeom>
            <a:solidFill>
              <a:srgbClr val="E0E428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 rot="2832404">
              <a:off x="2424" y="2251"/>
              <a:ext cx="600" cy="168"/>
            </a:xfrm>
            <a:prstGeom prst="ellipse">
              <a:avLst/>
            </a:prstGeom>
            <a:solidFill>
              <a:srgbClr val="E0E428"/>
            </a:solidFill>
            <a:ln w="9525">
              <a:solidFill>
                <a:srgbClr val="E0E42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HẾT GIỜ</a:t>
              </a:r>
            </a:p>
          </p:txBody>
        </p:sp>
      </p:grp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19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18</a:t>
            </a: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17</a:t>
            </a: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16</a:t>
            </a: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15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14</a:t>
            </a: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13</a:t>
            </a:r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</a:t>
            </a: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11</a:t>
            </a:r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</a:t>
            </a: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9</a:t>
            </a:r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8</a:t>
            </a: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6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5407025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5410200" y="2895600"/>
            <a:ext cx="1066800" cy="1143000"/>
          </a:xfrm>
          <a:prstGeom prst="ellipse">
            <a:avLst/>
          </a:prstGeom>
          <a:solidFill>
            <a:srgbClr val="E0E428"/>
          </a:solidFill>
          <a:ln w="76200" cap="rnd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13335" name="AutoShape 25"/>
          <p:cNvSpPr>
            <a:spLocks noChangeArrowheads="1"/>
          </p:cNvSpPr>
          <p:nvPr/>
        </p:nvSpPr>
        <p:spPr bwMode="auto">
          <a:xfrm rot="-7699916">
            <a:off x="6085682" y="3525044"/>
            <a:ext cx="569912" cy="914400"/>
          </a:xfrm>
          <a:prstGeom prst="moon">
            <a:avLst>
              <a:gd name="adj" fmla="val 60782"/>
            </a:avLst>
          </a:prstGeom>
          <a:solidFill>
            <a:srgbClr val="E0E42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AutoShape 26"/>
          <p:cNvSpPr>
            <a:spLocks noChangeArrowheads="1"/>
          </p:cNvSpPr>
          <p:nvPr/>
        </p:nvSpPr>
        <p:spPr bwMode="auto">
          <a:xfrm rot="-2976541">
            <a:off x="5252244" y="3479006"/>
            <a:ext cx="547688" cy="949325"/>
          </a:xfrm>
          <a:prstGeom prst="moon">
            <a:avLst>
              <a:gd name="adj" fmla="val 59157"/>
            </a:avLst>
          </a:prstGeom>
          <a:solidFill>
            <a:srgbClr val="E0E42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AutoShape 27"/>
          <p:cNvSpPr>
            <a:spLocks noChangeArrowheads="1"/>
          </p:cNvSpPr>
          <p:nvPr/>
        </p:nvSpPr>
        <p:spPr bwMode="auto">
          <a:xfrm rot="8060691">
            <a:off x="6134100" y="2501900"/>
            <a:ext cx="533400" cy="914400"/>
          </a:xfrm>
          <a:prstGeom prst="moon">
            <a:avLst>
              <a:gd name="adj" fmla="val 55644"/>
            </a:avLst>
          </a:prstGeom>
          <a:solidFill>
            <a:srgbClr val="E0E42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AutoShape 28"/>
          <p:cNvSpPr>
            <a:spLocks noChangeArrowheads="1"/>
          </p:cNvSpPr>
          <p:nvPr/>
        </p:nvSpPr>
        <p:spPr bwMode="auto">
          <a:xfrm rot="2679366">
            <a:off x="5210175" y="2528888"/>
            <a:ext cx="549275" cy="914400"/>
          </a:xfrm>
          <a:prstGeom prst="moon">
            <a:avLst>
              <a:gd name="adj" fmla="val 52620"/>
            </a:avLst>
          </a:prstGeom>
          <a:solidFill>
            <a:srgbClr val="E0E428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rot="-2445637">
            <a:off x="-381000" y="2438400"/>
            <a:ext cx="4800600" cy="2286000"/>
            <a:chOff x="1344" y="2880"/>
            <a:chExt cx="3024" cy="1440"/>
          </a:xfrm>
        </p:grpSpPr>
        <p:grpSp>
          <p:nvGrpSpPr>
            <p:cNvPr id="13385" name="Group 30"/>
            <p:cNvGrpSpPr>
              <a:grpSpLocks/>
            </p:cNvGrpSpPr>
            <p:nvPr/>
          </p:nvGrpSpPr>
          <p:grpSpPr bwMode="auto">
            <a:xfrm>
              <a:off x="1344" y="2880"/>
              <a:ext cx="3024" cy="1440"/>
              <a:chOff x="1248" y="2784"/>
              <a:chExt cx="3024" cy="1440"/>
            </a:xfrm>
          </p:grpSpPr>
          <p:grpSp>
            <p:nvGrpSpPr>
              <p:cNvPr id="13389" name="Group 31"/>
              <p:cNvGrpSpPr>
                <a:grpSpLocks/>
              </p:cNvGrpSpPr>
              <p:nvPr/>
            </p:nvGrpSpPr>
            <p:grpSpPr bwMode="auto">
              <a:xfrm>
                <a:off x="1248" y="3552"/>
                <a:ext cx="3024" cy="672"/>
                <a:chOff x="1248" y="3552"/>
                <a:chExt cx="3024" cy="672"/>
              </a:xfrm>
            </p:grpSpPr>
            <p:sp>
              <p:nvSpPr>
                <p:cNvPr id="13393" name="Oval 32"/>
                <p:cNvSpPr>
                  <a:spLocks noChangeArrowheads="1"/>
                </p:cNvSpPr>
                <p:nvPr/>
              </p:nvSpPr>
              <p:spPr bwMode="auto">
                <a:xfrm>
                  <a:off x="1248" y="3552"/>
                  <a:ext cx="3024" cy="672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7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297" y="3769"/>
                  <a:ext cx="292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b="1" i="1">
                      <a:solidFill>
                        <a:srgbClr val="FF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Thi kẻ khuông nhạc và viết khoá Son</a:t>
                  </a:r>
                </a:p>
              </p:txBody>
            </p:sp>
          </p:grpSp>
          <p:grpSp>
            <p:nvGrpSpPr>
              <p:cNvPr id="13390" name="Group 34"/>
              <p:cNvGrpSpPr>
                <a:grpSpLocks/>
              </p:cNvGrpSpPr>
              <p:nvPr/>
            </p:nvGrpSpPr>
            <p:grpSpPr bwMode="auto">
              <a:xfrm>
                <a:off x="1920" y="2784"/>
                <a:ext cx="1728" cy="1008"/>
                <a:chOff x="1632" y="2976"/>
                <a:chExt cx="1728" cy="1008"/>
              </a:xfrm>
            </p:grpSpPr>
            <p:sp>
              <p:nvSpPr>
                <p:cNvPr id="13391" name="AutoShape 35"/>
                <p:cNvSpPr>
                  <a:spLocks noChangeArrowheads="1"/>
                </p:cNvSpPr>
                <p:nvPr/>
              </p:nvSpPr>
              <p:spPr bwMode="auto">
                <a:xfrm>
                  <a:off x="1632" y="2976"/>
                  <a:ext cx="1728" cy="1008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7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779" y="3317"/>
                  <a:ext cx="1440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800" b="1" i="1">
                      <a:solidFill>
                        <a:srgbClr val="FF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/>
                    </a:rPr>
                    <a:t>  Trò chơi</a:t>
                  </a:r>
                </a:p>
              </p:txBody>
            </p:sp>
          </p:grpSp>
        </p:grpSp>
        <p:grpSp>
          <p:nvGrpSpPr>
            <p:cNvPr id="13386" name="Group 37"/>
            <p:cNvGrpSpPr>
              <a:grpSpLocks/>
            </p:cNvGrpSpPr>
            <p:nvPr/>
          </p:nvGrpSpPr>
          <p:grpSpPr bwMode="auto">
            <a:xfrm>
              <a:off x="1824" y="3099"/>
              <a:ext cx="1783" cy="672"/>
              <a:chOff x="1824" y="3072"/>
              <a:chExt cx="1783" cy="672"/>
            </a:xfrm>
          </p:grpSpPr>
          <p:pic>
            <p:nvPicPr>
              <p:cNvPr id="13387" name="Picture 38" descr="images[95]"/>
              <p:cNvPicPr>
                <a:picLocks noChangeAspect="1" noChangeArrowheads="1"/>
              </p:cNvPicPr>
              <p:nvPr/>
            </p:nvPicPr>
            <p:blipFill>
              <a:blip r:embed="rId6"/>
              <a:srcRect l="11111" r="11111"/>
              <a:stretch>
                <a:fillRect/>
              </a:stretch>
            </p:blipFill>
            <p:spPr bwMode="auto">
              <a:xfrm>
                <a:off x="1824" y="3504"/>
                <a:ext cx="192" cy="240"/>
              </a:xfrm>
              <a:prstGeom prst="rect">
                <a:avLst/>
              </a:prstGeom>
              <a:noFill/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</p:pic>
          <p:pic>
            <p:nvPicPr>
              <p:cNvPr id="13388" name="Picture 39" descr="CAE7G5EZ"/>
              <p:cNvPicPr>
                <a:picLocks noChangeAspect="1" noChangeArrowheads="1"/>
              </p:cNvPicPr>
              <p:nvPr/>
            </p:nvPicPr>
            <p:blipFill>
              <a:blip r:embed="rId7"/>
              <a:srcRect l="20833" r="20834"/>
              <a:stretch>
                <a:fillRect/>
              </a:stretch>
            </p:blipFill>
            <p:spPr bwMode="auto">
              <a:xfrm rot="1688098">
                <a:off x="3360" y="3072"/>
                <a:ext cx="247" cy="432"/>
              </a:xfrm>
              <a:prstGeom prst="rect">
                <a:avLst/>
              </a:prstGeom>
              <a:noFill/>
              <a:ln w="57150">
                <a:solidFill>
                  <a:srgbClr val="66FFFF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3340" name="Text Box 44"/>
          <p:cNvSpPr txBox="1">
            <a:spLocks noChangeArrowheads="1"/>
          </p:cNvSpPr>
          <p:nvPr/>
        </p:nvSpPr>
        <p:spPr bwMode="auto">
          <a:xfrm>
            <a:off x="304800" y="914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13341" name="Text Box 45"/>
          <p:cNvSpPr txBox="1">
            <a:spLocks noChangeArrowheads="1"/>
          </p:cNvSpPr>
          <p:nvPr/>
        </p:nvSpPr>
        <p:spPr bwMode="auto">
          <a:xfrm>
            <a:off x="2209800" y="9763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13342" name="Text Box 46"/>
          <p:cNvSpPr txBox="1">
            <a:spLocks noChangeArrowheads="1"/>
          </p:cNvSpPr>
          <p:nvPr/>
        </p:nvSpPr>
        <p:spPr bwMode="auto">
          <a:xfrm>
            <a:off x="2209800" y="1341438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348288" y="2790825"/>
            <a:ext cx="1219200" cy="1371600"/>
            <a:chOff x="3369" y="1758"/>
            <a:chExt cx="768" cy="864"/>
          </a:xfrm>
        </p:grpSpPr>
        <p:sp>
          <p:nvSpPr>
            <p:cNvPr id="35888" name="Oval 48"/>
            <p:cNvSpPr>
              <a:spLocks noChangeArrowheads="1"/>
            </p:cNvSpPr>
            <p:nvPr/>
          </p:nvSpPr>
          <p:spPr bwMode="auto">
            <a:xfrm>
              <a:off x="3369" y="1758"/>
              <a:ext cx="768" cy="864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20 giây</a:t>
              </a:r>
            </a:p>
          </p:txBody>
        </p:sp>
        <p:sp>
          <p:nvSpPr>
            <p:cNvPr id="13383" name="AutoShape 49"/>
            <p:cNvSpPr>
              <a:spLocks noChangeArrowheads="1"/>
            </p:cNvSpPr>
            <p:nvPr/>
          </p:nvSpPr>
          <p:spPr bwMode="auto">
            <a:xfrm rot="-5400000">
              <a:off x="3603" y="2013"/>
              <a:ext cx="240" cy="48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00"/>
            </a:solidFill>
            <a:ln w="9525">
              <a:solidFill>
                <a:srgbClr val="E9FA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AutoShape 50"/>
            <p:cNvSpPr>
              <a:spLocks noChangeArrowheads="1"/>
            </p:cNvSpPr>
            <p:nvPr/>
          </p:nvSpPr>
          <p:spPr bwMode="auto">
            <a:xfrm rot="1334941">
              <a:off x="3714" y="2326"/>
              <a:ext cx="309" cy="47"/>
            </a:xfrm>
            <a:prstGeom prst="rightArrow">
              <a:avLst>
                <a:gd name="adj1" fmla="val 50000"/>
                <a:gd name="adj2" fmla="val 164362"/>
              </a:avLst>
            </a:prstGeom>
            <a:solidFill>
              <a:srgbClr val="FFFF00"/>
            </a:solidFill>
            <a:ln w="9525">
              <a:solidFill>
                <a:srgbClr val="E9FA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44" name="Group 51"/>
          <p:cNvGrpSpPr>
            <a:grpSpLocks/>
          </p:cNvGrpSpPr>
          <p:nvPr/>
        </p:nvGrpSpPr>
        <p:grpSpPr bwMode="auto">
          <a:xfrm>
            <a:off x="0" y="3276600"/>
            <a:ext cx="12330113" cy="3276600"/>
            <a:chOff x="0" y="2112"/>
            <a:chExt cx="7767" cy="2064"/>
          </a:xfrm>
        </p:grpSpPr>
        <p:grpSp>
          <p:nvGrpSpPr>
            <p:cNvPr id="13349" name="Group 52"/>
            <p:cNvGrpSpPr>
              <a:grpSpLocks/>
            </p:cNvGrpSpPr>
            <p:nvPr/>
          </p:nvGrpSpPr>
          <p:grpSpPr bwMode="auto">
            <a:xfrm>
              <a:off x="0" y="2112"/>
              <a:ext cx="7767" cy="2064"/>
              <a:chOff x="0" y="2160"/>
              <a:chExt cx="7767" cy="2064"/>
            </a:xfrm>
          </p:grpSpPr>
          <p:grpSp>
            <p:nvGrpSpPr>
              <p:cNvPr id="13351" name="Group 53"/>
              <p:cNvGrpSpPr>
                <a:grpSpLocks/>
              </p:cNvGrpSpPr>
              <p:nvPr/>
            </p:nvGrpSpPr>
            <p:grpSpPr bwMode="auto">
              <a:xfrm>
                <a:off x="0" y="2160"/>
                <a:ext cx="7767" cy="2064"/>
                <a:chOff x="165" y="2160"/>
                <a:chExt cx="7767" cy="2064"/>
              </a:xfrm>
            </p:grpSpPr>
            <p:grpSp>
              <p:nvGrpSpPr>
                <p:cNvPr id="13356" name="Group 54"/>
                <p:cNvGrpSpPr>
                  <a:grpSpLocks/>
                </p:cNvGrpSpPr>
                <p:nvPr/>
              </p:nvGrpSpPr>
              <p:grpSpPr bwMode="auto">
                <a:xfrm>
                  <a:off x="165" y="2160"/>
                  <a:ext cx="7767" cy="2064"/>
                  <a:chOff x="165" y="2256"/>
                  <a:chExt cx="7767" cy="2064"/>
                </a:xfrm>
              </p:grpSpPr>
              <p:grpSp>
                <p:nvGrpSpPr>
                  <p:cNvPr id="1335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65" y="2256"/>
                    <a:ext cx="5568" cy="2064"/>
                    <a:chOff x="165" y="2256"/>
                    <a:chExt cx="5568" cy="2064"/>
                  </a:xfrm>
                </p:grpSpPr>
                <p:grpSp>
                  <p:nvGrpSpPr>
                    <p:cNvPr id="13372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" y="3168"/>
                      <a:ext cx="5568" cy="1152"/>
                      <a:chOff x="165" y="3168"/>
                      <a:chExt cx="5568" cy="1152"/>
                    </a:xfrm>
                  </p:grpSpPr>
                  <p:grpSp>
                    <p:nvGrpSpPr>
                      <p:cNvPr id="13374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" y="3888"/>
                        <a:ext cx="5568" cy="432"/>
                        <a:chOff x="165" y="3888"/>
                        <a:chExt cx="5568" cy="432"/>
                      </a:xfrm>
                    </p:grpSpPr>
                    <p:grpSp>
                      <p:nvGrpSpPr>
                        <p:cNvPr id="13376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5" y="3888"/>
                          <a:ext cx="5568" cy="432"/>
                          <a:chOff x="165" y="3888"/>
                          <a:chExt cx="5568" cy="432"/>
                        </a:xfrm>
                      </p:grpSpPr>
                      <p:sp>
                        <p:nvSpPr>
                          <p:cNvPr id="13380" name="Rectangl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5" y="3888"/>
                            <a:ext cx="5568" cy="432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pic>
                        <p:nvPicPr>
                          <p:cNvPr id="13381" name="Picture 60" descr="715333mjcar13uxg[1]"/>
                          <p:cNvPicPr>
                            <a:picLocks noChangeAspect="1" noChangeArrowheads="1" noCrop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" y="3933"/>
                            <a:ext cx="450" cy="3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13377" name="Picture 61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3378" name="Picture 62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3379" name="Picture 63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3375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3168"/>
                        <a:ext cx="576" cy="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373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2256"/>
                      <a:ext cx="240" cy="1728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364" y="2256"/>
                    <a:ext cx="5568" cy="2064"/>
                    <a:chOff x="165" y="2256"/>
                    <a:chExt cx="5568" cy="2064"/>
                  </a:xfrm>
                </p:grpSpPr>
                <p:grpSp>
                  <p:nvGrpSpPr>
                    <p:cNvPr id="13362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" y="3168"/>
                      <a:ext cx="5568" cy="1152"/>
                      <a:chOff x="165" y="3168"/>
                      <a:chExt cx="5568" cy="1152"/>
                    </a:xfrm>
                  </p:grpSpPr>
                  <p:grpSp>
                    <p:nvGrpSpPr>
                      <p:cNvPr id="13364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" y="3888"/>
                        <a:ext cx="5568" cy="432"/>
                        <a:chOff x="165" y="3888"/>
                        <a:chExt cx="5568" cy="432"/>
                      </a:xfrm>
                    </p:grpSpPr>
                    <p:grpSp>
                      <p:nvGrpSpPr>
                        <p:cNvPr id="13366" name="Group 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5" y="3888"/>
                          <a:ext cx="5568" cy="432"/>
                          <a:chOff x="165" y="3888"/>
                          <a:chExt cx="5568" cy="432"/>
                        </a:xfrm>
                      </p:grpSpPr>
                      <p:sp>
                        <p:nvSpPr>
                          <p:cNvPr id="13370" name="Rectangl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5" y="3888"/>
                            <a:ext cx="5568" cy="432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pic>
                        <p:nvPicPr>
                          <p:cNvPr id="13371" name="Picture 71" descr="715333mjcar13uxg[1]"/>
                          <p:cNvPicPr>
                            <a:picLocks noChangeAspect="1" noChangeArrowheads="1" noCrop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" y="3933"/>
                            <a:ext cx="450" cy="3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13367" name="Picture 72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3368" name="Picture 73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13369" name="Picture 74" descr="715333mjcar13uxg[1]"/>
                        <p:cNvPicPr>
                          <a:picLocks noChangeAspect="1" noChangeArrowheads="1" noCrop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933"/>
                          <a:ext cx="450" cy="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sp>
                    <p:nvSpPr>
                      <p:cNvPr id="13365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3168"/>
                        <a:ext cx="576" cy="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363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2256"/>
                      <a:ext cx="240" cy="1728"/>
                    </a:xfrm>
                    <a:prstGeom prst="ellipse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3361" name="Picture 77" descr="715333mjcar13uxg[1]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1947" y="3933"/>
                    <a:ext cx="450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3357" name="Picture 78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992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8" name="Picture 79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310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3352" name="Group 80"/>
              <p:cNvGrpSpPr>
                <a:grpSpLocks/>
              </p:cNvGrpSpPr>
              <p:nvPr/>
            </p:nvGrpSpPr>
            <p:grpSpPr bwMode="auto">
              <a:xfrm>
                <a:off x="3975" y="3504"/>
                <a:ext cx="1200" cy="696"/>
                <a:chOff x="4128" y="3504"/>
                <a:chExt cx="1200" cy="696"/>
              </a:xfrm>
            </p:grpSpPr>
            <p:pic>
              <p:nvPicPr>
                <p:cNvPr id="13353" name="Picture 81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560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54" name="Picture 82" descr="715333mjcar13uxg[1]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128" y="3840"/>
                  <a:ext cx="45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55" name="Oval 83"/>
                <p:cNvSpPr>
                  <a:spLocks noChangeArrowheads="1"/>
                </p:cNvSpPr>
                <p:nvPr/>
              </p:nvSpPr>
              <p:spPr bwMode="auto">
                <a:xfrm>
                  <a:off x="4752" y="3504"/>
                  <a:ext cx="576" cy="62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3350" name="Picture 84" descr="715333mjcar13uxg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53" y="3792"/>
              <a:ext cx="4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925" name="Rectangle 85"/>
          <p:cNvSpPr>
            <a:spLocks noChangeArrowheads="1"/>
          </p:cNvSpPr>
          <p:nvPr/>
        </p:nvSpPr>
        <p:spPr bwMode="auto">
          <a:xfrm>
            <a:off x="4724400" y="1981200"/>
            <a:ext cx="2438400" cy="3657600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6" name="Group 86"/>
          <p:cNvGrpSpPr>
            <a:grpSpLocks/>
          </p:cNvGrpSpPr>
          <p:nvPr/>
        </p:nvGrpSpPr>
        <p:grpSpPr bwMode="auto">
          <a:xfrm>
            <a:off x="685800" y="152400"/>
            <a:ext cx="7924800" cy="471488"/>
            <a:chOff x="768" y="2064"/>
            <a:chExt cx="3120" cy="361"/>
          </a:xfrm>
        </p:grpSpPr>
        <p:sp>
          <p:nvSpPr>
            <p:cNvPr id="13347" name="Rectangle 87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5928" name="Text Box 88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9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457200" y="115728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438400" y="1219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438400" y="158432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1. Ôn tập bài hát: Tiếng hát bạn bè mình.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381000" y="23622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2. Hát kết hợp vận động múa phụ hoạ.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381000" y="27432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3.Tập kẻ khuông nhạc và viết khoá Son.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685800" y="3048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FF00"/>
                </a:solidFill>
              </a:rPr>
              <a:t>*Lưu ý khi kẻ khuông nhạc và viết khoá Son: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685800" y="3581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</a:rPr>
              <a:t>-Các dòng kẻ của khuông nhạc phải cách đều nhau và không quá rộng.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685800" y="4495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00"/>
                </a:solidFill>
              </a:rPr>
              <a:t>-Khoá Son đặt ở đầu khuông nhạc.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81000" y="4876800"/>
            <a:ext cx="5410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4.B</a:t>
            </a:r>
            <a:r>
              <a:rPr lang="en-US" b="1" i="1" u="sng">
                <a:solidFill>
                  <a:schemeClr val="bg1"/>
                </a:solidFill>
              </a:rPr>
              <a:t>ài tập về nhà: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-Tập biểu diễn bài hát “Tiếng hát bạn bè mình”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-Tập kẻ khuông nhạc và viết khóa Son.</a:t>
            </a:r>
          </a:p>
        </p:txBody>
      </p:sp>
      <p:grpSp>
        <p:nvGrpSpPr>
          <p:cNvPr id="14348" name="Group 16"/>
          <p:cNvGrpSpPr>
            <a:grpSpLocks/>
          </p:cNvGrpSpPr>
          <p:nvPr/>
        </p:nvGrpSpPr>
        <p:grpSpPr bwMode="auto">
          <a:xfrm>
            <a:off x="762000" y="228600"/>
            <a:ext cx="8001000" cy="471488"/>
            <a:chOff x="768" y="2064"/>
            <a:chExt cx="3120" cy="361"/>
          </a:xfrm>
        </p:grpSpPr>
        <p:sp>
          <p:nvSpPr>
            <p:cNvPr id="14349" name="Rectangle 17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4800" y="100488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733800" y="152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u="sng">
                <a:solidFill>
                  <a:schemeClr val="bg1"/>
                </a:solidFill>
              </a:rPr>
              <a:t>Kiểm tra bài cũ: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470525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2. Em hãy mời 2 bạn  cùng trình bày bài hát “Tiếng hát bạn bè mình”?                                       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0" y="2209800"/>
            <a:ext cx="7924800" cy="3048000"/>
            <a:chOff x="480" y="1392"/>
            <a:chExt cx="4992" cy="1920"/>
          </a:xfrm>
        </p:grpSpPr>
        <p:sp>
          <p:nvSpPr>
            <p:cNvPr id="4105" name="Text Box 11"/>
            <p:cNvSpPr txBox="1">
              <a:spLocks noChangeArrowheads="1"/>
            </p:cNvSpPr>
            <p:nvPr/>
          </p:nvSpPr>
          <p:spPr bwMode="auto">
            <a:xfrm>
              <a:off x="480" y="1392"/>
              <a:ext cx="49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chemeClr val="bg1"/>
                  </a:solidFill>
                </a:rPr>
                <a:t>1. Em hãy nêu tên bài hát đã học phù hợp với bức tranh sau?</a:t>
              </a:r>
            </a:p>
          </p:txBody>
        </p:sp>
        <p:pic>
          <p:nvPicPr>
            <p:cNvPr id="4106" name="Picture 14" descr="DSC01918"/>
            <p:cNvPicPr>
              <a:picLocks noChangeAspect="1" noChangeArrowheads="1"/>
            </p:cNvPicPr>
            <p:nvPr/>
          </p:nvPicPr>
          <p:blipFill>
            <a:blip r:embed="rId2">
              <a:lum contrast="28000"/>
            </a:blip>
            <a:srcRect l="2289" t="4567" r="3159" b="14789"/>
            <a:stretch>
              <a:fillRect/>
            </a:stretch>
          </p:blipFill>
          <p:spPr bwMode="auto">
            <a:xfrm>
              <a:off x="1680" y="1680"/>
              <a:ext cx="2352" cy="163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</p:grpSp>
      <p:grpSp>
        <p:nvGrpSpPr>
          <p:cNvPr id="4102" name="Group 16"/>
          <p:cNvGrpSpPr>
            <a:grpSpLocks/>
          </p:cNvGrpSpPr>
          <p:nvPr/>
        </p:nvGrpSpPr>
        <p:grpSpPr bwMode="auto">
          <a:xfrm>
            <a:off x="762000" y="0"/>
            <a:ext cx="8001000" cy="444500"/>
            <a:chOff x="768" y="2064"/>
            <a:chExt cx="3120" cy="340"/>
          </a:xfrm>
        </p:grpSpPr>
        <p:sp>
          <p:nvSpPr>
            <p:cNvPr id="4103" name="Rectangle 17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 sz="160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 sz="1600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ỚC</a:t>
              </a:r>
              <a:endParaRPr lang="en-US" sz="1600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457200" y="115728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438400" y="12192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38400" y="1584325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" y="2422525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1. Ôn tập bài hát: Tiếng hát bạn bè mình.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875" y="228600"/>
            <a:ext cx="9144000" cy="6629400"/>
            <a:chOff x="0" y="480"/>
            <a:chExt cx="5760" cy="4176"/>
          </a:xfrm>
        </p:grpSpPr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480"/>
              <a:ext cx="5760" cy="4176"/>
              <a:chOff x="0" y="144"/>
              <a:chExt cx="5760" cy="4176"/>
            </a:xfrm>
          </p:grpSpPr>
          <p:grpSp>
            <p:nvGrpSpPr>
              <p:cNvPr id="5133" name="Group 35"/>
              <p:cNvGrpSpPr>
                <a:grpSpLocks/>
              </p:cNvGrpSpPr>
              <p:nvPr/>
            </p:nvGrpSpPr>
            <p:grpSpPr bwMode="auto">
              <a:xfrm>
                <a:off x="0" y="1728"/>
                <a:ext cx="5760" cy="2592"/>
                <a:chOff x="0" y="1728"/>
                <a:chExt cx="5760" cy="2592"/>
              </a:xfrm>
            </p:grpSpPr>
            <p:grpSp>
              <p:nvGrpSpPr>
                <p:cNvPr id="5135" name="Group 27"/>
                <p:cNvGrpSpPr>
                  <a:grpSpLocks/>
                </p:cNvGrpSpPr>
                <p:nvPr/>
              </p:nvGrpSpPr>
              <p:grpSpPr bwMode="auto">
                <a:xfrm>
                  <a:off x="0" y="1758"/>
                  <a:ext cx="5760" cy="2562"/>
                  <a:chOff x="0" y="1758"/>
                  <a:chExt cx="5760" cy="2562"/>
                </a:xfrm>
              </p:grpSpPr>
              <p:grpSp>
                <p:nvGrpSpPr>
                  <p:cNvPr id="5141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0" y="1758"/>
                    <a:ext cx="5760" cy="2562"/>
                    <a:chOff x="0" y="1758"/>
                    <a:chExt cx="5760" cy="2562"/>
                  </a:xfrm>
                </p:grpSpPr>
                <p:pic>
                  <p:nvPicPr>
                    <p:cNvPr id="5144" name="Picture 17" descr="RadiantWallpapersCollection2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0" y="1758"/>
                      <a:ext cx="5760" cy="256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145" name="Picture 18" descr="1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 rot="-1085278">
                      <a:off x="2928" y="2304"/>
                      <a:ext cx="363" cy="1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5142" name="Picture 22" descr="1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 rot="-1603506">
                    <a:off x="3312" y="1776"/>
                    <a:ext cx="341" cy="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43" name="Picture 23" descr="1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 rot="-1603506">
                    <a:off x="2358" y="1968"/>
                    <a:ext cx="341" cy="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136" name="Group 34"/>
                <p:cNvGrpSpPr>
                  <a:grpSpLocks/>
                </p:cNvGrpSpPr>
                <p:nvPr/>
              </p:nvGrpSpPr>
              <p:grpSpPr bwMode="auto">
                <a:xfrm>
                  <a:off x="1872" y="1728"/>
                  <a:ext cx="3216" cy="720"/>
                  <a:chOff x="1872" y="1728"/>
                  <a:chExt cx="3216" cy="720"/>
                </a:xfrm>
              </p:grpSpPr>
              <p:pic>
                <p:nvPicPr>
                  <p:cNvPr id="5137" name="Picture 28" descr="1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 rot="-1603506">
                    <a:off x="1872" y="2208"/>
                    <a:ext cx="340" cy="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38" name="Picture 29" descr="1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 rot="-1603506">
                    <a:off x="4080" y="1728"/>
                    <a:ext cx="341" cy="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39" name="Picture 30" descr="1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 rot="-1603506">
                    <a:off x="4749" y="1968"/>
                    <a:ext cx="339" cy="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40" name="Picture 31" descr="1"/>
                  <p:cNvPicPr>
                    <a:picLocks noChangeAspect="1" noChangeArrowheads="1" noCrop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 rot="-754251">
                    <a:off x="3835" y="2256"/>
                    <a:ext cx="34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5134" name="Rectangle 37"/>
              <p:cNvSpPr>
                <a:spLocks noChangeArrowheads="1"/>
              </p:cNvSpPr>
              <p:nvPr/>
            </p:nvSpPr>
            <p:spPr bwMode="auto">
              <a:xfrm>
                <a:off x="288" y="144"/>
                <a:ext cx="52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132" name="Oval 39"/>
            <p:cNvSpPr>
              <a:spLocks noChangeArrowheads="1"/>
            </p:cNvSpPr>
            <p:nvPr/>
          </p:nvSpPr>
          <p:spPr bwMode="auto">
            <a:xfrm>
              <a:off x="5088" y="528"/>
              <a:ext cx="528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514600" y="2803525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chemeClr val="bg1"/>
                </a:solidFill>
              </a:rPr>
              <a:t>Nhạc và lời: Lê Hoàng Minh</a:t>
            </a:r>
          </a:p>
        </p:txBody>
      </p:sp>
      <p:grpSp>
        <p:nvGrpSpPr>
          <p:cNvPr id="5128" name="Group 44"/>
          <p:cNvGrpSpPr>
            <a:grpSpLocks/>
          </p:cNvGrpSpPr>
          <p:nvPr/>
        </p:nvGrpSpPr>
        <p:grpSpPr bwMode="auto">
          <a:xfrm>
            <a:off x="762000" y="228600"/>
            <a:ext cx="8382000" cy="444500"/>
            <a:chOff x="768" y="2064"/>
            <a:chExt cx="3120" cy="340"/>
          </a:xfrm>
        </p:grpSpPr>
        <p:sp>
          <p:nvSpPr>
            <p:cNvPr id="4" name="Rectangle 45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 sz="160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 sz="1600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ỚC</a:t>
              </a:r>
              <a:endParaRPr lang="en-US" sz="1600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5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457200" y="115728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2438400" y="12192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2438400" y="1584325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381000" y="2057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1. Ôn tập bài hát: Tiếng hát bạn bè mình.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81000" y="24384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2. Hát kết hợp vận động múa phụ hoạ.</a:t>
            </a:r>
          </a:p>
        </p:txBody>
      </p:sp>
      <p:sp>
        <p:nvSpPr>
          <p:cNvPr id="1032" name="Oval 34"/>
          <p:cNvSpPr>
            <a:spLocks noChangeArrowheads="1"/>
          </p:cNvSpPr>
          <p:nvPr/>
        </p:nvSpPr>
        <p:spPr bwMode="auto">
          <a:xfrm>
            <a:off x="4800600" y="2819400"/>
            <a:ext cx="1371600" cy="152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33400" y="1600200"/>
            <a:ext cx="8610600" cy="5257800"/>
            <a:chOff x="624" y="912"/>
            <a:chExt cx="4416" cy="3312"/>
          </a:xfrm>
        </p:grpSpPr>
        <p:grpSp>
          <p:nvGrpSpPr>
            <p:cNvPr id="1037" name="Group 53"/>
            <p:cNvGrpSpPr>
              <a:grpSpLocks/>
            </p:cNvGrpSpPr>
            <p:nvPr/>
          </p:nvGrpSpPr>
          <p:grpSpPr bwMode="auto">
            <a:xfrm>
              <a:off x="624" y="912"/>
              <a:ext cx="4416" cy="3312"/>
              <a:chOff x="624" y="912"/>
              <a:chExt cx="4416" cy="3312"/>
            </a:xfrm>
          </p:grpSpPr>
          <p:grpSp>
            <p:nvGrpSpPr>
              <p:cNvPr id="1040" name="Group 51"/>
              <p:cNvGrpSpPr>
                <a:grpSpLocks/>
              </p:cNvGrpSpPr>
              <p:nvPr/>
            </p:nvGrpSpPr>
            <p:grpSpPr bwMode="auto">
              <a:xfrm>
                <a:off x="1008" y="912"/>
                <a:ext cx="4032" cy="3312"/>
                <a:chOff x="1008" y="912"/>
                <a:chExt cx="4032" cy="3312"/>
              </a:xfrm>
            </p:grpSpPr>
            <p:grpSp>
              <p:nvGrpSpPr>
                <p:cNvPr id="1042" name="Group 49"/>
                <p:cNvGrpSpPr>
                  <a:grpSpLocks/>
                </p:cNvGrpSpPr>
                <p:nvPr/>
              </p:nvGrpSpPr>
              <p:grpSpPr bwMode="auto">
                <a:xfrm>
                  <a:off x="1008" y="912"/>
                  <a:ext cx="3504" cy="3312"/>
                  <a:chOff x="1008" y="912"/>
                  <a:chExt cx="3504" cy="3312"/>
                </a:xfrm>
              </p:grpSpPr>
              <p:pic>
                <p:nvPicPr>
                  <p:cNvPr id="1044" name="Picture 14" descr="DSCN3017[1]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l="2391" t="38589" r="8495" b="12282"/>
                  <a:stretch>
                    <a:fillRect/>
                  </a:stretch>
                </p:blipFill>
                <p:spPr bwMode="auto">
                  <a:xfrm>
                    <a:off x="1008" y="2064"/>
                    <a:ext cx="3504" cy="2160"/>
                  </a:xfrm>
                  <a:prstGeom prst="rect">
                    <a:avLst/>
                  </a:prstGeom>
                  <a:noFill/>
                  <a:ln w="76200">
                    <a:solidFill>
                      <a:schemeClr val="accent2"/>
                    </a:solidFill>
                    <a:prstDash val="dashDot"/>
                    <a:miter lim="800000"/>
                    <a:headEnd/>
                    <a:tailEnd/>
                  </a:ln>
                </p:spPr>
              </p:pic>
              <p:grpSp>
                <p:nvGrpSpPr>
                  <p:cNvPr id="104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458" y="912"/>
                    <a:ext cx="1238" cy="3072"/>
                    <a:chOff x="2458" y="912"/>
                    <a:chExt cx="1238" cy="3072"/>
                  </a:xfrm>
                </p:grpSpPr>
                <p:grpSp>
                  <p:nvGrpSpPr>
                    <p:cNvPr id="1046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8" y="1650"/>
                      <a:ext cx="1238" cy="1662"/>
                      <a:chOff x="3888" y="1794"/>
                      <a:chExt cx="1238" cy="1662"/>
                    </a:xfrm>
                  </p:grpSpPr>
                  <p:grpSp>
                    <p:nvGrpSpPr>
                      <p:cNvPr id="1048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4" y="2592"/>
                        <a:ext cx="1036" cy="864"/>
                        <a:chOff x="4388" y="2400"/>
                        <a:chExt cx="1036" cy="864"/>
                      </a:xfrm>
                    </p:grpSpPr>
                    <p:graphicFrame>
                      <p:nvGraphicFramePr>
                        <p:cNvPr id="1026" name="Object 25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4388" y="2400"/>
                        <a:ext cx="652" cy="432"/>
                      </p:xfrm>
                      <a:graphic>
                        <a:graphicData uri="http://schemas.openxmlformats.org/presentationml/2006/ole">
                          <p:oleObj spid="_x0000_s1026" name="Clip" r:id="rId4" imgW="1036015" imgH="504749" progId="MS_ClipArt_Gallery.2">
                            <p:embed/>
                          </p:oleObj>
                        </a:graphicData>
                      </a:graphic>
                    </p:graphicFrame>
                    <p:sp>
                      <p:nvSpPr>
                        <p:cNvPr id="1052" name="Rectangl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4" y="2928"/>
                          <a:ext cx="480" cy="3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</p:grpSp>
                  <p:grpSp>
                    <p:nvGrpSpPr>
                      <p:cNvPr id="1049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88" y="1794"/>
                        <a:ext cx="1238" cy="1057"/>
                        <a:chOff x="2458" y="1727"/>
                        <a:chExt cx="1238" cy="1057"/>
                      </a:xfrm>
                    </p:grpSpPr>
                    <p:pic>
                      <p:nvPicPr>
                        <p:cNvPr id="1050" name="Picture 43" descr="Earth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8" y="1727"/>
                          <a:ext cx="845" cy="10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1051" name="Oval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1728"/>
                          <a:ext cx="1152" cy="768"/>
                        </a:xfrm>
                        <a:prstGeom prst="ellipse">
                          <a:avLst/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</p:grpSp>
                </p:grpSp>
                <p:sp>
                  <p:nvSpPr>
                    <p:cNvPr id="1047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912"/>
                      <a:ext cx="672" cy="307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</p:grpSp>
            </p:grpSp>
            <p:sp>
              <p:nvSpPr>
                <p:cNvPr id="1043" name="Oval 50"/>
                <p:cNvSpPr>
                  <a:spLocks noChangeArrowheads="1"/>
                </p:cNvSpPr>
                <p:nvPr/>
              </p:nvSpPr>
              <p:spPr bwMode="auto">
                <a:xfrm>
                  <a:off x="4368" y="1776"/>
                  <a:ext cx="672" cy="115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041" name="Rectangle 52"/>
              <p:cNvSpPr>
                <a:spLocks noChangeArrowheads="1"/>
              </p:cNvSpPr>
              <p:nvPr/>
            </p:nvSpPr>
            <p:spPr bwMode="auto">
              <a:xfrm>
                <a:off x="624" y="2160"/>
                <a:ext cx="1008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pic>
          <p:nvPicPr>
            <p:cNvPr id="1038" name="Picture 54" descr="CAC5MNS9"/>
            <p:cNvPicPr>
              <a:picLocks noChangeAspect="1" noChangeArrowheads="1"/>
            </p:cNvPicPr>
            <p:nvPr/>
          </p:nvPicPr>
          <p:blipFill>
            <a:blip r:embed="rId6"/>
            <a:srcRect l="28358" t="5840" r="11940" b="24088"/>
            <a:stretch>
              <a:fillRect/>
            </a:stretch>
          </p:blipFill>
          <p:spPr bwMode="auto">
            <a:xfrm>
              <a:off x="2980" y="2610"/>
              <a:ext cx="1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55" descr="CAC5MNS9"/>
            <p:cNvPicPr>
              <a:picLocks noChangeAspect="1" noChangeArrowheads="1"/>
            </p:cNvPicPr>
            <p:nvPr/>
          </p:nvPicPr>
          <p:blipFill>
            <a:blip r:embed="rId7"/>
            <a:srcRect l="28358" t="5840" r="11940" b="24088"/>
            <a:stretch>
              <a:fillRect/>
            </a:stretch>
          </p:blipFill>
          <p:spPr bwMode="auto">
            <a:xfrm rot="2659557" flipH="1" flipV="1">
              <a:off x="2747" y="2640"/>
              <a:ext cx="6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" name="Group 57"/>
          <p:cNvGrpSpPr>
            <a:grpSpLocks/>
          </p:cNvGrpSpPr>
          <p:nvPr/>
        </p:nvGrpSpPr>
        <p:grpSpPr bwMode="auto">
          <a:xfrm>
            <a:off x="762000" y="228600"/>
            <a:ext cx="8382000" cy="444500"/>
            <a:chOff x="768" y="2064"/>
            <a:chExt cx="3120" cy="340"/>
          </a:xfrm>
        </p:grpSpPr>
        <p:sp>
          <p:nvSpPr>
            <p:cNvPr id="1035" name="Rectangle 58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203" name="Text Box 59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 sz="160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 sz="1600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ỚC</a:t>
              </a:r>
              <a:endParaRPr lang="en-US" sz="1600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2133600" y="171450"/>
            <a:ext cx="4953000" cy="438150"/>
            <a:chOff x="768" y="2064"/>
            <a:chExt cx="3120" cy="336"/>
          </a:xfrm>
        </p:grpSpPr>
        <p:sp>
          <p:nvSpPr>
            <p:cNvPr id="6156" name="Rectangle 5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Chủ điểm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: </a:t>
              </a:r>
              <a:r>
                <a:rPr lang="en-US" sz="1600" b="1" i="1">
                  <a:solidFill>
                    <a:srgbClr val="FF0066"/>
                  </a:solidFill>
                  <a:latin typeface="Arial"/>
                </a:rPr>
                <a:t>Tiến bước lên Đoàn</a:t>
              </a:r>
            </a:p>
          </p:txBody>
        </p:sp>
      </p:grp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457200" y="115728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438400" y="12192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438400" y="1584325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381000" y="19812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1. Ôn tập bài hát: Tiếng hát bạn bè mình.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381000" y="23622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2. Hát kết hợp vận động múa phụ hoạ.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81000" y="27432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3.Tập kẻ khuông nhạc và viết khoá Son.</a:t>
            </a:r>
          </a:p>
        </p:txBody>
      </p:sp>
      <p:grpSp>
        <p:nvGrpSpPr>
          <p:cNvPr id="6153" name="Group 28"/>
          <p:cNvGrpSpPr>
            <a:grpSpLocks/>
          </p:cNvGrpSpPr>
          <p:nvPr/>
        </p:nvGrpSpPr>
        <p:grpSpPr bwMode="auto">
          <a:xfrm>
            <a:off x="762000" y="152400"/>
            <a:ext cx="8382000" cy="444500"/>
            <a:chOff x="768" y="2064"/>
            <a:chExt cx="3120" cy="340"/>
          </a:xfrm>
        </p:grpSpPr>
        <p:sp>
          <p:nvSpPr>
            <p:cNvPr id="6154" name="Rectangle 29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 sz="1600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 sz="1600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 sz="1600">
                  <a:solidFill>
                    <a:srgbClr val="FF0066"/>
                  </a:solidFill>
                  <a:latin typeface="Arial"/>
                </a:rPr>
                <a:t>ỚC</a:t>
              </a:r>
              <a:endParaRPr lang="en-US" sz="1600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609600" y="130968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590800" y="1371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2590800" y="173672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533400" y="21336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3.Tập kẻ khuông nhạc và viết khoá Son</a:t>
            </a:r>
            <a:r>
              <a:rPr lang="en-US" sz="2000" b="1" i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685800" y="2667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a.Tập kẻ khuông nhạc</a:t>
            </a:r>
            <a:r>
              <a:rPr lang="en-US" sz="2000" b="1" i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175" name="Text Box 92"/>
          <p:cNvSpPr txBox="1">
            <a:spLocks noChangeArrowheads="1"/>
          </p:cNvSpPr>
          <p:nvPr/>
        </p:nvSpPr>
        <p:spPr bwMode="auto">
          <a:xfrm>
            <a:off x="1066800" y="33528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309" name="Line 93"/>
          <p:cNvSpPr>
            <a:spLocks noChangeShapeType="1"/>
          </p:cNvSpPr>
          <p:nvPr/>
        </p:nvSpPr>
        <p:spPr bwMode="auto">
          <a:xfrm>
            <a:off x="1066800" y="376555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0" name="Line 94"/>
          <p:cNvSpPr>
            <a:spLocks noChangeShapeType="1"/>
          </p:cNvSpPr>
          <p:nvPr/>
        </p:nvSpPr>
        <p:spPr bwMode="auto">
          <a:xfrm>
            <a:off x="1066800" y="4162425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1" name="Line 95"/>
          <p:cNvSpPr>
            <a:spLocks noChangeShapeType="1"/>
          </p:cNvSpPr>
          <p:nvPr/>
        </p:nvSpPr>
        <p:spPr bwMode="auto">
          <a:xfrm>
            <a:off x="1066800" y="4543425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2" name="Line 96"/>
          <p:cNvSpPr>
            <a:spLocks noChangeShapeType="1"/>
          </p:cNvSpPr>
          <p:nvPr/>
        </p:nvSpPr>
        <p:spPr bwMode="auto">
          <a:xfrm>
            <a:off x="1066800" y="4924425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3" name="Line 97"/>
          <p:cNvSpPr>
            <a:spLocks noChangeShapeType="1"/>
          </p:cNvSpPr>
          <p:nvPr/>
        </p:nvSpPr>
        <p:spPr bwMode="auto">
          <a:xfrm>
            <a:off x="1066800" y="5305425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4" name="Line 98"/>
          <p:cNvSpPr>
            <a:spLocks noChangeShapeType="1"/>
          </p:cNvSpPr>
          <p:nvPr/>
        </p:nvSpPr>
        <p:spPr bwMode="auto">
          <a:xfrm>
            <a:off x="5486400" y="376555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5" name="Line 99"/>
          <p:cNvSpPr>
            <a:spLocks noChangeShapeType="1"/>
          </p:cNvSpPr>
          <p:nvPr/>
        </p:nvSpPr>
        <p:spPr bwMode="auto">
          <a:xfrm>
            <a:off x="5486400" y="41624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6" name="Line 100"/>
          <p:cNvSpPr>
            <a:spLocks noChangeShapeType="1"/>
          </p:cNvSpPr>
          <p:nvPr/>
        </p:nvSpPr>
        <p:spPr bwMode="auto">
          <a:xfrm>
            <a:off x="5486400" y="45434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7" name="Line 101"/>
          <p:cNvSpPr>
            <a:spLocks noChangeShapeType="1"/>
          </p:cNvSpPr>
          <p:nvPr/>
        </p:nvSpPr>
        <p:spPr bwMode="auto">
          <a:xfrm>
            <a:off x="5486400" y="49244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>
            <a:off x="5486400" y="53054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6019800" y="393382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Dòng 4</a:t>
            </a: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6019800" y="43291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Dòng 3</a:t>
            </a:r>
          </a:p>
        </p:txBody>
      </p:sp>
      <p:sp>
        <p:nvSpPr>
          <p:cNvPr id="9321" name="Text Box 105"/>
          <p:cNvSpPr txBox="1">
            <a:spLocks noChangeArrowheads="1"/>
          </p:cNvSpPr>
          <p:nvPr/>
        </p:nvSpPr>
        <p:spPr bwMode="auto">
          <a:xfrm>
            <a:off x="6019800" y="47101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Dòng 2</a:t>
            </a:r>
          </a:p>
        </p:txBody>
      </p: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6019800" y="509111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Dòng 1</a:t>
            </a: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4114800" y="3781425"/>
            <a:ext cx="1066800" cy="1524000"/>
            <a:chOff x="2208" y="3168"/>
            <a:chExt cx="672" cy="960"/>
          </a:xfrm>
        </p:grpSpPr>
        <p:sp>
          <p:nvSpPr>
            <p:cNvPr id="7197" name="Text Box 108"/>
            <p:cNvSpPr txBox="1">
              <a:spLocks noChangeArrowheads="1"/>
            </p:cNvSpPr>
            <p:nvPr/>
          </p:nvSpPr>
          <p:spPr bwMode="auto">
            <a:xfrm>
              <a:off x="2208" y="3168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CC00"/>
                  </a:solidFill>
                </a:rPr>
                <a:t>Khe 4</a:t>
              </a:r>
            </a:p>
          </p:txBody>
        </p:sp>
        <p:sp>
          <p:nvSpPr>
            <p:cNvPr id="7198" name="Text Box 109"/>
            <p:cNvSpPr txBox="1">
              <a:spLocks noChangeArrowheads="1"/>
            </p:cNvSpPr>
            <p:nvPr/>
          </p:nvSpPr>
          <p:spPr bwMode="auto">
            <a:xfrm>
              <a:off x="2208" y="342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CC00"/>
                  </a:solidFill>
                </a:rPr>
                <a:t>Khe 3</a:t>
              </a:r>
            </a:p>
          </p:txBody>
        </p:sp>
        <p:sp>
          <p:nvSpPr>
            <p:cNvPr id="7199" name="Text Box 110"/>
            <p:cNvSpPr txBox="1">
              <a:spLocks noChangeArrowheads="1"/>
            </p:cNvSpPr>
            <p:nvPr/>
          </p:nvSpPr>
          <p:spPr bwMode="auto">
            <a:xfrm>
              <a:off x="2208" y="3657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CC00"/>
                  </a:solidFill>
                </a:rPr>
                <a:t>Khe 2</a:t>
              </a:r>
            </a:p>
          </p:txBody>
        </p:sp>
        <p:sp>
          <p:nvSpPr>
            <p:cNvPr id="7200" name="Text Box 111"/>
            <p:cNvSpPr txBox="1">
              <a:spLocks noChangeArrowheads="1"/>
            </p:cNvSpPr>
            <p:nvPr/>
          </p:nvSpPr>
          <p:spPr bwMode="auto">
            <a:xfrm>
              <a:off x="2208" y="3897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CC00"/>
                  </a:solidFill>
                </a:rPr>
                <a:t>Khe 1</a:t>
              </a:r>
            </a:p>
          </p:txBody>
        </p:sp>
      </p:grpSp>
      <p:sp>
        <p:nvSpPr>
          <p:cNvPr id="9328" name="Text Box 112"/>
          <p:cNvSpPr txBox="1">
            <a:spLocks noChangeArrowheads="1"/>
          </p:cNvSpPr>
          <p:nvPr/>
        </p:nvSpPr>
        <p:spPr bwMode="auto">
          <a:xfrm>
            <a:off x="6019800" y="358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Dòng 5</a:t>
            </a:r>
          </a:p>
        </p:txBody>
      </p:sp>
      <p:sp>
        <p:nvSpPr>
          <p:cNvPr id="7192" name="Text Box 113"/>
          <p:cNvSpPr txBox="1">
            <a:spLocks noChangeArrowheads="1"/>
          </p:cNvSpPr>
          <p:nvPr/>
        </p:nvSpPr>
        <p:spPr bwMode="auto">
          <a:xfrm>
            <a:off x="1066800" y="5943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330" name="Text Box 114"/>
          <p:cNvSpPr txBox="1">
            <a:spLocks noChangeArrowheads="1"/>
          </p:cNvSpPr>
          <p:nvPr/>
        </p:nvSpPr>
        <p:spPr bwMode="auto">
          <a:xfrm>
            <a:off x="381000" y="5791200"/>
            <a:ext cx="8763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</a:rPr>
              <a:t>Lưu ý: Các dòng kẻ của khuông nhạc phải cách đều nhau và không quá rộng.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66"/>
              </a:solidFill>
            </a:endParaRPr>
          </a:p>
        </p:txBody>
      </p:sp>
      <p:grpSp>
        <p:nvGrpSpPr>
          <p:cNvPr id="7194" name="Group 115"/>
          <p:cNvGrpSpPr>
            <a:grpSpLocks/>
          </p:cNvGrpSpPr>
          <p:nvPr/>
        </p:nvGrpSpPr>
        <p:grpSpPr bwMode="auto">
          <a:xfrm>
            <a:off x="685800" y="228600"/>
            <a:ext cx="8077200" cy="471488"/>
            <a:chOff x="768" y="2064"/>
            <a:chExt cx="3120" cy="361"/>
          </a:xfrm>
        </p:grpSpPr>
        <p:sp>
          <p:nvSpPr>
            <p:cNvPr id="7195" name="Rectangle 116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Text Box 117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0" grpId="0"/>
      <p:bldP spid="9309" grpId="0" animBg="1"/>
      <p:bldP spid="9310" grpId="0" animBg="1"/>
      <p:bldP spid="9311" grpId="0" animBg="1"/>
      <p:bldP spid="9312" grpId="0" animBg="1"/>
      <p:bldP spid="9313" grpId="0" animBg="1"/>
      <p:bldP spid="9314" grpId="0" animBg="1"/>
      <p:bldP spid="9315" grpId="0" animBg="1"/>
      <p:bldP spid="9316" grpId="0" animBg="1"/>
      <p:bldP spid="9317" grpId="0" animBg="1"/>
      <p:bldP spid="9318" grpId="0" animBg="1"/>
      <p:bldP spid="9319" grpId="0"/>
      <p:bldP spid="9320" grpId="0"/>
      <p:bldP spid="9321" grpId="0"/>
      <p:bldP spid="9322" grpId="0"/>
      <p:bldP spid="9328" grpId="0"/>
      <p:bldP spid="93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667000" y="12049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590800" y="1570038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09600" y="1966913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3.Tập kẻ khuông nhạc và viết khoá Son</a:t>
            </a:r>
            <a:r>
              <a:rPr lang="en-US" sz="2000" b="1" i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457200" y="25908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a.Tập kẻ khuông nhạc</a:t>
            </a:r>
            <a:r>
              <a:rPr lang="en-US" sz="2000" b="1" i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457200" y="4114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b.Tập viết khoá Son: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3048000" y="4876800"/>
            <a:ext cx="6019800" cy="1189038"/>
            <a:chOff x="1920" y="3412"/>
            <a:chExt cx="3792" cy="749"/>
          </a:xfrm>
        </p:grpSpPr>
        <p:sp>
          <p:nvSpPr>
            <p:cNvPr id="8212" name="Text Box 60"/>
            <p:cNvSpPr txBox="1">
              <a:spLocks noChangeArrowheads="1"/>
            </p:cNvSpPr>
            <p:nvPr/>
          </p:nvSpPr>
          <p:spPr bwMode="auto">
            <a:xfrm>
              <a:off x="5040" y="341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Dòng 5</a:t>
              </a:r>
            </a:p>
          </p:txBody>
        </p:sp>
        <p:grpSp>
          <p:nvGrpSpPr>
            <p:cNvPr id="8213" name="Group 82"/>
            <p:cNvGrpSpPr>
              <a:grpSpLocks/>
            </p:cNvGrpSpPr>
            <p:nvPr/>
          </p:nvGrpSpPr>
          <p:grpSpPr bwMode="auto">
            <a:xfrm>
              <a:off x="1920" y="3528"/>
              <a:ext cx="3792" cy="633"/>
              <a:chOff x="1920" y="3528"/>
              <a:chExt cx="3792" cy="633"/>
            </a:xfrm>
          </p:grpSpPr>
          <p:sp>
            <p:nvSpPr>
              <p:cNvPr id="8214" name="Line 50"/>
              <p:cNvSpPr>
                <a:spLocks noChangeShapeType="1"/>
              </p:cNvSpPr>
              <p:nvPr/>
            </p:nvSpPr>
            <p:spPr bwMode="auto">
              <a:xfrm>
                <a:off x="1920" y="3528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Line 51"/>
              <p:cNvSpPr>
                <a:spLocks noChangeShapeType="1"/>
              </p:cNvSpPr>
              <p:nvPr/>
            </p:nvSpPr>
            <p:spPr bwMode="auto">
              <a:xfrm>
                <a:off x="1920" y="3672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Line 52"/>
              <p:cNvSpPr>
                <a:spLocks noChangeShapeType="1"/>
              </p:cNvSpPr>
              <p:nvPr/>
            </p:nvSpPr>
            <p:spPr bwMode="auto">
              <a:xfrm>
                <a:off x="1920" y="3807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53"/>
              <p:cNvSpPr>
                <a:spLocks noChangeShapeType="1"/>
              </p:cNvSpPr>
              <p:nvPr/>
            </p:nvSpPr>
            <p:spPr bwMode="auto">
              <a:xfrm>
                <a:off x="1920" y="3939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54"/>
              <p:cNvSpPr>
                <a:spLocks noChangeShapeType="1"/>
              </p:cNvSpPr>
              <p:nvPr/>
            </p:nvSpPr>
            <p:spPr bwMode="auto">
              <a:xfrm>
                <a:off x="1920" y="4065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Line 55"/>
              <p:cNvSpPr>
                <a:spLocks noChangeShapeType="1"/>
              </p:cNvSpPr>
              <p:nvPr/>
            </p:nvSpPr>
            <p:spPr bwMode="auto">
              <a:xfrm>
                <a:off x="4704" y="352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56"/>
              <p:cNvSpPr>
                <a:spLocks noChangeShapeType="1"/>
              </p:cNvSpPr>
              <p:nvPr/>
            </p:nvSpPr>
            <p:spPr bwMode="auto">
              <a:xfrm>
                <a:off x="4704" y="367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57"/>
              <p:cNvSpPr>
                <a:spLocks noChangeShapeType="1"/>
              </p:cNvSpPr>
              <p:nvPr/>
            </p:nvSpPr>
            <p:spPr bwMode="auto">
              <a:xfrm>
                <a:off x="4704" y="3807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58"/>
              <p:cNvSpPr>
                <a:spLocks noChangeShapeType="1"/>
              </p:cNvSpPr>
              <p:nvPr/>
            </p:nvSpPr>
            <p:spPr bwMode="auto">
              <a:xfrm>
                <a:off x="4704" y="39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59"/>
              <p:cNvSpPr>
                <a:spLocks noChangeShapeType="1"/>
              </p:cNvSpPr>
              <p:nvPr/>
            </p:nvSpPr>
            <p:spPr bwMode="auto">
              <a:xfrm>
                <a:off x="4704" y="406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Text Box 61"/>
              <p:cNvSpPr txBox="1">
                <a:spLocks noChangeArrowheads="1"/>
              </p:cNvSpPr>
              <p:nvPr/>
            </p:nvSpPr>
            <p:spPr bwMode="auto">
              <a:xfrm>
                <a:off x="5040" y="3537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4</a:t>
                </a:r>
              </a:p>
            </p:txBody>
          </p:sp>
          <p:sp>
            <p:nvSpPr>
              <p:cNvPr id="8225" name="Text Box 62"/>
              <p:cNvSpPr txBox="1">
                <a:spLocks noChangeArrowheads="1"/>
              </p:cNvSpPr>
              <p:nvPr/>
            </p:nvSpPr>
            <p:spPr bwMode="auto">
              <a:xfrm>
                <a:off x="5040" y="3672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3</a:t>
                </a:r>
              </a:p>
            </p:txBody>
          </p:sp>
          <p:sp>
            <p:nvSpPr>
              <p:cNvPr id="8226" name="Text Box 63"/>
              <p:cNvSpPr txBox="1">
                <a:spLocks noChangeArrowheads="1"/>
              </p:cNvSpPr>
              <p:nvPr/>
            </p:nvSpPr>
            <p:spPr bwMode="auto">
              <a:xfrm>
                <a:off x="5040" y="3795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2</a:t>
                </a:r>
              </a:p>
            </p:txBody>
          </p:sp>
          <p:sp>
            <p:nvSpPr>
              <p:cNvPr id="8227" name="Text Box 64"/>
              <p:cNvSpPr txBox="1">
                <a:spLocks noChangeArrowheads="1"/>
              </p:cNvSpPr>
              <p:nvPr/>
            </p:nvSpPr>
            <p:spPr bwMode="auto">
              <a:xfrm>
                <a:off x="5040" y="3930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1</a:t>
                </a:r>
              </a:p>
            </p:txBody>
          </p:sp>
        </p:grpSp>
      </p:grpSp>
      <p:pic>
        <p:nvPicPr>
          <p:cNvPr id="18497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724400"/>
            <a:ext cx="6556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Line 66"/>
          <p:cNvSpPr>
            <a:spLocks noChangeShapeType="1"/>
          </p:cNvSpPr>
          <p:nvPr/>
        </p:nvSpPr>
        <p:spPr bwMode="auto">
          <a:xfrm>
            <a:off x="3048000" y="312420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67"/>
          <p:cNvSpPr>
            <a:spLocks noChangeShapeType="1"/>
          </p:cNvSpPr>
          <p:nvPr/>
        </p:nvSpPr>
        <p:spPr bwMode="auto">
          <a:xfrm>
            <a:off x="3048000" y="335280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68"/>
          <p:cNvSpPr>
            <a:spLocks noChangeShapeType="1"/>
          </p:cNvSpPr>
          <p:nvPr/>
        </p:nvSpPr>
        <p:spPr bwMode="auto">
          <a:xfrm>
            <a:off x="3048000" y="3567113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69"/>
          <p:cNvSpPr>
            <a:spLocks noChangeShapeType="1"/>
          </p:cNvSpPr>
          <p:nvPr/>
        </p:nvSpPr>
        <p:spPr bwMode="auto">
          <a:xfrm>
            <a:off x="3048000" y="3776663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70"/>
          <p:cNvSpPr>
            <a:spLocks noChangeShapeType="1"/>
          </p:cNvSpPr>
          <p:nvPr/>
        </p:nvSpPr>
        <p:spPr bwMode="auto">
          <a:xfrm>
            <a:off x="3048000" y="3976688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Text Box 86"/>
          <p:cNvSpPr txBox="1">
            <a:spLocks noChangeArrowheads="1"/>
          </p:cNvSpPr>
          <p:nvPr/>
        </p:nvSpPr>
        <p:spPr bwMode="auto">
          <a:xfrm>
            <a:off x="609600" y="64770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1219200" y="6248400"/>
            <a:ext cx="7315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66"/>
                </a:solidFill>
              </a:rPr>
              <a:t>Lưu ý: Khoá Son đặt ở đầu khuông nhạc.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66"/>
              </a:solidFill>
            </a:endParaRPr>
          </a:p>
        </p:txBody>
      </p:sp>
      <p:grpSp>
        <p:nvGrpSpPr>
          <p:cNvPr id="8209" name="Group 89"/>
          <p:cNvGrpSpPr>
            <a:grpSpLocks/>
          </p:cNvGrpSpPr>
          <p:nvPr/>
        </p:nvGrpSpPr>
        <p:grpSpPr bwMode="auto">
          <a:xfrm>
            <a:off x="914400" y="152400"/>
            <a:ext cx="7924800" cy="471488"/>
            <a:chOff x="768" y="2064"/>
            <a:chExt cx="3120" cy="361"/>
          </a:xfrm>
        </p:grpSpPr>
        <p:sp>
          <p:nvSpPr>
            <p:cNvPr id="8210" name="Rectangle 90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Text Box 91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3" grpId="0"/>
      <p:bldP spid="185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667000" y="12049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590800" y="1570038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09600" y="1966913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3.Tập kẻ khuông nhạc và viết khoá Son</a:t>
            </a:r>
            <a:r>
              <a:rPr lang="en-US" sz="2000" b="1" i="1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914400" y="2362200"/>
            <a:ext cx="7239000" cy="1493838"/>
            <a:chOff x="576" y="1469"/>
            <a:chExt cx="4560" cy="941"/>
          </a:xfrm>
        </p:grpSpPr>
        <p:sp>
          <p:nvSpPr>
            <p:cNvPr id="9251" name="Rectangle 11"/>
            <p:cNvSpPr>
              <a:spLocks noChangeArrowheads="1"/>
            </p:cNvSpPr>
            <p:nvPr/>
          </p:nvSpPr>
          <p:spPr bwMode="auto">
            <a:xfrm>
              <a:off x="576" y="1469"/>
              <a:ext cx="4560" cy="93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252" name="Text Box 12"/>
            <p:cNvSpPr txBox="1">
              <a:spLocks noChangeArrowheads="1"/>
            </p:cNvSpPr>
            <p:nvPr/>
          </p:nvSpPr>
          <p:spPr bwMode="auto">
            <a:xfrm>
              <a:off x="816" y="1469"/>
              <a:ext cx="3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>
                  <a:solidFill>
                    <a:srgbClr val="FFFF00"/>
                  </a:solidFill>
                </a:rPr>
                <a:t>*Lưu ý khi kẻ khuông nhạc và viết khoá Son:</a:t>
              </a:r>
            </a:p>
          </p:txBody>
        </p:sp>
        <p:sp>
          <p:nvSpPr>
            <p:cNvPr id="9253" name="Text Box 13"/>
            <p:cNvSpPr txBox="1">
              <a:spLocks noChangeArrowheads="1"/>
            </p:cNvSpPr>
            <p:nvPr/>
          </p:nvSpPr>
          <p:spPr bwMode="auto">
            <a:xfrm>
              <a:off x="816" y="1745"/>
              <a:ext cx="4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F00"/>
                  </a:solidFill>
                </a:rPr>
                <a:t>-Các dòng kẻ của khuông nhạc phải cách đều nhau       và không quá rộng.</a:t>
              </a:r>
            </a:p>
          </p:txBody>
        </p:sp>
        <p:sp>
          <p:nvSpPr>
            <p:cNvPr id="9254" name="Text Box 14"/>
            <p:cNvSpPr txBox="1">
              <a:spLocks noChangeArrowheads="1"/>
            </p:cNvSpPr>
            <p:nvPr/>
          </p:nvSpPr>
          <p:spPr bwMode="auto">
            <a:xfrm>
              <a:off x="816" y="2160"/>
              <a:ext cx="41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F00"/>
                  </a:solidFill>
                </a:rPr>
                <a:t>-Khoá Son đặt ở đầu khuông nhạc.</a:t>
              </a:r>
            </a:p>
          </p:txBody>
        </p:sp>
      </p:grp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76200" y="394652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a.Tập kẻ khuông nhạc</a:t>
            </a:r>
            <a:r>
              <a:rPr lang="en-US" sz="2000" b="1" i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76200" y="50133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chemeClr val="bg1"/>
                </a:solidFill>
              </a:rPr>
              <a:t>b.Tập viết khoá Son:</a:t>
            </a:r>
          </a:p>
        </p:txBody>
      </p: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3048000" y="5416550"/>
            <a:ext cx="6019800" cy="1189038"/>
            <a:chOff x="1920" y="3412"/>
            <a:chExt cx="3792" cy="749"/>
          </a:xfrm>
        </p:grpSpPr>
        <p:sp>
          <p:nvSpPr>
            <p:cNvPr id="9235" name="Text Box 18"/>
            <p:cNvSpPr txBox="1">
              <a:spLocks noChangeArrowheads="1"/>
            </p:cNvSpPr>
            <p:nvPr/>
          </p:nvSpPr>
          <p:spPr bwMode="auto">
            <a:xfrm>
              <a:off x="5040" y="341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Dòng 5</a:t>
              </a:r>
            </a:p>
          </p:txBody>
        </p:sp>
        <p:grpSp>
          <p:nvGrpSpPr>
            <p:cNvPr id="9236" name="Group 19"/>
            <p:cNvGrpSpPr>
              <a:grpSpLocks/>
            </p:cNvGrpSpPr>
            <p:nvPr/>
          </p:nvGrpSpPr>
          <p:grpSpPr bwMode="auto">
            <a:xfrm>
              <a:off x="1920" y="3528"/>
              <a:ext cx="3792" cy="633"/>
              <a:chOff x="1920" y="3528"/>
              <a:chExt cx="3792" cy="633"/>
            </a:xfrm>
          </p:grpSpPr>
          <p:sp>
            <p:nvSpPr>
              <p:cNvPr id="9237" name="Line 20"/>
              <p:cNvSpPr>
                <a:spLocks noChangeShapeType="1"/>
              </p:cNvSpPr>
              <p:nvPr/>
            </p:nvSpPr>
            <p:spPr bwMode="auto">
              <a:xfrm>
                <a:off x="1920" y="3528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21"/>
              <p:cNvSpPr>
                <a:spLocks noChangeShapeType="1"/>
              </p:cNvSpPr>
              <p:nvPr/>
            </p:nvSpPr>
            <p:spPr bwMode="auto">
              <a:xfrm>
                <a:off x="1920" y="3672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22"/>
              <p:cNvSpPr>
                <a:spLocks noChangeShapeType="1"/>
              </p:cNvSpPr>
              <p:nvPr/>
            </p:nvSpPr>
            <p:spPr bwMode="auto">
              <a:xfrm>
                <a:off x="1920" y="3807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23"/>
              <p:cNvSpPr>
                <a:spLocks noChangeShapeType="1"/>
              </p:cNvSpPr>
              <p:nvPr/>
            </p:nvSpPr>
            <p:spPr bwMode="auto">
              <a:xfrm>
                <a:off x="1920" y="3939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24"/>
              <p:cNvSpPr>
                <a:spLocks noChangeShapeType="1"/>
              </p:cNvSpPr>
              <p:nvPr/>
            </p:nvSpPr>
            <p:spPr bwMode="auto">
              <a:xfrm>
                <a:off x="1920" y="4065"/>
                <a:ext cx="2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25"/>
              <p:cNvSpPr>
                <a:spLocks noChangeShapeType="1"/>
              </p:cNvSpPr>
              <p:nvPr/>
            </p:nvSpPr>
            <p:spPr bwMode="auto">
              <a:xfrm>
                <a:off x="4704" y="352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26"/>
              <p:cNvSpPr>
                <a:spLocks noChangeShapeType="1"/>
              </p:cNvSpPr>
              <p:nvPr/>
            </p:nvSpPr>
            <p:spPr bwMode="auto">
              <a:xfrm>
                <a:off x="4704" y="367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27"/>
              <p:cNvSpPr>
                <a:spLocks noChangeShapeType="1"/>
              </p:cNvSpPr>
              <p:nvPr/>
            </p:nvSpPr>
            <p:spPr bwMode="auto">
              <a:xfrm>
                <a:off x="4704" y="3807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8"/>
              <p:cNvSpPr>
                <a:spLocks noChangeShapeType="1"/>
              </p:cNvSpPr>
              <p:nvPr/>
            </p:nvSpPr>
            <p:spPr bwMode="auto">
              <a:xfrm>
                <a:off x="4704" y="393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29"/>
              <p:cNvSpPr>
                <a:spLocks noChangeShapeType="1"/>
              </p:cNvSpPr>
              <p:nvPr/>
            </p:nvSpPr>
            <p:spPr bwMode="auto">
              <a:xfrm>
                <a:off x="4704" y="406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Text Box 30"/>
              <p:cNvSpPr txBox="1">
                <a:spLocks noChangeArrowheads="1"/>
              </p:cNvSpPr>
              <p:nvPr/>
            </p:nvSpPr>
            <p:spPr bwMode="auto">
              <a:xfrm>
                <a:off x="5040" y="3537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4</a:t>
                </a:r>
              </a:p>
            </p:txBody>
          </p:sp>
          <p:sp>
            <p:nvSpPr>
              <p:cNvPr id="9248" name="Text Box 31"/>
              <p:cNvSpPr txBox="1">
                <a:spLocks noChangeArrowheads="1"/>
              </p:cNvSpPr>
              <p:nvPr/>
            </p:nvSpPr>
            <p:spPr bwMode="auto">
              <a:xfrm>
                <a:off x="5040" y="3672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3</a:t>
                </a:r>
              </a:p>
            </p:txBody>
          </p:sp>
          <p:sp>
            <p:nvSpPr>
              <p:cNvPr id="9249" name="Text Box 32"/>
              <p:cNvSpPr txBox="1">
                <a:spLocks noChangeArrowheads="1"/>
              </p:cNvSpPr>
              <p:nvPr/>
            </p:nvSpPr>
            <p:spPr bwMode="auto">
              <a:xfrm>
                <a:off x="5040" y="3795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2</a:t>
                </a:r>
              </a:p>
            </p:txBody>
          </p:sp>
          <p:sp>
            <p:nvSpPr>
              <p:cNvPr id="9250" name="Text Box 33"/>
              <p:cNvSpPr txBox="1">
                <a:spLocks noChangeArrowheads="1"/>
              </p:cNvSpPr>
              <p:nvPr/>
            </p:nvSpPr>
            <p:spPr bwMode="auto">
              <a:xfrm>
                <a:off x="5040" y="3930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FF00"/>
                    </a:solidFill>
                  </a:rPr>
                  <a:t>Dòng 1</a:t>
                </a:r>
              </a:p>
            </p:txBody>
          </p:sp>
        </p:grpSp>
      </p:grpSp>
      <p:pic>
        <p:nvPicPr>
          <p:cNvPr id="9226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262563"/>
            <a:ext cx="6556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Line 35"/>
          <p:cNvSpPr>
            <a:spLocks noChangeShapeType="1"/>
          </p:cNvSpPr>
          <p:nvPr/>
        </p:nvSpPr>
        <p:spPr bwMode="auto">
          <a:xfrm>
            <a:off x="3048000" y="4176713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36"/>
          <p:cNvSpPr>
            <a:spLocks noChangeShapeType="1"/>
          </p:cNvSpPr>
          <p:nvPr/>
        </p:nvSpPr>
        <p:spPr bwMode="auto">
          <a:xfrm>
            <a:off x="3048000" y="4405313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37"/>
          <p:cNvSpPr>
            <a:spLocks noChangeShapeType="1"/>
          </p:cNvSpPr>
          <p:nvPr/>
        </p:nvSpPr>
        <p:spPr bwMode="auto">
          <a:xfrm>
            <a:off x="3048000" y="4619625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38"/>
          <p:cNvSpPr>
            <a:spLocks noChangeShapeType="1"/>
          </p:cNvSpPr>
          <p:nvPr/>
        </p:nvSpPr>
        <p:spPr bwMode="auto">
          <a:xfrm>
            <a:off x="3048000" y="4829175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39"/>
          <p:cNvSpPr>
            <a:spLocks noChangeShapeType="1"/>
          </p:cNvSpPr>
          <p:nvPr/>
        </p:nvSpPr>
        <p:spPr bwMode="auto">
          <a:xfrm>
            <a:off x="3048000" y="502920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32" name="Group 40"/>
          <p:cNvGrpSpPr>
            <a:grpSpLocks/>
          </p:cNvGrpSpPr>
          <p:nvPr/>
        </p:nvGrpSpPr>
        <p:grpSpPr bwMode="auto">
          <a:xfrm>
            <a:off x="914400" y="152400"/>
            <a:ext cx="7924800" cy="471488"/>
            <a:chOff x="768" y="2064"/>
            <a:chExt cx="3120" cy="361"/>
          </a:xfrm>
        </p:grpSpPr>
        <p:sp>
          <p:nvSpPr>
            <p:cNvPr id="9233" name="Rectangle 41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Text Box 42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7"/>
          <p:cNvSpPr txBox="1">
            <a:spLocks noChangeArrowheads="1"/>
          </p:cNvSpPr>
          <p:nvPr/>
        </p:nvSpPr>
        <p:spPr bwMode="auto">
          <a:xfrm>
            <a:off x="457200" y="76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chemeClr val="bg1"/>
                </a:solidFill>
              </a:rPr>
              <a:t>Âm nhạc:</a:t>
            </a: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2438400" y="8239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Ôn tập bài hát  Tiếng hát bạn bè mình</a:t>
            </a: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2438400" y="1189038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- Tập kẻ khuông nhạc và viết khoá Son.</a:t>
            </a:r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381000" y="1585913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1. Ôn tập bài hát: Tiếng hát bạn bè mình.</a:t>
            </a: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381000" y="1966913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2. Hát kết hợp vận động múa phụ hoạ.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381000" y="2347913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3.Tập kẻ khuông nhạc và viết khoá Son.</a:t>
            </a:r>
          </a:p>
        </p:txBody>
      </p:sp>
      <p:grpSp>
        <p:nvGrpSpPr>
          <p:cNvPr id="10248" name="Group 26"/>
          <p:cNvGrpSpPr>
            <a:grpSpLocks/>
          </p:cNvGrpSpPr>
          <p:nvPr/>
        </p:nvGrpSpPr>
        <p:grpSpPr bwMode="auto">
          <a:xfrm>
            <a:off x="914400" y="2743200"/>
            <a:ext cx="7239000" cy="1752600"/>
            <a:chOff x="576" y="1584"/>
            <a:chExt cx="4560" cy="1104"/>
          </a:xfrm>
        </p:grpSpPr>
        <p:sp>
          <p:nvSpPr>
            <p:cNvPr id="10252" name="Rectangle 27"/>
            <p:cNvSpPr>
              <a:spLocks noChangeArrowheads="1"/>
            </p:cNvSpPr>
            <p:nvPr/>
          </p:nvSpPr>
          <p:spPr bwMode="auto">
            <a:xfrm>
              <a:off x="576" y="1584"/>
              <a:ext cx="4560" cy="110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253" name="Text Box 28"/>
            <p:cNvSpPr txBox="1">
              <a:spLocks noChangeArrowheads="1"/>
            </p:cNvSpPr>
            <p:nvPr/>
          </p:nvSpPr>
          <p:spPr bwMode="auto">
            <a:xfrm>
              <a:off x="816" y="1584"/>
              <a:ext cx="3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>
                  <a:solidFill>
                    <a:srgbClr val="FFFF00"/>
                  </a:solidFill>
                </a:rPr>
                <a:t>*Lưu ý khi kẻ khuông nhạc và viết khoá Son:</a:t>
              </a:r>
            </a:p>
          </p:txBody>
        </p:sp>
        <p:sp>
          <p:nvSpPr>
            <p:cNvPr id="10254" name="Text Box 29"/>
            <p:cNvSpPr txBox="1">
              <a:spLocks noChangeArrowheads="1"/>
            </p:cNvSpPr>
            <p:nvPr/>
          </p:nvSpPr>
          <p:spPr bwMode="auto">
            <a:xfrm>
              <a:off x="816" y="1860"/>
              <a:ext cx="4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F00"/>
                  </a:solidFill>
                </a:rPr>
                <a:t>-Các dòng kẻ của khuông nhạc phải cách đều nhau       và không quá rộng.</a:t>
              </a:r>
            </a:p>
          </p:txBody>
        </p:sp>
        <p:sp>
          <p:nvSpPr>
            <p:cNvPr id="10255" name="Text Box 30"/>
            <p:cNvSpPr txBox="1">
              <a:spLocks noChangeArrowheads="1"/>
            </p:cNvSpPr>
            <p:nvPr/>
          </p:nvSpPr>
          <p:spPr bwMode="auto">
            <a:xfrm>
              <a:off x="816" y="2352"/>
              <a:ext cx="41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F00"/>
                  </a:solidFill>
                </a:rPr>
                <a:t>-Khoá Son đặt ở đầu khuông nhạc.</a:t>
              </a:r>
            </a:p>
          </p:txBody>
        </p:sp>
      </p:grpSp>
      <p:grpSp>
        <p:nvGrpSpPr>
          <p:cNvPr id="10249" name="Group 59"/>
          <p:cNvGrpSpPr>
            <a:grpSpLocks/>
          </p:cNvGrpSpPr>
          <p:nvPr/>
        </p:nvGrpSpPr>
        <p:grpSpPr bwMode="auto">
          <a:xfrm>
            <a:off x="914400" y="152400"/>
            <a:ext cx="7924800" cy="471488"/>
            <a:chOff x="768" y="2064"/>
            <a:chExt cx="3120" cy="361"/>
          </a:xfrm>
        </p:grpSpPr>
        <p:sp>
          <p:nvSpPr>
            <p:cNvPr id="10250" name="Rectangle 60"/>
            <p:cNvSpPr>
              <a:spLocks noChangeArrowheads="1"/>
            </p:cNvSpPr>
            <p:nvPr/>
          </p:nvSpPr>
          <p:spPr bwMode="auto">
            <a:xfrm>
              <a:off x="768" y="2064"/>
              <a:ext cx="3120" cy="336"/>
            </a:xfrm>
            <a:prstGeom prst="rect">
              <a:avLst/>
            </a:prstGeom>
            <a:solidFill>
              <a:srgbClr val="ECF1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Text Box 61"/>
            <p:cNvSpPr txBox="1">
              <a:spLocks noChangeArrowheads="1"/>
            </p:cNvSpPr>
            <p:nvPr/>
          </p:nvSpPr>
          <p:spPr bwMode="auto">
            <a:xfrm>
              <a:off x="1152" y="2121"/>
              <a:ext cx="22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u="sng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Chủ điểm</a:t>
              </a:r>
              <a:r>
                <a:rPr lang="en-US" sz="2000">
                  <a:solidFill>
                    <a:srgbClr val="FF0066"/>
                  </a:solidFill>
                  <a:latin typeface="Arial" pitchFamily="34" charset="0"/>
                </a:rPr>
                <a:t>:  </a:t>
              </a:r>
              <a:r>
                <a:rPr lang="en-US">
                  <a:solidFill>
                    <a:srgbClr val="FF0066"/>
                  </a:solidFill>
                  <a:latin typeface="Arial" pitchFamily="34" charset="0"/>
                </a:rPr>
                <a:t> 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ĐỘI TA LỚN LÊN CÙNG ĐẤT N</a:t>
              </a:r>
              <a:r>
                <a:rPr lang="vi-VN">
                  <a:solidFill>
                    <a:srgbClr val="FF0066"/>
                  </a:solidFill>
                  <a:latin typeface="Arial"/>
                </a:rPr>
                <a:t>Ư</a:t>
              </a:r>
              <a:r>
                <a:rPr lang="en-US">
                  <a:solidFill>
                    <a:srgbClr val="FF0066"/>
                  </a:solidFill>
                  <a:latin typeface="Arial"/>
                </a:rPr>
                <a:t>ỚC</a:t>
              </a:r>
              <a:endParaRPr lang="en-US" b="1" i="1">
                <a:solidFill>
                  <a:srgbClr val="FF0066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923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</dc:creator>
  <cp:lastModifiedBy>CSTeam</cp:lastModifiedBy>
  <cp:revision>45</cp:revision>
  <dcterms:created xsi:type="dcterms:W3CDTF">2009-03-10T03:04:30Z</dcterms:created>
  <dcterms:modified xsi:type="dcterms:W3CDTF">2016-06-29T09:52:23Z</dcterms:modified>
</cp:coreProperties>
</file>