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4" r:id="rId2"/>
    <p:sldId id="264" r:id="rId3"/>
    <p:sldId id="256" r:id="rId4"/>
    <p:sldId id="277" r:id="rId5"/>
    <p:sldId id="278" r:id="rId6"/>
    <p:sldId id="283" r:id="rId7"/>
    <p:sldId id="280" r:id="rId8"/>
    <p:sldId id="259" r:id="rId9"/>
    <p:sldId id="285" r:id="rId10"/>
    <p:sldId id="258" r:id="rId11"/>
    <p:sldId id="261"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800080"/>
    <a:srgbClr val="FF9900"/>
    <a:srgbClr val="993366"/>
    <a:srgbClr val="0000FF"/>
    <a:srgbClr val="800000"/>
    <a:srgbClr val="000099"/>
    <a:srgbClr val="FF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14" autoAdjust="0"/>
    <p:restoredTop sz="94660"/>
  </p:normalViewPr>
  <p:slideViewPr>
    <p:cSldViewPr>
      <p:cViewPr>
        <p:scale>
          <a:sx n="75" d="100"/>
          <a:sy n="75" d="100"/>
        </p:scale>
        <p:origin x="-28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8CCD1-BD80-423D-B351-AB2F6C060BD5}"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D65CE7-BAD5-4D1E-A6C2-7AD29042FB2B}"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6C4C1-A215-4F7A-B31C-90BE673CC80A}"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E2442F-77AE-4B8B-B51B-BBD7C24EA7FA}"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32EE52-0281-4B19-A017-AB9A6E262403}"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7387F-3E97-42A8-9674-ADEC8C7FFD6F}"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DA3569-F3E8-4795-B1B7-FDE13F40E2C7}"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644054-4600-4449-A822-FA3274C71BBA}"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528182-8539-4AA2-B035-BDEFEBAF8E19}"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7FB0BF-C895-4CC2-A387-9723403C7EE0}"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134F5-EEDB-48F5-9DD2-55597F3CFA38}" type="slidenum">
              <a:rPr lang="en-US"/>
              <a:pPr>
                <a:defRPr/>
              </a:pPr>
              <a:t>‹#›</a:t>
            </a:fld>
            <a:endParaRPr lang="en-US"/>
          </a:p>
        </p:txBody>
      </p:sp>
    </p:spTree>
  </p:cSld>
  <p:clrMapOvr>
    <a:masterClrMapping/>
  </p:clrMapOvr>
  <p:transition spd="slow">
    <p:split orient="vert"/>
    <p:sndAc>
      <p:stSnd>
        <p:snd r:embed="rId1" name="chuong[1].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C5AAAEB-7B3D-46D8-A330-EB194F7698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sndAc>
      <p:stSnd>
        <p:snd r:embed="rId13" name="chuong[1].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pic>
        <p:nvPicPr>
          <p:cNvPr id="2051" name="Picture 4" descr="wall03-1024"/>
          <p:cNvPicPr>
            <a:picLocks noChangeAspect="1" noChangeArrowheads="1"/>
          </p:cNvPicPr>
          <p:nvPr>
            <p:ph type="body" idx="1"/>
          </p:nvPr>
        </p:nvPicPr>
        <p:blipFill>
          <a:blip r:embed="rId3"/>
          <a:srcRect/>
          <a:stretch>
            <a:fillRect/>
          </a:stretch>
        </p:blipFill>
        <p:spPr>
          <a:xfrm>
            <a:off x="0" y="0"/>
            <a:ext cx="9144000" cy="6858000"/>
          </a:xfrm>
          <a:noFill/>
        </p:spPr>
      </p:pic>
      <p:sp>
        <p:nvSpPr>
          <p:cNvPr id="2052" name="WordArt 5"/>
          <p:cNvSpPr>
            <a:spLocks noChangeArrowheads="1" noChangeShapeType="1" noTextEdit="1"/>
          </p:cNvSpPr>
          <p:nvPr/>
        </p:nvSpPr>
        <p:spPr bwMode="auto">
          <a:xfrm>
            <a:off x="914400" y="1219200"/>
            <a:ext cx="6324600" cy="3124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3300"/>
                </a:solidFill>
                <a:effectLst>
                  <a:outerShdw dist="45791" dir="2021404" algn="ctr" rotWithShape="0">
                    <a:srgbClr val="B2B2B2">
                      <a:alpha val="79999"/>
                    </a:srgbClr>
                  </a:outerShdw>
                </a:effectLst>
                <a:latin typeface="Arial"/>
                <a:cs typeface="Arial"/>
              </a:rPr>
              <a:t>TỰ NHIÊN XÃ HỘI 3</a:t>
            </a:r>
          </a:p>
          <a:p>
            <a:pPr algn="ctr"/>
            <a:r>
              <a:rPr lang="en-US" sz="3600" kern="10">
                <a:ln w="9525">
                  <a:noFill/>
                  <a:round/>
                  <a:headEnd/>
                  <a:tailEnd/>
                </a:ln>
                <a:solidFill>
                  <a:srgbClr val="993300"/>
                </a:solidFill>
                <a:effectLst>
                  <a:outerShdw dist="45791" dir="2021404" algn="ctr" rotWithShape="0">
                    <a:srgbClr val="B2B2B2">
                      <a:alpha val="79999"/>
                    </a:srgbClr>
                  </a:outerShdw>
                </a:effectLst>
                <a:latin typeface="Arial"/>
                <a:cs typeface="Arial"/>
              </a:rPr>
              <a:t>BÀI 43: RỄ CÂY</a:t>
            </a:r>
          </a:p>
        </p:txBody>
      </p:sp>
    </p:spTree>
  </p:cSld>
  <p:clrMapOvr>
    <a:masterClrMapping/>
  </p:clrMapOvr>
  <p:transition spd="slow">
    <p:split orient="vert"/>
    <p:sndAc>
      <p:stSnd>
        <p:snd r:embed="rId2" name="chuong[1].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CC"/>
            </a:gs>
          </a:gsLst>
          <a:path path="shape">
            <a:fillToRect l="50000" t="50000" r="50000" b="50000"/>
          </a:path>
        </a:gradFill>
        <a:effectLst/>
      </p:bgPr>
    </p:bg>
    <p:spTree>
      <p:nvGrpSpPr>
        <p:cNvPr id="1" name=""/>
        <p:cNvGrpSpPr/>
        <p:nvPr/>
      </p:nvGrpSpPr>
      <p:grpSpPr>
        <a:xfrm>
          <a:off x="0" y="0"/>
          <a:ext cx="0" cy="0"/>
          <a:chOff x="0" y="0"/>
          <a:chExt cx="0" cy="0"/>
        </a:xfrm>
      </p:grpSpPr>
      <p:sp>
        <p:nvSpPr>
          <p:cNvPr id="4113" name="Text Box 17"/>
          <p:cNvSpPr txBox="1">
            <a:spLocks noChangeArrowheads="1"/>
          </p:cNvSpPr>
          <p:nvPr/>
        </p:nvSpPr>
        <p:spPr bwMode="auto">
          <a:xfrm>
            <a:off x="381000" y="2239963"/>
            <a:ext cx="8763000" cy="584200"/>
          </a:xfrm>
          <a:prstGeom prst="rect">
            <a:avLst/>
          </a:prstGeom>
          <a:noFill/>
          <a:ln w="9525">
            <a:noFill/>
            <a:miter lim="800000"/>
            <a:headEnd/>
            <a:tailEnd/>
          </a:ln>
        </p:spPr>
        <p:txBody>
          <a:bodyPr>
            <a:spAutoFit/>
          </a:bodyPr>
          <a:lstStyle/>
          <a:p>
            <a:pPr>
              <a:spcBef>
                <a:spcPct val="50000"/>
              </a:spcBef>
            </a:pPr>
            <a:r>
              <a:rPr lang="en-US" sz="3200" b="1">
                <a:solidFill>
                  <a:srgbClr val="3366FF"/>
                </a:solidFill>
              </a:rPr>
              <a:t>Hoạt động 2: Phân loại cây theo loại rễ.</a:t>
            </a:r>
          </a:p>
        </p:txBody>
      </p:sp>
      <p:sp>
        <p:nvSpPr>
          <p:cNvPr id="4114" name="Text Box 18"/>
          <p:cNvSpPr txBox="1">
            <a:spLocks noChangeArrowheads="1"/>
          </p:cNvSpPr>
          <p:nvPr/>
        </p:nvSpPr>
        <p:spPr bwMode="auto">
          <a:xfrm>
            <a:off x="457200" y="2971800"/>
            <a:ext cx="8305800" cy="1138238"/>
          </a:xfrm>
          <a:prstGeom prst="rect">
            <a:avLst/>
          </a:prstGeom>
          <a:noFill/>
          <a:ln w="9525">
            <a:noFill/>
            <a:miter lim="800000"/>
            <a:headEnd/>
            <a:tailEnd/>
          </a:ln>
        </p:spPr>
        <p:txBody>
          <a:bodyPr>
            <a:spAutoFit/>
          </a:bodyPr>
          <a:lstStyle/>
          <a:p>
            <a:pPr>
              <a:spcBef>
                <a:spcPct val="50000"/>
              </a:spcBef>
            </a:pPr>
            <a:r>
              <a:rPr lang="en-US" sz="3200" b="1" i="1">
                <a:solidFill>
                  <a:srgbClr val="6666FF"/>
                </a:solidFill>
              </a:rPr>
              <a:t>Phân loại cây em đã sưu tầm được theo từng loại rễ.</a:t>
            </a:r>
            <a:r>
              <a:rPr lang="en-US" sz="3600" b="1">
                <a:solidFill>
                  <a:srgbClr val="990033"/>
                </a:solidFill>
              </a:rPr>
              <a:t> </a:t>
            </a:r>
          </a:p>
        </p:txBody>
      </p:sp>
      <p:sp>
        <p:nvSpPr>
          <p:cNvPr id="11268" name="WordArt 19"/>
          <p:cNvSpPr>
            <a:spLocks noChangeArrowheads="1" noChangeShapeType="1" noTextEdit="1"/>
          </p:cNvSpPr>
          <p:nvPr/>
        </p:nvSpPr>
        <p:spPr bwMode="auto">
          <a:xfrm>
            <a:off x="4876800" y="10668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11269" name="Text Box 20"/>
          <p:cNvSpPr txBox="1">
            <a:spLocks noChangeArrowheads="1"/>
          </p:cNvSpPr>
          <p:nvPr/>
        </p:nvSpPr>
        <p:spPr bwMode="auto">
          <a:xfrm>
            <a:off x="3352800" y="1066800"/>
            <a:ext cx="16002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Bài 43:</a:t>
            </a:r>
          </a:p>
        </p:txBody>
      </p:sp>
      <p:sp>
        <p:nvSpPr>
          <p:cNvPr id="11270" name="Text Box 22"/>
          <p:cNvSpPr txBox="1">
            <a:spLocks noChangeArrowheads="1"/>
          </p:cNvSpPr>
          <p:nvPr/>
        </p:nvSpPr>
        <p:spPr bwMode="auto">
          <a:xfrm>
            <a:off x="3200400" y="15240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4120" name="Text Box 24"/>
          <p:cNvSpPr txBox="1">
            <a:spLocks noChangeArrowheads="1"/>
          </p:cNvSpPr>
          <p:nvPr/>
        </p:nvSpPr>
        <p:spPr bwMode="auto">
          <a:xfrm>
            <a:off x="838200" y="4495800"/>
            <a:ext cx="7559675" cy="400050"/>
          </a:xfrm>
          <a:prstGeom prst="rect">
            <a:avLst/>
          </a:prstGeom>
          <a:noFill/>
          <a:ln w="9525">
            <a:noFill/>
            <a:miter lim="800000"/>
            <a:headEnd/>
            <a:tailEnd/>
          </a:ln>
        </p:spPr>
        <p:txBody>
          <a:bodyPr wrap="none">
            <a:spAutoFit/>
          </a:bodyPr>
          <a:lstStyle/>
          <a:p>
            <a:r>
              <a:rPr lang="en-US" sz="2000" b="1" i="1">
                <a:solidFill>
                  <a:srgbClr val="FF3300"/>
                </a:solidFill>
              </a:rPr>
              <a:t>(Yêu cầu học sinh làm theo nhóm tổ, trình bày lên bảng phụ)</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p:cTn id="7" dur="1000" fill="hold"/>
                                        <p:tgtEl>
                                          <p:spTgt spid="4113"/>
                                        </p:tgtEl>
                                        <p:attrNameLst>
                                          <p:attrName>ppt_w</p:attrName>
                                        </p:attrNameLst>
                                      </p:cBhvr>
                                      <p:tavLst>
                                        <p:tav tm="0">
                                          <p:val>
                                            <p:strVal val="#ppt_w*0.70"/>
                                          </p:val>
                                        </p:tav>
                                        <p:tav tm="100000">
                                          <p:val>
                                            <p:strVal val="#ppt_w"/>
                                          </p:val>
                                        </p:tav>
                                      </p:tavLst>
                                    </p:anim>
                                    <p:anim calcmode="lin" valueType="num">
                                      <p:cBhvr>
                                        <p:cTn id="8" dur="1000" fill="hold"/>
                                        <p:tgtEl>
                                          <p:spTgt spid="4113"/>
                                        </p:tgtEl>
                                        <p:attrNameLst>
                                          <p:attrName>ppt_h</p:attrName>
                                        </p:attrNameLst>
                                      </p:cBhvr>
                                      <p:tavLst>
                                        <p:tav tm="0">
                                          <p:val>
                                            <p:strVal val="#ppt_h"/>
                                          </p:val>
                                        </p:tav>
                                        <p:tav tm="100000">
                                          <p:val>
                                            <p:strVal val="#ppt_h"/>
                                          </p:val>
                                        </p:tav>
                                      </p:tavLst>
                                    </p:anim>
                                    <p:animEffect transition="in" filter="fade">
                                      <p:cBhvr>
                                        <p:cTn id="9" dur="1000"/>
                                        <p:tgtEl>
                                          <p:spTgt spid="41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114"/>
                                        </p:tgtEl>
                                        <p:attrNameLst>
                                          <p:attrName>style.visibility</p:attrName>
                                        </p:attrNameLst>
                                      </p:cBhvr>
                                      <p:to>
                                        <p:strVal val="visible"/>
                                      </p:to>
                                    </p:set>
                                    <p:anim by="(-#ppt_w*2)" calcmode="lin" valueType="num">
                                      <p:cBhvr rctx="PPT">
                                        <p:cTn id="14" dur="500" autoRev="1" fill="hold">
                                          <p:stCondLst>
                                            <p:cond delay="0"/>
                                          </p:stCondLst>
                                        </p:cTn>
                                        <p:tgtEl>
                                          <p:spTgt spid="4114"/>
                                        </p:tgtEl>
                                        <p:attrNameLst>
                                          <p:attrName>ppt_w</p:attrName>
                                        </p:attrNameLst>
                                      </p:cBhvr>
                                    </p:anim>
                                    <p:anim by="(#ppt_w*0.50)" calcmode="lin" valueType="num">
                                      <p:cBhvr>
                                        <p:cTn id="15" dur="500" decel="50000" autoRev="1" fill="hold">
                                          <p:stCondLst>
                                            <p:cond delay="0"/>
                                          </p:stCondLst>
                                        </p:cTn>
                                        <p:tgtEl>
                                          <p:spTgt spid="4114"/>
                                        </p:tgtEl>
                                        <p:attrNameLst>
                                          <p:attrName>ppt_x</p:attrName>
                                        </p:attrNameLst>
                                      </p:cBhvr>
                                    </p:anim>
                                    <p:anim from="(-#ppt_h/2)" to="(#ppt_y)" calcmode="lin" valueType="num">
                                      <p:cBhvr>
                                        <p:cTn id="16" dur="1000" fill="hold">
                                          <p:stCondLst>
                                            <p:cond delay="0"/>
                                          </p:stCondLst>
                                        </p:cTn>
                                        <p:tgtEl>
                                          <p:spTgt spid="4114"/>
                                        </p:tgtEl>
                                        <p:attrNameLst>
                                          <p:attrName>ppt_y</p:attrName>
                                        </p:attrNameLst>
                                      </p:cBhvr>
                                    </p:anim>
                                    <p:animRot by="21600000">
                                      <p:cBhvr>
                                        <p:cTn id="17" dur="1000" fill="hold">
                                          <p:stCondLst>
                                            <p:cond delay="0"/>
                                          </p:stCondLst>
                                        </p:cTn>
                                        <p:tgtEl>
                                          <p:spTgt spid="411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20"/>
                                        </p:tgtEl>
                                        <p:attrNameLst>
                                          <p:attrName>style.visibility</p:attrName>
                                        </p:attrNameLst>
                                      </p:cBhvr>
                                      <p:to>
                                        <p:strVal val="visible"/>
                                      </p:to>
                                    </p:set>
                                    <p:animEffect transition="in" filter="wipe(down)">
                                      <p:cBhvr>
                                        <p:cTn id="22"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P spid="4114" grpId="0"/>
      <p:bldP spid="41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WordArt 71"/>
          <p:cNvSpPr>
            <a:spLocks noChangeArrowheads="1" noChangeShapeType="1" noTextEdit="1"/>
          </p:cNvSpPr>
          <p:nvPr/>
        </p:nvSpPr>
        <p:spPr bwMode="auto">
          <a:xfrm>
            <a:off x="4876800" y="10668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12291" name="Text Box 72"/>
          <p:cNvSpPr txBox="1">
            <a:spLocks noChangeArrowheads="1"/>
          </p:cNvSpPr>
          <p:nvPr/>
        </p:nvSpPr>
        <p:spPr bwMode="auto">
          <a:xfrm>
            <a:off x="3276600" y="1066800"/>
            <a:ext cx="16002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Bài 43:</a:t>
            </a:r>
          </a:p>
        </p:txBody>
      </p:sp>
      <p:sp>
        <p:nvSpPr>
          <p:cNvPr id="8270" name="Text Box 78"/>
          <p:cNvSpPr txBox="1">
            <a:spLocks noChangeArrowheads="1"/>
          </p:cNvSpPr>
          <p:nvPr/>
        </p:nvSpPr>
        <p:spPr bwMode="auto">
          <a:xfrm>
            <a:off x="609600" y="3124200"/>
            <a:ext cx="8153400" cy="2308225"/>
          </a:xfrm>
          <a:prstGeom prst="rect">
            <a:avLst/>
          </a:prstGeom>
          <a:noFill/>
          <a:ln w="9525">
            <a:noFill/>
            <a:miter lim="800000"/>
            <a:headEnd/>
            <a:tailEnd/>
          </a:ln>
        </p:spPr>
        <p:txBody>
          <a:bodyPr>
            <a:spAutoFit/>
          </a:bodyPr>
          <a:lstStyle/>
          <a:p>
            <a:pPr>
              <a:spcBef>
                <a:spcPct val="50000"/>
              </a:spcBef>
            </a:pPr>
            <a:r>
              <a:rPr lang="en-US" sz="3200">
                <a:solidFill>
                  <a:srgbClr val="990099"/>
                </a:solidFill>
              </a:rPr>
              <a:t>           </a:t>
            </a:r>
            <a:r>
              <a:rPr lang="en-US" sz="2800" b="1">
                <a:solidFill>
                  <a:schemeClr val="tx2"/>
                </a:solidFill>
              </a:rPr>
              <a:t>Có hai loại rễ chính: rễ cọc (cây đậu, rau cải,…), rễ chùm (cây hành, tỏi, lúa, ngô,…). Ngoài ra, một số cây còn có rễ phụ (cây đa, si, trầu không,…) và một số cây có rễ phình ra thành củ ( cải củ, củ đậu, cà rốt,…).</a:t>
            </a:r>
          </a:p>
        </p:txBody>
      </p:sp>
      <p:sp>
        <p:nvSpPr>
          <p:cNvPr id="12293" name="Text Box 85"/>
          <p:cNvSpPr txBox="1">
            <a:spLocks noChangeArrowheads="1"/>
          </p:cNvSpPr>
          <p:nvPr/>
        </p:nvSpPr>
        <p:spPr bwMode="auto">
          <a:xfrm>
            <a:off x="3200400" y="30480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pic>
        <p:nvPicPr>
          <p:cNvPr id="8278" name="Picture 86"/>
          <p:cNvPicPr>
            <a:picLocks noChangeAspect="1" noChangeArrowheads="1"/>
          </p:cNvPicPr>
          <p:nvPr/>
        </p:nvPicPr>
        <p:blipFill>
          <a:blip r:embed="rId4"/>
          <a:srcRect/>
          <a:stretch>
            <a:fillRect/>
          </a:stretch>
        </p:blipFill>
        <p:spPr bwMode="auto">
          <a:xfrm>
            <a:off x="533400" y="1447800"/>
            <a:ext cx="1352550" cy="1390650"/>
          </a:xfrm>
          <a:prstGeom prst="rect">
            <a:avLst/>
          </a:prstGeom>
          <a:noFill/>
          <a:ln w="9525">
            <a:noFill/>
            <a:miter lim="800000"/>
            <a:headEnd/>
            <a:tailEnd/>
          </a:ln>
        </p:spPr>
      </p:pic>
      <p:sp>
        <p:nvSpPr>
          <p:cNvPr id="12295" name="WordArt 88"/>
          <p:cNvSpPr>
            <a:spLocks noChangeArrowheads="1" noChangeShapeType="1" noTextEdit="1"/>
          </p:cNvSpPr>
          <p:nvPr/>
        </p:nvSpPr>
        <p:spPr bwMode="auto">
          <a:xfrm>
            <a:off x="2133600" y="1905000"/>
            <a:ext cx="2057400" cy="90487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CC00CC"/>
                </a:solidFill>
                <a:effectLst>
                  <a:outerShdw dist="45791" dir="2021404" algn="ctr" rotWithShape="0">
                    <a:srgbClr val="B2B2B2">
                      <a:alpha val="79999"/>
                    </a:srgbClr>
                  </a:outerShdw>
                </a:effectLst>
                <a:latin typeface="Arial"/>
                <a:cs typeface="Arial"/>
              </a:rPr>
              <a:t>Củng cố:</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278"/>
                                        </p:tgtEl>
                                        <p:attrNameLst>
                                          <p:attrName>style.visibility</p:attrName>
                                        </p:attrNameLst>
                                      </p:cBhvr>
                                      <p:to>
                                        <p:strVal val="visible"/>
                                      </p:to>
                                    </p:set>
                                    <p:animEffect transition="in" filter="wipe(down)">
                                      <p:cBhvr>
                                        <p:cTn id="7" dur="580">
                                          <p:stCondLst>
                                            <p:cond delay="0"/>
                                          </p:stCondLst>
                                        </p:cTn>
                                        <p:tgtEl>
                                          <p:spTgt spid="8278"/>
                                        </p:tgtEl>
                                      </p:cBhvr>
                                    </p:animEffect>
                                    <p:anim calcmode="lin" valueType="num">
                                      <p:cBhvr>
                                        <p:cTn id="8" dur="1822" tmFilter="0,0; 0.14,0.36; 0.43,0.73; 0.71,0.91; 1.0,1.0">
                                          <p:stCondLst>
                                            <p:cond delay="0"/>
                                          </p:stCondLst>
                                        </p:cTn>
                                        <p:tgtEl>
                                          <p:spTgt spid="82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78"/>
                                        </p:tgtEl>
                                        <p:attrNameLst>
                                          <p:attrName>ppt_y</p:attrName>
                                        </p:attrNameLst>
                                      </p:cBhvr>
                                      <p:tavLst>
                                        <p:tav tm="0" fmla="#ppt_y-sin(pi*$)/81">
                                          <p:val>
                                            <p:fltVal val="0"/>
                                          </p:val>
                                        </p:tav>
                                        <p:tav tm="100000">
                                          <p:val>
                                            <p:fltVal val="1"/>
                                          </p:val>
                                        </p:tav>
                                      </p:tavLst>
                                    </p:anim>
                                    <p:animScale>
                                      <p:cBhvr>
                                        <p:cTn id="13" dur="26">
                                          <p:stCondLst>
                                            <p:cond delay="650"/>
                                          </p:stCondLst>
                                        </p:cTn>
                                        <p:tgtEl>
                                          <p:spTgt spid="8278"/>
                                        </p:tgtEl>
                                      </p:cBhvr>
                                      <p:to x="100000" y="60000"/>
                                    </p:animScale>
                                    <p:animScale>
                                      <p:cBhvr>
                                        <p:cTn id="14" dur="166" decel="50000">
                                          <p:stCondLst>
                                            <p:cond delay="676"/>
                                          </p:stCondLst>
                                        </p:cTn>
                                        <p:tgtEl>
                                          <p:spTgt spid="8278"/>
                                        </p:tgtEl>
                                      </p:cBhvr>
                                      <p:to x="100000" y="100000"/>
                                    </p:animScale>
                                    <p:animScale>
                                      <p:cBhvr>
                                        <p:cTn id="15" dur="26">
                                          <p:stCondLst>
                                            <p:cond delay="1312"/>
                                          </p:stCondLst>
                                        </p:cTn>
                                        <p:tgtEl>
                                          <p:spTgt spid="8278"/>
                                        </p:tgtEl>
                                      </p:cBhvr>
                                      <p:to x="100000" y="80000"/>
                                    </p:animScale>
                                    <p:animScale>
                                      <p:cBhvr>
                                        <p:cTn id="16" dur="166" decel="50000">
                                          <p:stCondLst>
                                            <p:cond delay="1338"/>
                                          </p:stCondLst>
                                        </p:cTn>
                                        <p:tgtEl>
                                          <p:spTgt spid="8278"/>
                                        </p:tgtEl>
                                      </p:cBhvr>
                                      <p:to x="100000" y="100000"/>
                                    </p:animScale>
                                    <p:animScale>
                                      <p:cBhvr>
                                        <p:cTn id="17" dur="26">
                                          <p:stCondLst>
                                            <p:cond delay="1642"/>
                                          </p:stCondLst>
                                        </p:cTn>
                                        <p:tgtEl>
                                          <p:spTgt spid="8278"/>
                                        </p:tgtEl>
                                      </p:cBhvr>
                                      <p:to x="100000" y="90000"/>
                                    </p:animScale>
                                    <p:animScale>
                                      <p:cBhvr>
                                        <p:cTn id="18" dur="166" decel="50000">
                                          <p:stCondLst>
                                            <p:cond delay="1668"/>
                                          </p:stCondLst>
                                        </p:cTn>
                                        <p:tgtEl>
                                          <p:spTgt spid="8278"/>
                                        </p:tgtEl>
                                      </p:cBhvr>
                                      <p:to x="100000" y="100000"/>
                                    </p:animScale>
                                    <p:animScale>
                                      <p:cBhvr>
                                        <p:cTn id="19" dur="26">
                                          <p:stCondLst>
                                            <p:cond delay="1808"/>
                                          </p:stCondLst>
                                        </p:cTn>
                                        <p:tgtEl>
                                          <p:spTgt spid="8278"/>
                                        </p:tgtEl>
                                      </p:cBhvr>
                                      <p:to x="100000" y="95000"/>
                                    </p:animScale>
                                    <p:animScale>
                                      <p:cBhvr>
                                        <p:cTn id="20" dur="166" decel="50000">
                                          <p:stCondLst>
                                            <p:cond delay="1834"/>
                                          </p:stCondLst>
                                        </p:cTn>
                                        <p:tgtEl>
                                          <p:spTgt spid="827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8270"/>
                                        </p:tgtEl>
                                        <p:attrNameLst>
                                          <p:attrName>style.visibility</p:attrName>
                                        </p:attrNameLst>
                                      </p:cBhvr>
                                      <p:to>
                                        <p:strVal val="visible"/>
                                      </p:to>
                                    </p:set>
                                    <p:anim from="(-#ppt_w/2)" to="(#ppt_x)" calcmode="lin" valueType="num">
                                      <p:cBhvr>
                                        <p:cTn id="25" dur="600" fill="hold">
                                          <p:stCondLst>
                                            <p:cond delay="0"/>
                                          </p:stCondLst>
                                        </p:cTn>
                                        <p:tgtEl>
                                          <p:spTgt spid="8270"/>
                                        </p:tgtEl>
                                        <p:attrNameLst>
                                          <p:attrName>ppt_x</p:attrName>
                                        </p:attrNameLst>
                                      </p:cBhvr>
                                    </p:anim>
                                    <p:anim from="0" to="-1.0" calcmode="lin" valueType="num">
                                      <p:cBhvr>
                                        <p:cTn id="26" dur="200" decel="50000" autoRev="1" fill="hold">
                                          <p:stCondLst>
                                            <p:cond delay="600"/>
                                          </p:stCondLst>
                                        </p:cTn>
                                        <p:tgtEl>
                                          <p:spTgt spid="8270"/>
                                        </p:tgtEl>
                                        <p:attrNameLst>
                                          <p:attrName>xshear</p:attrName>
                                        </p:attrNameLst>
                                      </p:cBhvr>
                                    </p:anim>
                                    <p:animScale>
                                      <p:cBhvr>
                                        <p:cTn id="27" dur="200" decel="100000" autoRev="1" fill="hold">
                                          <p:stCondLst>
                                            <p:cond delay="600"/>
                                          </p:stCondLst>
                                        </p:cTn>
                                        <p:tgtEl>
                                          <p:spTgt spid="8270"/>
                                        </p:tgtEl>
                                      </p:cBhvr>
                                      <p:from x="100000" y="100000"/>
                                      <p:to x="80000" y="100000"/>
                                    </p:animScale>
                                    <p:anim by="(#ppt_h/3+#ppt_w*0.1)" calcmode="lin" valueType="num">
                                      <p:cBhvr additive="sum">
                                        <p:cTn id="28" dur="200" decel="100000" autoRev="1" fill="hold">
                                          <p:stCondLst>
                                            <p:cond delay="600"/>
                                          </p:stCondLst>
                                        </p:cTn>
                                        <p:tgtEl>
                                          <p:spTgt spid="82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25" name="Text Box 61"/>
          <p:cNvSpPr txBox="1">
            <a:spLocks noChangeArrowheads="1"/>
          </p:cNvSpPr>
          <p:nvPr/>
        </p:nvSpPr>
        <p:spPr bwMode="auto">
          <a:xfrm>
            <a:off x="304800" y="3200400"/>
            <a:ext cx="8534400" cy="954088"/>
          </a:xfrm>
          <a:prstGeom prst="rect">
            <a:avLst/>
          </a:prstGeom>
          <a:noFill/>
          <a:ln w="9525">
            <a:noFill/>
            <a:miter lim="800000"/>
            <a:headEnd/>
            <a:tailEnd/>
          </a:ln>
        </p:spPr>
        <p:txBody>
          <a:bodyPr>
            <a:spAutoFit/>
          </a:bodyPr>
          <a:lstStyle/>
          <a:p>
            <a:pPr>
              <a:spcBef>
                <a:spcPct val="50000"/>
              </a:spcBef>
            </a:pPr>
            <a:r>
              <a:rPr lang="en-US" sz="2800" b="1">
                <a:solidFill>
                  <a:srgbClr val="3333FF"/>
                </a:solidFill>
              </a:rPr>
              <a:t>2. Trong gia đình em những đồ vật nào được làm từ thân cây?</a:t>
            </a:r>
          </a:p>
        </p:txBody>
      </p:sp>
      <p:sp>
        <p:nvSpPr>
          <p:cNvPr id="11326" name="Text Box 62"/>
          <p:cNvSpPr txBox="1">
            <a:spLocks noChangeArrowheads="1"/>
          </p:cNvSpPr>
          <p:nvPr/>
        </p:nvSpPr>
        <p:spPr bwMode="auto">
          <a:xfrm>
            <a:off x="304800" y="4419600"/>
            <a:ext cx="85344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3. Theo em để bảo vệ thân cây ta cần làm gì?</a:t>
            </a:r>
          </a:p>
        </p:txBody>
      </p:sp>
      <p:sp>
        <p:nvSpPr>
          <p:cNvPr id="3076" name="Text Box 68"/>
          <p:cNvSpPr txBox="1">
            <a:spLocks noChangeArrowheads="1"/>
          </p:cNvSpPr>
          <p:nvPr/>
        </p:nvSpPr>
        <p:spPr bwMode="auto">
          <a:xfrm>
            <a:off x="3124200" y="0"/>
            <a:ext cx="3733800" cy="584200"/>
          </a:xfrm>
          <a:prstGeom prst="rect">
            <a:avLst/>
          </a:prstGeom>
          <a:noFill/>
          <a:ln w="9525">
            <a:noFill/>
            <a:miter lim="800000"/>
            <a:headEnd/>
            <a:tailEnd/>
          </a:ln>
        </p:spPr>
        <p:txBody>
          <a:bodyPr>
            <a:spAutoFit/>
          </a:bodyPr>
          <a:lstStyle/>
          <a:p>
            <a:pPr algn="ctr">
              <a:spcBef>
                <a:spcPct val="50000"/>
              </a:spcBef>
            </a:pPr>
            <a:r>
              <a:rPr lang="en-US" sz="3200" b="1" i="1" u="sng">
                <a:solidFill>
                  <a:srgbClr val="0000FF"/>
                </a:solidFill>
              </a:rPr>
              <a:t>Tự nhiên xã hội</a:t>
            </a:r>
          </a:p>
        </p:txBody>
      </p:sp>
      <p:sp>
        <p:nvSpPr>
          <p:cNvPr id="11334" name="Text Box 70"/>
          <p:cNvSpPr txBox="1">
            <a:spLocks noChangeArrowheads="1"/>
          </p:cNvSpPr>
          <p:nvPr/>
        </p:nvSpPr>
        <p:spPr bwMode="auto">
          <a:xfrm>
            <a:off x="0" y="2514600"/>
            <a:ext cx="9144000" cy="523875"/>
          </a:xfrm>
          <a:prstGeom prst="rect">
            <a:avLst/>
          </a:prstGeom>
          <a:noFill/>
          <a:ln w="9525">
            <a:noFill/>
            <a:miter lim="800000"/>
            <a:headEnd/>
            <a:tailEnd/>
          </a:ln>
        </p:spPr>
        <p:txBody>
          <a:bodyPr>
            <a:spAutoFit/>
          </a:bodyPr>
          <a:lstStyle/>
          <a:p>
            <a:pPr algn="ctr">
              <a:spcBef>
                <a:spcPct val="50000"/>
              </a:spcBef>
            </a:pPr>
            <a:r>
              <a:rPr lang="en-US" sz="2800" b="1">
                <a:solidFill>
                  <a:srgbClr val="3333FF"/>
                </a:solidFill>
              </a:rPr>
              <a:t>1. Em hãy nêu lại chức năng của thân cây?</a:t>
            </a:r>
          </a:p>
        </p:txBody>
      </p:sp>
      <p:sp>
        <p:nvSpPr>
          <p:cNvPr id="11336" name="WordArt 72"/>
          <p:cNvSpPr>
            <a:spLocks noChangeArrowheads="1" noChangeShapeType="1" noTextEdit="1"/>
          </p:cNvSpPr>
          <p:nvPr/>
        </p:nvSpPr>
        <p:spPr bwMode="auto">
          <a:xfrm>
            <a:off x="2743200" y="914400"/>
            <a:ext cx="4343400" cy="67627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993366"/>
                </a:solidFill>
                <a:effectLst>
                  <a:outerShdw dist="45791" dir="2021404" algn="ctr" rotWithShape="0">
                    <a:srgbClr val="B2B2B2">
                      <a:alpha val="79999"/>
                    </a:srgbClr>
                  </a:outerShdw>
                </a:effectLst>
                <a:latin typeface="Arial"/>
                <a:cs typeface="Arial"/>
              </a:rPr>
              <a:t>KIỂM TRA BÀI CŨ</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336"/>
                                        </p:tgtEl>
                                        <p:attrNameLst>
                                          <p:attrName>style.visibility</p:attrName>
                                        </p:attrNameLst>
                                      </p:cBhvr>
                                      <p:to>
                                        <p:strVal val="visible"/>
                                      </p:to>
                                    </p:set>
                                    <p:animEffect transition="in" filter="diamond(in)">
                                      <p:cBhvr>
                                        <p:cTn id="7" dur="2000"/>
                                        <p:tgtEl>
                                          <p:spTgt spid="11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334">
                                            <p:txEl>
                                              <p:pRg st="0" end="0"/>
                                            </p:txEl>
                                          </p:spTgt>
                                        </p:tgtEl>
                                        <p:attrNameLst>
                                          <p:attrName>style.visibility</p:attrName>
                                        </p:attrNameLst>
                                      </p:cBhvr>
                                      <p:to>
                                        <p:strVal val="visible"/>
                                      </p:to>
                                    </p:set>
                                    <p:animEffect transition="in" filter="circle(in)">
                                      <p:cBhvr>
                                        <p:cTn id="12" dur="2000"/>
                                        <p:tgtEl>
                                          <p:spTgt spid="113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325"/>
                                        </p:tgtEl>
                                        <p:attrNameLst>
                                          <p:attrName>style.visibility</p:attrName>
                                        </p:attrNameLst>
                                      </p:cBhvr>
                                      <p:to>
                                        <p:strVal val="visible"/>
                                      </p:to>
                                    </p:set>
                                    <p:anim calcmode="lin" valueType="num">
                                      <p:cBhvr>
                                        <p:cTn id="17" dur="1000" fill="hold"/>
                                        <p:tgtEl>
                                          <p:spTgt spid="11325"/>
                                        </p:tgtEl>
                                        <p:attrNameLst>
                                          <p:attrName>ppt_w</p:attrName>
                                        </p:attrNameLst>
                                      </p:cBhvr>
                                      <p:tavLst>
                                        <p:tav tm="0">
                                          <p:val>
                                            <p:strVal val="#ppt_w*0.70"/>
                                          </p:val>
                                        </p:tav>
                                        <p:tav tm="100000">
                                          <p:val>
                                            <p:strVal val="#ppt_w"/>
                                          </p:val>
                                        </p:tav>
                                      </p:tavLst>
                                    </p:anim>
                                    <p:anim calcmode="lin" valueType="num">
                                      <p:cBhvr>
                                        <p:cTn id="18" dur="1000" fill="hold"/>
                                        <p:tgtEl>
                                          <p:spTgt spid="11325"/>
                                        </p:tgtEl>
                                        <p:attrNameLst>
                                          <p:attrName>ppt_h</p:attrName>
                                        </p:attrNameLst>
                                      </p:cBhvr>
                                      <p:tavLst>
                                        <p:tav tm="0">
                                          <p:val>
                                            <p:strVal val="#ppt_h"/>
                                          </p:val>
                                        </p:tav>
                                        <p:tav tm="100000">
                                          <p:val>
                                            <p:strVal val="#ppt_h"/>
                                          </p:val>
                                        </p:tav>
                                      </p:tavLst>
                                    </p:anim>
                                    <p:animEffect transition="in" filter="fade">
                                      <p:cBhvr>
                                        <p:cTn id="19" dur="1000"/>
                                        <p:tgtEl>
                                          <p:spTgt spid="113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326"/>
                                        </p:tgtEl>
                                        <p:attrNameLst>
                                          <p:attrName>style.visibility</p:attrName>
                                        </p:attrNameLst>
                                      </p:cBhvr>
                                      <p:to>
                                        <p:strVal val="visible"/>
                                      </p:to>
                                    </p:set>
                                    <p:animEffect transition="in" filter="strips(downLeft)">
                                      <p:cBhvr>
                                        <p:cTn id="24" dur="500"/>
                                        <p:tgtEl>
                                          <p:spTgt spid="1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 grpId="0"/>
      <p:bldP spid="11326" grpId="0"/>
      <p:bldP spid="113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FFCC99"/>
            </a:gs>
          </a:gsLst>
          <a:path path="shape">
            <a:fillToRect l="50000" t="50000" r="50000" b="50000"/>
          </a:path>
        </a:gradFill>
        <a:effectLst/>
      </p:bgPr>
    </p:bg>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3276600" y="762000"/>
            <a:ext cx="16002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Bài 43:</a:t>
            </a:r>
          </a:p>
        </p:txBody>
      </p:sp>
      <p:sp>
        <p:nvSpPr>
          <p:cNvPr id="4099" name="Text Box 18"/>
          <p:cNvSpPr txBox="1">
            <a:spLocks noChangeArrowheads="1"/>
          </p:cNvSpPr>
          <p:nvPr/>
        </p:nvSpPr>
        <p:spPr bwMode="auto">
          <a:xfrm>
            <a:off x="2971800" y="0"/>
            <a:ext cx="41148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2067" name="WordArt 19"/>
          <p:cNvSpPr>
            <a:spLocks noChangeArrowheads="1" noChangeShapeType="1" noTextEdit="1"/>
          </p:cNvSpPr>
          <p:nvPr/>
        </p:nvSpPr>
        <p:spPr bwMode="auto">
          <a:xfrm>
            <a:off x="4724400" y="762000"/>
            <a:ext cx="1228725" cy="523875"/>
          </a:xfrm>
          <a:prstGeom prst="rect">
            <a:avLst/>
          </a:prstGeom>
        </p:spPr>
        <p:txBody>
          <a:bodyPr wrap="none" fromWordArt="1">
            <a:prstTxWarp prst="textPlain">
              <a:avLst>
                <a:gd name="adj" fmla="val 50000"/>
              </a:avLst>
            </a:prstTxWarp>
          </a:bodyPr>
          <a:lstStyle/>
          <a:p>
            <a:pPr algn="ctr"/>
            <a:r>
              <a:rPr lang="en-US" sz="28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2068" name="Text Box 20"/>
          <p:cNvSpPr txBox="1">
            <a:spLocks noChangeArrowheads="1"/>
          </p:cNvSpPr>
          <p:nvPr/>
        </p:nvSpPr>
        <p:spPr bwMode="auto">
          <a:xfrm>
            <a:off x="381000" y="1447800"/>
            <a:ext cx="7086600" cy="584200"/>
          </a:xfrm>
          <a:prstGeom prst="rect">
            <a:avLst/>
          </a:prstGeom>
          <a:noFill/>
          <a:ln w="9525">
            <a:noFill/>
            <a:miter lim="800000"/>
            <a:headEnd/>
            <a:tailEnd/>
          </a:ln>
        </p:spPr>
        <p:txBody>
          <a:bodyPr>
            <a:spAutoFit/>
          </a:bodyPr>
          <a:lstStyle/>
          <a:p>
            <a:pPr>
              <a:spcBef>
                <a:spcPct val="50000"/>
              </a:spcBef>
            </a:pPr>
            <a:r>
              <a:rPr lang="en-US" sz="3200" b="1">
                <a:solidFill>
                  <a:srgbClr val="800080"/>
                </a:solidFill>
              </a:rPr>
              <a:t>Hoạt động 1: Các loại rễ cây.</a:t>
            </a:r>
          </a:p>
        </p:txBody>
      </p:sp>
      <p:sp>
        <p:nvSpPr>
          <p:cNvPr id="2069" name="Rectangle 21"/>
          <p:cNvSpPr>
            <a:spLocks noChangeArrowheads="1"/>
          </p:cNvSpPr>
          <p:nvPr/>
        </p:nvSpPr>
        <p:spPr bwMode="auto">
          <a:xfrm>
            <a:off x="179388" y="2286000"/>
            <a:ext cx="8264525" cy="1077913"/>
          </a:xfrm>
          <a:prstGeom prst="rect">
            <a:avLst/>
          </a:prstGeom>
          <a:noFill/>
          <a:ln w="9525">
            <a:noFill/>
            <a:miter lim="800000"/>
            <a:headEnd/>
            <a:tailEnd/>
          </a:ln>
        </p:spPr>
        <p:txBody>
          <a:bodyPr wrap="none">
            <a:spAutoFit/>
          </a:bodyPr>
          <a:lstStyle/>
          <a:p>
            <a:r>
              <a:rPr lang="en-US" sz="3200" b="1" i="1">
                <a:solidFill>
                  <a:srgbClr val="800080"/>
                </a:solidFill>
              </a:rPr>
              <a:t>Thảo luận nhóm đôi quan sát để tìm điểm</a:t>
            </a:r>
          </a:p>
          <a:p>
            <a:r>
              <a:rPr lang="en-US" sz="3200" b="1" i="1">
                <a:solidFill>
                  <a:srgbClr val="800080"/>
                </a:solidFill>
              </a:rPr>
              <a:t> khác nhau của 2 loại rễ.</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wedge">
                                      <p:cBhvr>
                                        <p:cTn id="7" dur="2000"/>
                                        <p:tgtEl>
                                          <p:spTgt spid="206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67"/>
                                        </p:tgtEl>
                                        <p:attrNameLst>
                                          <p:attrName>style.visibility</p:attrName>
                                        </p:attrNameLst>
                                      </p:cBhvr>
                                      <p:to>
                                        <p:strVal val="visible"/>
                                      </p:to>
                                    </p:set>
                                    <p:animEffect transition="in" filter="wedge">
                                      <p:cBhvr>
                                        <p:cTn id="10" dur="2000"/>
                                        <p:tgtEl>
                                          <p:spTgt spid="20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68"/>
                                        </p:tgtEl>
                                        <p:attrNameLst>
                                          <p:attrName>style.visibility</p:attrName>
                                        </p:attrNameLst>
                                      </p:cBhvr>
                                      <p:to>
                                        <p:strVal val="visible"/>
                                      </p:to>
                                    </p:set>
                                    <p:animEffect transition="in" filter="fade">
                                      <p:cBhvr>
                                        <p:cTn id="15" dur="1000"/>
                                        <p:tgtEl>
                                          <p:spTgt spid="2068"/>
                                        </p:tgtEl>
                                      </p:cBhvr>
                                    </p:animEffect>
                                    <p:anim calcmode="lin" valueType="num">
                                      <p:cBhvr>
                                        <p:cTn id="16" dur="1000" fill="hold"/>
                                        <p:tgtEl>
                                          <p:spTgt spid="2068"/>
                                        </p:tgtEl>
                                        <p:attrNameLst>
                                          <p:attrName>ppt_x</p:attrName>
                                        </p:attrNameLst>
                                      </p:cBhvr>
                                      <p:tavLst>
                                        <p:tav tm="0">
                                          <p:val>
                                            <p:strVal val="#ppt_x"/>
                                          </p:val>
                                        </p:tav>
                                        <p:tav tm="100000">
                                          <p:val>
                                            <p:strVal val="#ppt_x"/>
                                          </p:val>
                                        </p:tav>
                                      </p:tavLst>
                                    </p:anim>
                                    <p:anim calcmode="lin" valueType="num">
                                      <p:cBhvr>
                                        <p:cTn id="17" dur="900" decel="100000" fill="hold"/>
                                        <p:tgtEl>
                                          <p:spTgt spid="206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6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2069"/>
                                        </p:tgtEl>
                                        <p:attrNameLst>
                                          <p:attrName>style.visibility</p:attrName>
                                        </p:attrNameLst>
                                      </p:cBhvr>
                                      <p:to>
                                        <p:strVal val="visible"/>
                                      </p:to>
                                    </p:set>
                                    <p:anim calcmode="lin" valueType="num">
                                      <p:cBhvr>
                                        <p:cTn id="23" dur="500" decel="50000" fill="hold">
                                          <p:stCondLst>
                                            <p:cond delay="0"/>
                                          </p:stCondLst>
                                        </p:cTn>
                                        <p:tgtEl>
                                          <p:spTgt spid="206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06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069"/>
                                        </p:tgtEl>
                                        <p:attrNameLst>
                                          <p:attrName>ppt_w</p:attrName>
                                        </p:attrNameLst>
                                      </p:cBhvr>
                                      <p:tavLst>
                                        <p:tav tm="0">
                                          <p:val>
                                            <p:strVal val="#ppt_w*.05"/>
                                          </p:val>
                                        </p:tav>
                                        <p:tav tm="100000">
                                          <p:val>
                                            <p:strVal val="#ppt_w"/>
                                          </p:val>
                                        </p:tav>
                                      </p:tavLst>
                                    </p:anim>
                                    <p:anim calcmode="lin" valueType="num">
                                      <p:cBhvr>
                                        <p:cTn id="26" dur="1000" fill="hold"/>
                                        <p:tgtEl>
                                          <p:spTgt spid="206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06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06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06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7" grpId="0" animBg="1"/>
      <p:bldP spid="2068" grpId="0"/>
      <p:bldP spid="20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3" name="Text Box 8"/>
          <p:cNvSpPr txBox="1">
            <a:spLocks noChangeArrowheads="1"/>
          </p:cNvSpPr>
          <p:nvPr/>
        </p:nvSpPr>
        <p:spPr bwMode="auto">
          <a:xfrm>
            <a:off x="3124200" y="1295400"/>
            <a:ext cx="16002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Bài 43:</a:t>
            </a:r>
          </a:p>
        </p:txBody>
      </p:sp>
      <p:pic>
        <p:nvPicPr>
          <p:cNvPr id="5124" name="Picture 9"/>
          <p:cNvPicPr>
            <a:picLocks noChangeAspect="1" noChangeArrowheads="1"/>
          </p:cNvPicPr>
          <p:nvPr/>
        </p:nvPicPr>
        <p:blipFill>
          <a:blip r:embed="rId4"/>
          <a:srcRect/>
          <a:stretch>
            <a:fillRect/>
          </a:stretch>
        </p:blipFill>
        <p:spPr bwMode="auto">
          <a:xfrm>
            <a:off x="1676400" y="2514600"/>
            <a:ext cx="5715000" cy="3505200"/>
          </a:xfrm>
          <a:prstGeom prst="rect">
            <a:avLst/>
          </a:prstGeom>
          <a:noFill/>
          <a:ln w="9525">
            <a:noFill/>
            <a:miter lim="800000"/>
            <a:headEnd/>
            <a:tailEnd/>
          </a:ln>
        </p:spPr>
      </p:pic>
      <p:sp>
        <p:nvSpPr>
          <p:cNvPr id="5125" name="Text Box 10"/>
          <p:cNvSpPr txBox="1">
            <a:spLocks noChangeArrowheads="1"/>
          </p:cNvSpPr>
          <p:nvPr/>
        </p:nvSpPr>
        <p:spPr bwMode="auto">
          <a:xfrm>
            <a:off x="1219200" y="1828800"/>
            <a:ext cx="7086600" cy="584200"/>
          </a:xfrm>
          <a:prstGeom prst="rect">
            <a:avLst/>
          </a:prstGeom>
          <a:noFill/>
          <a:ln w="9525">
            <a:noFill/>
            <a:miter lim="800000"/>
            <a:headEnd/>
            <a:tailEnd/>
          </a:ln>
        </p:spPr>
        <p:txBody>
          <a:bodyPr>
            <a:spAutoFit/>
          </a:bodyPr>
          <a:lstStyle/>
          <a:p>
            <a:pPr>
              <a:spcBef>
                <a:spcPct val="50000"/>
              </a:spcBef>
            </a:pPr>
            <a:r>
              <a:rPr lang="en-US" sz="3200" b="1">
                <a:solidFill>
                  <a:srgbClr val="800080"/>
                </a:solidFill>
              </a:rPr>
              <a:t>     Hoạt động 1: Các loại rễ cây</a:t>
            </a:r>
          </a:p>
        </p:txBody>
      </p:sp>
      <p:sp>
        <p:nvSpPr>
          <p:cNvPr id="33803" name="Text Box 11"/>
          <p:cNvSpPr txBox="1">
            <a:spLocks noChangeArrowheads="1"/>
          </p:cNvSpPr>
          <p:nvPr/>
        </p:nvSpPr>
        <p:spPr bwMode="auto">
          <a:xfrm>
            <a:off x="1828800" y="5867400"/>
            <a:ext cx="2743200" cy="5842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rPr>
              <a:t>Rễ cọc</a:t>
            </a:r>
          </a:p>
        </p:txBody>
      </p:sp>
      <p:sp>
        <p:nvSpPr>
          <p:cNvPr id="33804" name="Rectangle 12"/>
          <p:cNvSpPr>
            <a:spLocks noChangeArrowheads="1"/>
          </p:cNvSpPr>
          <p:nvPr/>
        </p:nvSpPr>
        <p:spPr bwMode="auto">
          <a:xfrm>
            <a:off x="5029200" y="5837238"/>
            <a:ext cx="1916113" cy="584200"/>
          </a:xfrm>
          <a:prstGeom prst="rect">
            <a:avLst/>
          </a:prstGeom>
          <a:noFill/>
          <a:ln w="9525">
            <a:noFill/>
            <a:miter lim="800000"/>
            <a:headEnd/>
            <a:tailEnd/>
          </a:ln>
        </p:spPr>
        <p:txBody>
          <a:bodyPr wrap="none">
            <a:spAutoFit/>
          </a:bodyPr>
          <a:lstStyle/>
          <a:p>
            <a:r>
              <a:rPr lang="en-US" sz="3200" b="1">
                <a:solidFill>
                  <a:srgbClr val="0000FF"/>
                </a:solidFill>
              </a:rPr>
              <a:t>Rễ chùm</a:t>
            </a:r>
          </a:p>
        </p:txBody>
      </p:sp>
      <p:sp>
        <p:nvSpPr>
          <p:cNvPr id="5128" name="Text Box 14"/>
          <p:cNvSpPr txBox="1">
            <a:spLocks noChangeArrowheads="1"/>
          </p:cNvSpPr>
          <p:nvPr/>
        </p:nvSpPr>
        <p:spPr bwMode="auto">
          <a:xfrm>
            <a:off x="3200400" y="60960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5129" name="WordArt 15"/>
          <p:cNvSpPr>
            <a:spLocks noChangeArrowheads="1" noChangeShapeType="1" noTextEdit="1"/>
          </p:cNvSpPr>
          <p:nvPr/>
        </p:nvSpPr>
        <p:spPr bwMode="auto">
          <a:xfrm>
            <a:off x="4724400" y="12954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fade">
                                      <p:cBhvr>
                                        <p:cTn id="7" dur="800" decel="100000"/>
                                        <p:tgtEl>
                                          <p:spTgt spid="33803"/>
                                        </p:tgtEl>
                                      </p:cBhvr>
                                    </p:animEffect>
                                    <p:anim calcmode="lin" valueType="num">
                                      <p:cBhvr>
                                        <p:cTn id="8" dur="800" decel="100000" fill="hold"/>
                                        <p:tgtEl>
                                          <p:spTgt spid="33803"/>
                                        </p:tgtEl>
                                        <p:attrNameLst>
                                          <p:attrName>style.rotation</p:attrName>
                                        </p:attrNameLst>
                                      </p:cBhvr>
                                      <p:tavLst>
                                        <p:tav tm="0">
                                          <p:val>
                                            <p:fltVal val="-90"/>
                                          </p:val>
                                        </p:tav>
                                        <p:tav tm="100000">
                                          <p:val>
                                            <p:fltVal val="0"/>
                                          </p:val>
                                        </p:tav>
                                      </p:tavLst>
                                    </p:anim>
                                    <p:anim calcmode="lin" valueType="num">
                                      <p:cBhvr>
                                        <p:cTn id="9" dur="800" decel="100000" fill="hold"/>
                                        <p:tgtEl>
                                          <p:spTgt spid="33803"/>
                                        </p:tgtEl>
                                        <p:attrNameLst>
                                          <p:attrName>ppt_x</p:attrName>
                                        </p:attrNameLst>
                                      </p:cBhvr>
                                      <p:tavLst>
                                        <p:tav tm="0">
                                          <p:val>
                                            <p:strVal val="#ppt_x+0.4"/>
                                          </p:val>
                                        </p:tav>
                                        <p:tav tm="100000">
                                          <p:val>
                                            <p:strVal val="#ppt_x-0.05"/>
                                          </p:val>
                                        </p:tav>
                                      </p:tavLst>
                                    </p:anim>
                                    <p:anim calcmode="lin" valueType="num">
                                      <p:cBhvr>
                                        <p:cTn id="10" dur="800" decel="100000" fill="hold"/>
                                        <p:tgtEl>
                                          <p:spTgt spid="3380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80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80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fade">
                                      <p:cBhvr>
                                        <p:cTn id="17" dur="2000"/>
                                        <p:tgtEl>
                                          <p:spTgt spid="33804"/>
                                        </p:tgtEl>
                                      </p:cBhvr>
                                    </p:animEffect>
                                    <p:anim calcmode="lin" valueType="num">
                                      <p:cBhvr>
                                        <p:cTn id="18" dur="2000" fill="hold"/>
                                        <p:tgtEl>
                                          <p:spTgt spid="33804"/>
                                        </p:tgtEl>
                                        <p:attrNameLst>
                                          <p:attrName>style.rotation</p:attrName>
                                        </p:attrNameLst>
                                      </p:cBhvr>
                                      <p:tavLst>
                                        <p:tav tm="0">
                                          <p:val>
                                            <p:fltVal val="720"/>
                                          </p:val>
                                        </p:tav>
                                        <p:tav tm="100000">
                                          <p:val>
                                            <p:fltVal val="0"/>
                                          </p:val>
                                        </p:tav>
                                      </p:tavLst>
                                    </p:anim>
                                    <p:anim calcmode="lin" valueType="num">
                                      <p:cBhvr>
                                        <p:cTn id="19" dur="2000" fill="hold"/>
                                        <p:tgtEl>
                                          <p:spTgt spid="33804"/>
                                        </p:tgtEl>
                                        <p:attrNameLst>
                                          <p:attrName>ppt_h</p:attrName>
                                        </p:attrNameLst>
                                      </p:cBhvr>
                                      <p:tavLst>
                                        <p:tav tm="0">
                                          <p:val>
                                            <p:fltVal val="0"/>
                                          </p:val>
                                        </p:tav>
                                        <p:tav tm="100000">
                                          <p:val>
                                            <p:strVal val="#ppt_h"/>
                                          </p:val>
                                        </p:tav>
                                      </p:tavLst>
                                    </p:anim>
                                    <p:anim calcmode="lin" valueType="num">
                                      <p:cBhvr>
                                        <p:cTn id="20" dur="2000" fill="hold"/>
                                        <p:tgtEl>
                                          <p:spTgt spid="338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33" name="Text Box 17"/>
          <p:cNvSpPr txBox="1">
            <a:spLocks noChangeArrowheads="1"/>
          </p:cNvSpPr>
          <p:nvPr/>
        </p:nvSpPr>
        <p:spPr bwMode="auto">
          <a:xfrm>
            <a:off x="381000" y="3248025"/>
            <a:ext cx="8229600" cy="2554288"/>
          </a:xfrm>
          <a:prstGeom prst="rect">
            <a:avLst/>
          </a:prstGeom>
          <a:noFill/>
          <a:ln w="9525">
            <a:noFill/>
            <a:miter lim="800000"/>
            <a:headEnd/>
            <a:tailEnd/>
          </a:ln>
        </p:spPr>
        <p:txBody>
          <a:bodyPr>
            <a:spAutoFit/>
          </a:bodyPr>
          <a:lstStyle/>
          <a:p>
            <a:pPr>
              <a:spcBef>
                <a:spcPct val="50000"/>
              </a:spcBef>
            </a:pPr>
            <a:r>
              <a:rPr lang="en-US" sz="3200" b="1" i="1"/>
              <a:t>      </a:t>
            </a:r>
            <a:r>
              <a:rPr lang="en-US" sz="3200" b="1" i="1">
                <a:solidFill>
                  <a:srgbClr val="FF3300"/>
                </a:solidFill>
              </a:rPr>
              <a:t>Cây có 2 loại rễ chính là rễ cọc và rễ chùm. Rễ cọc có đặc điểm là gồm một rễ to, dài xung quanh rễ đó đâm ra nhiều rễ con ; rễ chùm đặc điểm là có nhiều rễ dài mọc đều ra từ gốc thành chùm.</a:t>
            </a:r>
          </a:p>
        </p:txBody>
      </p:sp>
      <p:sp>
        <p:nvSpPr>
          <p:cNvPr id="6148" name="Text Box 19"/>
          <p:cNvSpPr txBox="1">
            <a:spLocks noChangeArrowheads="1"/>
          </p:cNvSpPr>
          <p:nvPr/>
        </p:nvSpPr>
        <p:spPr bwMode="auto">
          <a:xfrm>
            <a:off x="3200400" y="15240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6149" name="Text Box 20"/>
          <p:cNvSpPr txBox="1">
            <a:spLocks noChangeArrowheads="1"/>
          </p:cNvSpPr>
          <p:nvPr/>
        </p:nvSpPr>
        <p:spPr bwMode="auto">
          <a:xfrm>
            <a:off x="3429000" y="914400"/>
            <a:ext cx="1597025"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Bài 43:</a:t>
            </a:r>
          </a:p>
        </p:txBody>
      </p:sp>
      <p:sp>
        <p:nvSpPr>
          <p:cNvPr id="6150" name="WordArt 21"/>
          <p:cNvSpPr>
            <a:spLocks noChangeArrowheads="1" noChangeShapeType="1" noTextEdit="1"/>
          </p:cNvSpPr>
          <p:nvPr/>
        </p:nvSpPr>
        <p:spPr bwMode="auto">
          <a:xfrm>
            <a:off x="4724400" y="9144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6151" name="Text Box 22"/>
          <p:cNvSpPr txBox="1">
            <a:spLocks noChangeArrowheads="1"/>
          </p:cNvSpPr>
          <p:nvPr/>
        </p:nvSpPr>
        <p:spPr bwMode="auto">
          <a:xfrm>
            <a:off x="914400" y="2209800"/>
            <a:ext cx="7069138" cy="584200"/>
          </a:xfrm>
          <a:prstGeom prst="rect">
            <a:avLst/>
          </a:prstGeom>
          <a:noFill/>
          <a:ln w="9525">
            <a:noFill/>
            <a:miter lim="800000"/>
            <a:headEnd/>
            <a:tailEnd/>
          </a:ln>
        </p:spPr>
        <p:txBody>
          <a:bodyPr>
            <a:spAutoFit/>
          </a:bodyPr>
          <a:lstStyle/>
          <a:p>
            <a:pPr algn="ctr">
              <a:spcBef>
                <a:spcPct val="50000"/>
              </a:spcBef>
            </a:pPr>
            <a:r>
              <a:rPr lang="en-US" sz="3200" b="1" i="1">
                <a:solidFill>
                  <a:srgbClr val="3333FF"/>
                </a:solidFill>
              </a:rPr>
              <a:t>Hoạt động 1: Các loại rễ cây.</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4833"/>
                                        </p:tgtEl>
                                        <p:attrNameLst>
                                          <p:attrName>style.visibility</p:attrName>
                                        </p:attrNameLst>
                                      </p:cBhvr>
                                      <p:to>
                                        <p:strVal val="visible"/>
                                      </p:to>
                                    </p:set>
                                    <p:anim calcmode="lin" valueType="num">
                                      <p:cBhvr>
                                        <p:cTn id="7" dur="1000" fill="hold"/>
                                        <p:tgtEl>
                                          <p:spTgt spid="34833"/>
                                        </p:tgtEl>
                                        <p:attrNameLst>
                                          <p:attrName>ppt_w</p:attrName>
                                        </p:attrNameLst>
                                      </p:cBhvr>
                                      <p:tavLst>
                                        <p:tav tm="0">
                                          <p:val>
                                            <p:fltVal val="0"/>
                                          </p:val>
                                        </p:tav>
                                        <p:tav tm="100000">
                                          <p:val>
                                            <p:strVal val="#ppt_w"/>
                                          </p:val>
                                        </p:tav>
                                      </p:tavLst>
                                    </p:anim>
                                    <p:anim calcmode="lin" valueType="num">
                                      <p:cBhvr>
                                        <p:cTn id="8" dur="1000" fill="hold"/>
                                        <p:tgtEl>
                                          <p:spTgt spid="34833"/>
                                        </p:tgtEl>
                                        <p:attrNameLst>
                                          <p:attrName>ppt_h</p:attrName>
                                        </p:attrNameLst>
                                      </p:cBhvr>
                                      <p:tavLst>
                                        <p:tav tm="0">
                                          <p:val>
                                            <p:fltVal val="0"/>
                                          </p:val>
                                        </p:tav>
                                        <p:tav tm="100000">
                                          <p:val>
                                            <p:strVal val="#ppt_h"/>
                                          </p:val>
                                        </p:tav>
                                      </p:tavLst>
                                    </p:anim>
                                    <p:anim calcmode="lin" valueType="num">
                                      <p:cBhvr>
                                        <p:cTn id="9" dur="1000" fill="hold"/>
                                        <p:tgtEl>
                                          <p:spTgt spid="34833"/>
                                        </p:tgtEl>
                                        <p:attrNameLst>
                                          <p:attrName>style.rotation</p:attrName>
                                        </p:attrNameLst>
                                      </p:cBhvr>
                                      <p:tavLst>
                                        <p:tav tm="0">
                                          <p:val>
                                            <p:fltVal val="90"/>
                                          </p:val>
                                        </p:tav>
                                        <p:tav tm="100000">
                                          <p:val>
                                            <p:fltVal val="0"/>
                                          </p:val>
                                        </p:tav>
                                      </p:tavLst>
                                    </p:anim>
                                    <p:animEffect transition="in" filter="fade">
                                      <p:cBhvr>
                                        <p:cTn id="10" dur="10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992" name="Picture 8"/>
          <p:cNvPicPr>
            <a:picLocks noChangeAspect="1" noChangeArrowheads="1"/>
          </p:cNvPicPr>
          <p:nvPr/>
        </p:nvPicPr>
        <p:blipFill>
          <a:blip r:embed="rId4"/>
          <a:srcRect/>
          <a:stretch>
            <a:fillRect/>
          </a:stretch>
        </p:blipFill>
        <p:spPr bwMode="auto">
          <a:xfrm>
            <a:off x="533400" y="3048000"/>
            <a:ext cx="2209800" cy="2743200"/>
          </a:xfrm>
          <a:prstGeom prst="rect">
            <a:avLst/>
          </a:prstGeom>
          <a:noFill/>
          <a:ln w="9525">
            <a:noFill/>
            <a:miter lim="800000"/>
            <a:headEnd/>
            <a:tailEnd/>
          </a:ln>
        </p:spPr>
      </p:pic>
      <p:pic>
        <p:nvPicPr>
          <p:cNvPr id="41993" name="Picture 9"/>
          <p:cNvPicPr>
            <a:picLocks noChangeAspect="1" noChangeArrowheads="1"/>
          </p:cNvPicPr>
          <p:nvPr/>
        </p:nvPicPr>
        <p:blipFill>
          <a:blip r:embed="rId5"/>
          <a:srcRect/>
          <a:stretch>
            <a:fillRect/>
          </a:stretch>
        </p:blipFill>
        <p:spPr bwMode="auto">
          <a:xfrm>
            <a:off x="6400800" y="3048000"/>
            <a:ext cx="2216150" cy="2819400"/>
          </a:xfrm>
          <a:prstGeom prst="rect">
            <a:avLst/>
          </a:prstGeom>
          <a:noFill/>
          <a:ln w="9525">
            <a:noFill/>
            <a:miter lim="800000"/>
            <a:headEnd/>
            <a:tailEnd/>
          </a:ln>
        </p:spPr>
      </p:pic>
      <p:sp>
        <p:nvSpPr>
          <p:cNvPr id="41994" name="Text Box 10"/>
          <p:cNvSpPr txBox="1">
            <a:spLocks noChangeArrowheads="1"/>
          </p:cNvSpPr>
          <p:nvPr/>
        </p:nvSpPr>
        <p:spPr bwMode="auto">
          <a:xfrm>
            <a:off x="457200" y="5867400"/>
            <a:ext cx="30480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Cây cà rốt</a:t>
            </a:r>
          </a:p>
        </p:txBody>
      </p:sp>
      <p:sp>
        <p:nvSpPr>
          <p:cNvPr id="41995" name="Text Box 11"/>
          <p:cNvSpPr txBox="1">
            <a:spLocks noChangeArrowheads="1"/>
          </p:cNvSpPr>
          <p:nvPr/>
        </p:nvSpPr>
        <p:spPr bwMode="auto">
          <a:xfrm>
            <a:off x="6324600" y="5943600"/>
            <a:ext cx="39624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Cây trầu không</a:t>
            </a:r>
          </a:p>
        </p:txBody>
      </p:sp>
      <p:sp>
        <p:nvSpPr>
          <p:cNvPr id="7175" name="Text Box 13"/>
          <p:cNvSpPr txBox="1">
            <a:spLocks noChangeArrowheads="1"/>
          </p:cNvSpPr>
          <p:nvPr/>
        </p:nvSpPr>
        <p:spPr bwMode="auto">
          <a:xfrm>
            <a:off x="3124200" y="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7176" name="Text Box 14"/>
          <p:cNvSpPr txBox="1">
            <a:spLocks noChangeArrowheads="1"/>
          </p:cNvSpPr>
          <p:nvPr/>
        </p:nvSpPr>
        <p:spPr bwMode="auto">
          <a:xfrm>
            <a:off x="2743200" y="609600"/>
            <a:ext cx="2206625" cy="523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a:t>
            </a:r>
            <a:r>
              <a:rPr lang="en-US" sz="2800" b="1">
                <a:solidFill>
                  <a:srgbClr val="0000FF"/>
                </a:solidFill>
              </a:rPr>
              <a:t>Bài 43:</a:t>
            </a:r>
          </a:p>
        </p:txBody>
      </p:sp>
      <p:sp>
        <p:nvSpPr>
          <p:cNvPr id="7177" name="WordArt 15"/>
          <p:cNvSpPr>
            <a:spLocks noChangeArrowheads="1" noChangeShapeType="1" noTextEdit="1"/>
          </p:cNvSpPr>
          <p:nvPr/>
        </p:nvSpPr>
        <p:spPr bwMode="auto">
          <a:xfrm>
            <a:off x="4572000" y="6096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7178" name="Text Box 16"/>
          <p:cNvSpPr txBox="1">
            <a:spLocks noChangeArrowheads="1"/>
          </p:cNvSpPr>
          <p:nvPr/>
        </p:nvSpPr>
        <p:spPr bwMode="auto">
          <a:xfrm>
            <a:off x="1371600" y="1066800"/>
            <a:ext cx="7069138" cy="461963"/>
          </a:xfrm>
          <a:prstGeom prst="rect">
            <a:avLst/>
          </a:prstGeom>
          <a:noFill/>
          <a:ln w="9525">
            <a:noFill/>
            <a:miter lim="800000"/>
            <a:headEnd/>
            <a:tailEnd/>
          </a:ln>
        </p:spPr>
        <p:txBody>
          <a:bodyPr>
            <a:spAutoFit/>
          </a:bodyPr>
          <a:lstStyle/>
          <a:p>
            <a:pPr>
              <a:spcBef>
                <a:spcPct val="50000"/>
              </a:spcBef>
            </a:pPr>
            <a:r>
              <a:rPr lang="en-US" sz="2400" b="1" i="1">
                <a:solidFill>
                  <a:srgbClr val="3333FF"/>
                </a:solidFill>
              </a:rPr>
              <a:t>Hoạt động 1: Các loại rễ cây.</a:t>
            </a:r>
          </a:p>
        </p:txBody>
      </p:sp>
      <p:sp>
        <p:nvSpPr>
          <p:cNvPr id="7179" name="Text Box 19"/>
          <p:cNvSpPr txBox="1">
            <a:spLocks noChangeArrowheads="1"/>
          </p:cNvSpPr>
          <p:nvPr/>
        </p:nvSpPr>
        <p:spPr bwMode="auto">
          <a:xfrm>
            <a:off x="609600" y="1676400"/>
            <a:ext cx="6704013" cy="708025"/>
          </a:xfrm>
          <a:prstGeom prst="rect">
            <a:avLst/>
          </a:prstGeom>
          <a:noFill/>
          <a:ln w="9525">
            <a:noFill/>
            <a:miter lim="800000"/>
            <a:headEnd/>
            <a:tailEnd/>
          </a:ln>
        </p:spPr>
        <p:txBody>
          <a:bodyPr wrap="none">
            <a:spAutoFit/>
          </a:bodyPr>
          <a:lstStyle/>
          <a:p>
            <a:r>
              <a:rPr lang="en-US" sz="2000" b="1">
                <a:solidFill>
                  <a:srgbClr val="0000FF"/>
                </a:solidFill>
              </a:rPr>
              <a:t>Em hãy cho biết cây nào dưới đây có rễ mọc ra từ </a:t>
            </a:r>
          </a:p>
          <a:p>
            <a:r>
              <a:rPr lang="en-US" sz="2000" b="1">
                <a:solidFill>
                  <a:srgbClr val="0000FF"/>
                </a:solidFill>
              </a:rPr>
              <a:t>cành hoặc thân cây, cây nào có rễ phình ra thành củ?</a:t>
            </a:r>
          </a:p>
        </p:txBody>
      </p:sp>
      <p:pic>
        <p:nvPicPr>
          <p:cNvPr id="42004" name="Picture 20" descr="Ficus"/>
          <p:cNvPicPr>
            <a:picLocks noChangeAspect="1" noChangeArrowheads="1"/>
          </p:cNvPicPr>
          <p:nvPr/>
        </p:nvPicPr>
        <p:blipFill>
          <a:blip r:embed="rId6"/>
          <a:srcRect/>
          <a:stretch>
            <a:fillRect/>
          </a:stretch>
        </p:blipFill>
        <p:spPr bwMode="auto">
          <a:xfrm>
            <a:off x="2895600" y="3048000"/>
            <a:ext cx="3352800" cy="2743200"/>
          </a:xfrm>
          <a:prstGeom prst="rect">
            <a:avLst/>
          </a:prstGeom>
          <a:noFill/>
          <a:ln w="9525">
            <a:noFill/>
            <a:miter lim="800000"/>
            <a:headEnd/>
            <a:tailEnd/>
          </a:ln>
        </p:spPr>
      </p:pic>
      <p:sp>
        <p:nvSpPr>
          <p:cNvPr id="42005" name="Text Box 21"/>
          <p:cNvSpPr txBox="1">
            <a:spLocks noChangeArrowheads="1"/>
          </p:cNvSpPr>
          <p:nvPr/>
        </p:nvSpPr>
        <p:spPr bwMode="auto">
          <a:xfrm>
            <a:off x="3810000" y="5867400"/>
            <a:ext cx="15240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Cây đa</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 calcmode="lin" valueType="num">
                                      <p:cBhvr additive="base">
                                        <p:cTn id="7" dur="500" fill="hold"/>
                                        <p:tgtEl>
                                          <p:spTgt spid="41992"/>
                                        </p:tgtEl>
                                        <p:attrNameLst>
                                          <p:attrName>ppt_x</p:attrName>
                                        </p:attrNameLst>
                                      </p:cBhvr>
                                      <p:tavLst>
                                        <p:tav tm="0">
                                          <p:val>
                                            <p:strVal val="#ppt_x"/>
                                          </p:val>
                                        </p:tav>
                                        <p:tav tm="100000">
                                          <p:val>
                                            <p:strVal val="#ppt_x"/>
                                          </p:val>
                                        </p:tav>
                                      </p:tavLst>
                                    </p:anim>
                                    <p:anim calcmode="lin" valueType="num">
                                      <p:cBhvr additive="base">
                                        <p:cTn id="8" dur="500" fill="hold"/>
                                        <p:tgtEl>
                                          <p:spTgt spid="419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004"/>
                                        </p:tgtEl>
                                        <p:attrNameLst>
                                          <p:attrName>style.visibility</p:attrName>
                                        </p:attrNameLst>
                                      </p:cBhvr>
                                      <p:to>
                                        <p:strVal val="visible"/>
                                      </p:to>
                                    </p:set>
                                    <p:anim calcmode="lin" valueType="num">
                                      <p:cBhvr additive="base">
                                        <p:cTn id="11" dur="500" fill="hold"/>
                                        <p:tgtEl>
                                          <p:spTgt spid="42004"/>
                                        </p:tgtEl>
                                        <p:attrNameLst>
                                          <p:attrName>ppt_x</p:attrName>
                                        </p:attrNameLst>
                                      </p:cBhvr>
                                      <p:tavLst>
                                        <p:tav tm="0">
                                          <p:val>
                                            <p:strVal val="#ppt_x"/>
                                          </p:val>
                                        </p:tav>
                                        <p:tav tm="100000">
                                          <p:val>
                                            <p:strVal val="#ppt_x"/>
                                          </p:val>
                                        </p:tav>
                                      </p:tavLst>
                                    </p:anim>
                                    <p:anim calcmode="lin" valueType="num">
                                      <p:cBhvr additive="base">
                                        <p:cTn id="12" dur="500" fill="hold"/>
                                        <p:tgtEl>
                                          <p:spTgt spid="420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993"/>
                                        </p:tgtEl>
                                        <p:attrNameLst>
                                          <p:attrName>style.visibility</p:attrName>
                                        </p:attrNameLst>
                                      </p:cBhvr>
                                      <p:to>
                                        <p:strVal val="visible"/>
                                      </p:to>
                                    </p:set>
                                    <p:anim calcmode="lin" valueType="num">
                                      <p:cBhvr additive="base">
                                        <p:cTn id="15" dur="500" fill="hold"/>
                                        <p:tgtEl>
                                          <p:spTgt spid="41993"/>
                                        </p:tgtEl>
                                        <p:attrNameLst>
                                          <p:attrName>ppt_x</p:attrName>
                                        </p:attrNameLst>
                                      </p:cBhvr>
                                      <p:tavLst>
                                        <p:tav tm="0">
                                          <p:val>
                                            <p:strVal val="#ppt_x"/>
                                          </p:val>
                                        </p:tav>
                                        <p:tav tm="100000">
                                          <p:val>
                                            <p:strVal val="#ppt_x"/>
                                          </p:val>
                                        </p:tav>
                                      </p:tavLst>
                                    </p:anim>
                                    <p:anim calcmode="lin" valueType="num">
                                      <p:cBhvr additive="base">
                                        <p:cTn id="16"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994"/>
                                        </p:tgtEl>
                                        <p:attrNameLst>
                                          <p:attrName>style.visibility</p:attrName>
                                        </p:attrNameLst>
                                      </p:cBhvr>
                                      <p:to>
                                        <p:strVal val="visible"/>
                                      </p:to>
                                    </p:set>
                                    <p:anim calcmode="lin" valueType="num">
                                      <p:cBhvr additive="base">
                                        <p:cTn id="21" dur="500" fill="hold"/>
                                        <p:tgtEl>
                                          <p:spTgt spid="41994"/>
                                        </p:tgtEl>
                                        <p:attrNameLst>
                                          <p:attrName>ppt_x</p:attrName>
                                        </p:attrNameLst>
                                      </p:cBhvr>
                                      <p:tavLst>
                                        <p:tav tm="0">
                                          <p:val>
                                            <p:strVal val="#ppt_x"/>
                                          </p:val>
                                        </p:tav>
                                        <p:tav tm="100000">
                                          <p:val>
                                            <p:strVal val="#ppt_x"/>
                                          </p:val>
                                        </p:tav>
                                      </p:tavLst>
                                    </p:anim>
                                    <p:anim calcmode="lin" valueType="num">
                                      <p:cBhvr additive="base">
                                        <p:cTn id="22" dur="500" fill="hold"/>
                                        <p:tgtEl>
                                          <p:spTgt spid="419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2005"/>
                                        </p:tgtEl>
                                        <p:attrNameLst>
                                          <p:attrName>style.visibility</p:attrName>
                                        </p:attrNameLst>
                                      </p:cBhvr>
                                      <p:to>
                                        <p:strVal val="visible"/>
                                      </p:to>
                                    </p:set>
                                    <p:anim calcmode="lin" valueType="num">
                                      <p:cBhvr additive="base">
                                        <p:cTn id="25" dur="500" fill="hold"/>
                                        <p:tgtEl>
                                          <p:spTgt spid="42005"/>
                                        </p:tgtEl>
                                        <p:attrNameLst>
                                          <p:attrName>ppt_x</p:attrName>
                                        </p:attrNameLst>
                                      </p:cBhvr>
                                      <p:tavLst>
                                        <p:tav tm="0">
                                          <p:val>
                                            <p:strVal val="#ppt_x"/>
                                          </p:val>
                                        </p:tav>
                                        <p:tav tm="100000">
                                          <p:val>
                                            <p:strVal val="#ppt_x"/>
                                          </p:val>
                                        </p:tav>
                                      </p:tavLst>
                                    </p:anim>
                                    <p:anim calcmode="lin" valueType="num">
                                      <p:cBhvr additive="base">
                                        <p:cTn id="26" dur="500" fill="hold"/>
                                        <p:tgtEl>
                                          <p:spTgt spid="4200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995"/>
                                        </p:tgtEl>
                                        <p:attrNameLst>
                                          <p:attrName>style.visibility</p:attrName>
                                        </p:attrNameLst>
                                      </p:cBhvr>
                                      <p:to>
                                        <p:strVal val="visible"/>
                                      </p:to>
                                    </p:set>
                                    <p:anim calcmode="lin" valueType="num">
                                      <p:cBhvr additive="base">
                                        <p:cTn id="29" dur="500" fill="hold"/>
                                        <p:tgtEl>
                                          <p:spTgt spid="41995"/>
                                        </p:tgtEl>
                                        <p:attrNameLst>
                                          <p:attrName>ppt_x</p:attrName>
                                        </p:attrNameLst>
                                      </p:cBhvr>
                                      <p:tavLst>
                                        <p:tav tm="0">
                                          <p:val>
                                            <p:strVal val="#ppt_x"/>
                                          </p:val>
                                        </p:tav>
                                        <p:tav tm="100000">
                                          <p:val>
                                            <p:strVal val="#ppt_x"/>
                                          </p:val>
                                        </p:tav>
                                      </p:tavLst>
                                    </p:anim>
                                    <p:anim calcmode="lin" valueType="num">
                                      <p:cBhvr additive="base">
                                        <p:cTn id="30"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5" grpId="0"/>
      <p:bldP spid="420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7" name="Text Box 9"/>
          <p:cNvSpPr txBox="1">
            <a:spLocks noChangeArrowheads="1"/>
          </p:cNvSpPr>
          <p:nvPr/>
        </p:nvSpPr>
        <p:spPr bwMode="auto">
          <a:xfrm>
            <a:off x="685800" y="3200400"/>
            <a:ext cx="8077200" cy="2308225"/>
          </a:xfrm>
          <a:prstGeom prst="rect">
            <a:avLst/>
          </a:prstGeom>
          <a:noFill/>
          <a:ln w="9525">
            <a:noFill/>
            <a:miter lim="800000"/>
            <a:headEnd/>
            <a:tailEnd/>
          </a:ln>
        </p:spPr>
        <p:txBody>
          <a:bodyPr>
            <a:spAutoFit/>
          </a:bodyPr>
          <a:lstStyle/>
          <a:p>
            <a:pPr>
              <a:spcBef>
                <a:spcPct val="50000"/>
              </a:spcBef>
            </a:pPr>
            <a:r>
              <a:rPr lang="en-US" sz="3600" b="1"/>
              <a:t>    </a:t>
            </a:r>
            <a:r>
              <a:rPr lang="en-US" sz="3600" b="1">
                <a:solidFill>
                  <a:srgbClr val="993366"/>
                </a:solidFill>
              </a:rPr>
              <a:t>Các rễ được mọc ra từ thân và cành được gọi là rễ phụ ; một số cây có rễ phình to tạo thành củ, loại rễ này gọi là rễ củ.</a:t>
            </a:r>
          </a:p>
        </p:txBody>
      </p:sp>
      <p:sp>
        <p:nvSpPr>
          <p:cNvPr id="8196" name="Text Box 11"/>
          <p:cNvSpPr txBox="1">
            <a:spLocks noChangeArrowheads="1"/>
          </p:cNvSpPr>
          <p:nvPr/>
        </p:nvSpPr>
        <p:spPr bwMode="auto">
          <a:xfrm>
            <a:off x="3200400" y="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8197" name="Text Box 12"/>
          <p:cNvSpPr txBox="1">
            <a:spLocks noChangeArrowheads="1"/>
          </p:cNvSpPr>
          <p:nvPr/>
        </p:nvSpPr>
        <p:spPr bwMode="auto">
          <a:xfrm>
            <a:off x="2971800" y="838200"/>
            <a:ext cx="2282825" cy="52387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a:t>
            </a:r>
            <a:r>
              <a:rPr lang="en-US" sz="2800" b="1">
                <a:solidFill>
                  <a:srgbClr val="0000FF"/>
                </a:solidFill>
              </a:rPr>
              <a:t>Bài 43:</a:t>
            </a:r>
          </a:p>
        </p:txBody>
      </p:sp>
      <p:sp>
        <p:nvSpPr>
          <p:cNvPr id="8198" name="WordArt 13"/>
          <p:cNvSpPr>
            <a:spLocks noChangeArrowheads="1" noChangeShapeType="1" noTextEdit="1"/>
          </p:cNvSpPr>
          <p:nvPr/>
        </p:nvSpPr>
        <p:spPr bwMode="auto">
          <a:xfrm>
            <a:off x="4724400" y="838200"/>
            <a:ext cx="1228725" cy="523875"/>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8199" name="Text Box 14"/>
          <p:cNvSpPr txBox="1">
            <a:spLocks noChangeArrowheads="1"/>
          </p:cNvSpPr>
          <p:nvPr/>
        </p:nvSpPr>
        <p:spPr bwMode="auto">
          <a:xfrm>
            <a:off x="1295400" y="2057400"/>
            <a:ext cx="7069138" cy="584200"/>
          </a:xfrm>
          <a:prstGeom prst="rect">
            <a:avLst/>
          </a:prstGeom>
          <a:noFill/>
          <a:ln w="9525">
            <a:noFill/>
            <a:miter lim="800000"/>
            <a:headEnd/>
            <a:tailEnd/>
          </a:ln>
        </p:spPr>
        <p:txBody>
          <a:bodyPr>
            <a:spAutoFit/>
          </a:bodyPr>
          <a:lstStyle/>
          <a:p>
            <a:pPr>
              <a:spcBef>
                <a:spcPct val="50000"/>
              </a:spcBef>
            </a:pPr>
            <a:r>
              <a:rPr lang="en-US" sz="3200" b="1" i="1">
                <a:solidFill>
                  <a:srgbClr val="3333FF"/>
                </a:solidFill>
              </a:rPr>
              <a:t>Hoạt động 1: Các loại rễ cây.</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7897"/>
                                        </p:tgtEl>
                                        <p:attrNameLst>
                                          <p:attrName>style.visibility</p:attrName>
                                        </p:attrNameLst>
                                      </p:cBhvr>
                                      <p:to>
                                        <p:strVal val="visible"/>
                                      </p:to>
                                    </p:set>
                                    <p:anim calcmode="lin" valueType="num">
                                      <p:cBhvr>
                                        <p:cTn id="7" dur="1000" fill="hold"/>
                                        <p:tgtEl>
                                          <p:spTgt spid="37897"/>
                                        </p:tgtEl>
                                        <p:attrNameLst>
                                          <p:attrName>ppt_w</p:attrName>
                                        </p:attrNameLst>
                                      </p:cBhvr>
                                      <p:tavLst>
                                        <p:tav tm="0">
                                          <p:val>
                                            <p:fltVal val="0"/>
                                          </p:val>
                                        </p:tav>
                                        <p:tav tm="100000">
                                          <p:val>
                                            <p:strVal val="#ppt_w"/>
                                          </p:val>
                                        </p:tav>
                                      </p:tavLst>
                                    </p:anim>
                                    <p:anim calcmode="lin" valueType="num">
                                      <p:cBhvr>
                                        <p:cTn id="8" dur="1000" fill="hold"/>
                                        <p:tgtEl>
                                          <p:spTgt spid="37897"/>
                                        </p:tgtEl>
                                        <p:attrNameLst>
                                          <p:attrName>ppt_h</p:attrName>
                                        </p:attrNameLst>
                                      </p:cBhvr>
                                      <p:tavLst>
                                        <p:tav tm="0">
                                          <p:val>
                                            <p:fltVal val="0"/>
                                          </p:val>
                                        </p:tav>
                                        <p:tav tm="100000">
                                          <p:val>
                                            <p:strVal val="#ppt_h"/>
                                          </p:val>
                                        </p:tav>
                                      </p:tavLst>
                                    </p:anim>
                                    <p:anim calcmode="lin" valueType="num">
                                      <p:cBhvr>
                                        <p:cTn id="9" dur="1000" fill="hold"/>
                                        <p:tgtEl>
                                          <p:spTgt spid="37897"/>
                                        </p:tgtEl>
                                        <p:attrNameLst>
                                          <p:attrName>style.rotation</p:attrName>
                                        </p:attrNameLst>
                                      </p:cBhvr>
                                      <p:tavLst>
                                        <p:tav tm="0">
                                          <p:val>
                                            <p:fltVal val="90"/>
                                          </p:val>
                                        </p:tav>
                                        <p:tav tm="100000">
                                          <p:val>
                                            <p:fltVal val="0"/>
                                          </p:val>
                                        </p:tav>
                                      </p:tavLst>
                                    </p:anim>
                                    <p:animEffect transition="in" filter="fade">
                                      <p:cBhvr>
                                        <p:cTn id="10"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chemeClr val="bg1"/>
            </a:gs>
          </a:gsLst>
          <a:lin ang="5400000" scaled="1"/>
        </a:gradFill>
        <a:effectLst/>
      </p:bgPr>
    </p:bg>
    <p:spTree>
      <p:nvGrpSpPr>
        <p:cNvPr id="1" name=""/>
        <p:cNvGrpSpPr/>
        <p:nvPr/>
      </p:nvGrpSpPr>
      <p:grpSpPr>
        <a:xfrm>
          <a:off x="0" y="0"/>
          <a:ext cx="0" cy="0"/>
          <a:chOff x="0" y="0"/>
          <a:chExt cx="0" cy="0"/>
        </a:xfrm>
      </p:grpSpPr>
      <p:sp>
        <p:nvSpPr>
          <p:cNvPr id="9218" name="Text Box 60"/>
          <p:cNvSpPr txBox="1">
            <a:spLocks noChangeArrowheads="1"/>
          </p:cNvSpPr>
          <p:nvPr/>
        </p:nvSpPr>
        <p:spPr bwMode="auto">
          <a:xfrm>
            <a:off x="2971800" y="685800"/>
            <a:ext cx="1978025" cy="52387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a:t>
            </a:r>
            <a:r>
              <a:rPr lang="en-US" sz="2800" b="1">
                <a:solidFill>
                  <a:srgbClr val="0000FF"/>
                </a:solidFill>
              </a:rPr>
              <a:t>Bài 43:</a:t>
            </a:r>
          </a:p>
        </p:txBody>
      </p:sp>
      <p:sp>
        <p:nvSpPr>
          <p:cNvPr id="9219" name="Text Box 61"/>
          <p:cNvSpPr txBox="1">
            <a:spLocks noChangeArrowheads="1"/>
          </p:cNvSpPr>
          <p:nvPr/>
        </p:nvSpPr>
        <p:spPr bwMode="auto">
          <a:xfrm>
            <a:off x="838200" y="1219200"/>
            <a:ext cx="7069138" cy="523875"/>
          </a:xfrm>
          <a:prstGeom prst="rect">
            <a:avLst/>
          </a:prstGeom>
          <a:noFill/>
          <a:ln w="9525">
            <a:noFill/>
            <a:miter lim="800000"/>
            <a:headEnd/>
            <a:tailEnd/>
          </a:ln>
        </p:spPr>
        <p:txBody>
          <a:bodyPr>
            <a:spAutoFit/>
          </a:bodyPr>
          <a:lstStyle/>
          <a:p>
            <a:pPr>
              <a:spcBef>
                <a:spcPct val="50000"/>
              </a:spcBef>
            </a:pPr>
            <a:r>
              <a:rPr lang="en-US" sz="2800" b="1" i="1">
                <a:solidFill>
                  <a:srgbClr val="3333FF"/>
                </a:solidFill>
              </a:rPr>
              <a:t>Hoạt động 1: Các loại rễ cây.</a:t>
            </a:r>
          </a:p>
        </p:txBody>
      </p:sp>
      <p:pic>
        <p:nvPicPr>
          <p:cNvPr id="9220" name="Picture 63" descr="small_41548"/>
          <p:cNvPicPr>
            <a:picLocks noChangeAspect="1" noChangeArrowheads="1"/>
          </p:cNvPicPr>
          <p:nvPr/>
        </p:nvPicPr>
        <p:blipFill>
          <a:blip r:embed="rId3"/>
          <a:srcRect/>
          <a:stretch>
            <a:fillRect/>
          </a:stretch>
        </p:blipFill>
        <p:spPr bwMode="auto">
          <a:xfrm>
            <a:off x="609600" y="4191000"/>
            <a:ext cx="1908175" cy="2209800"/>
          </a:xfrm>
          <a:prstGeom prst="rect">
            <a:avLst/>
          </a:prstGeom>
          <a:noFill/>
          <a:ln w="9525">
            <a:noFill/>
            <a:miter lim="800000"/>
            <a:headEnd/>
            <a:tailEnd/>
          </a:ln>
        </p:spPr>
      </p:pic>
      <p:sp>
        <p:nvSpPr>
          <p:cNvPr id="5185" name="Text Box 65"/>
          <p:cNvSpPr txBox="1">
            <a:spLocks noChangeArrowheads="1"/>
          </p:cNvSpPr>
          <p:nvPr/>
        </p:nvSpPr>
        <p:spPr bwMode="auto">
          <a:xfrm>
            <a:off x="533400" y="6338888"/>
            <a:ext cx="1981200" cy="461962"/>
          </a:xfrm>
          <a:prstGeom prst="rect">
            <a:avLst/>
          </a:prstGeom>
          <a:noFill/>
          <a:ln w="9525">
            <a:noFill/>
            <a:miter lim="800000"/>
            <a:headEnd/>
            <a:tailEnd/>
          </a:ln>
        </p:spPr>
        <p:txBody>
          <a:bodyPr>
            <a:spAutoFit/>
          </a:bodyPr>
          <a:lstStyle/>
          <a:p>
            <a:pPr algn="ctr">
              <a:spcBef>
                <a:spcPct val="50000"/>
              </a:spcBef>
            </a:pPr>
            <a:r>
              <a:rPr lang="en-US" sz="2400" b="1"/>
              <a:t>Cây cải củ</a:t>
            </a:r>
          </a:p>
        </p:txBody>
      </p:sp>
      <p:pic>
        <p:nvPicPr>
          <p:cNvPr id="9222" name="Picture 67"/>
          <p:cNvPicPr>
            <a:picLocks noChangeAspect="1" noChangeArrowheads="1"/>
          </p:cNvPicPr>
          <p:nvPr/>
        </p:nvPicPr>
        <p:blipFill>
          <a:blip r:embed="rId4"/>
          <a:srcRect/>
          <a:stretch>
            <a:fillRect/>
          </a:stretch>
        </p:blipFill>
        <p:spPr bwMode="auto">
          <a:xfrm>
            <a:off x="7091363" y="4114800"/>
            <a:ext cx="2052637" cy="2286000"/>
          </a:xfrm>
          <a:prstGeom prst="rect">
            <a:avLst/>
          </a:prstGeom>
          <a:noFill/>
          <a:ln w="9525">
            <a:noFill/>
            <a:miter lim="800000"/>
            <a:headEnd/>
            <a:tailEnd/>
          </a:ln>
        </p:spPr>
      </p:pic>
      <p:pic>
        <p:nvPicPr>
          <p:cNvPr id="9223" name="Picture 68"/>
          <p:cNvPicPr>
            <a:picLocks noChangeAspect="1" noChangeArrowheads="1"/>
          </p:cNvPicPr>
          <p:nvPr/>
        </p:nvPicPr>
        <p:blipFill>
          <a:blip r:embed="rId5"/>
          <a:srcRect/>
          <a:stretch>
            <a:fillRect/>
          </a:stretch>
        </p:blipFill>
        <p:spPr bwMode="auto">
          <a:xfrm>
            <a:off x="2971800" y="5029200"/>
            <a:ext cx="1600200" cy="1371600"/>
          </a:xfrm>
          <a:prstGeom prst="rect">
            <a:avLst/>
          </a:prstGeom>
          <a:noFill/>
          <a:ln w="9525">
            <a:noFill/>
            <a:miter lim="800000"/>
            <a:headEnd/>
            <a:tailEnd/>
          </a:ln>
        </p:spPr>
      </p:pic>
      <p:pic>
        <p:nvPicPr>
          <p:cNvPr id="9224" name="Picture 69" descr="Ficus"/>
          <p:cNvPicPr>
            <a:picLocks noChangeAspect="1" noChangeArrowheads="1"/>
          </p:cNvPicPr>
          <p:nvPr/>
        </p:nvPicPr>
        <p:blipFill>
          <a:blip r:embed="rId6"/>
          <a:srcRect/>
          <a:stretch>
            <a:fillRect/>
          </a:stretch>
        </p:blipFill>
        <p:spPr bwMode="auto">
          <a:xfrm>
            <a:off x="2895600" y="3048000"/>
            <a:ext cx="3810000" cy="1828800"/>
          </a:xfrm>
          <a:prstGeom prst="rect">
            <a:avLst/>
          </a:prstGeom>
          <a:noFill/>
          <a:ln w="9525">
            <a:noFill/>
            <a:miter lim="800000"/>
            <a:headEnd/>
            <a:tailEnd/>
          </a:ln>
        </p:spPr>
      </p:pic>
      <p:pic>
        <p:nvPicPr>
          <p:cNvPr id="9225" name="Picture 70" descr="10_relua01"/>
          <p:cNvPicPr>
            <a:picLocks noChangeAspect="1" noChangeArrowheads="1"/>
          </p:cNvPicPr>
          <p:nvPr/>
        </p:nvPicPr>
        <p:blipFill>
          <a:blip r:embed="rId7"/>
          <a:srcRect/>
          <a:stretch>
            <a:fillRect/>
          </a:stretch>
        </p:blipFill>
        <p:spPr bwMode="auto">
          <a:xfrm>
            <a:off x="4953000" y="5029200"/>
            <a:ext cx="1676400" cy="1371600"/>
          </a:xfrm>
          <a:prstGeom prst="rect">
            <a:avLst/>
          </a:prstGeom>
          <a:noFill/>
          <a:ln w="9525">
            <a:noFill/>
            <a:miter lim="800000"/>
            <a:headEnd/>
            <a:tailEnd/>
          </a:ln>
        </p:spPr>
      </p:pic>
      <p:sp>
        <p:nvSpPr>
          <p:cNvPr id="5192" name="Text Box 72"/>
          <p:cNvSpPr txBox="1">
            <a:spLocks noChangeArrowheads="1"/>
          </p:cNvSpPr>
          <p:nvPr/>
        </p:nvSpPr>
        <p:spPr bwMode="auto">
          <a:xfrm>
            <a:off x="1219200" y="3429000"/>
            <a:ext cx="1524000" cy="461963"/>
          </a:xfrm>
          <a:prstGeom prst="rect">
            <a:avLst/>
          </a:prstGeom>
          <a:noFill/>
          <a:ln w="9525">
            <a:noFill/>
            <a:miter lim="800000"/>
            <a:headEnd/>
            <a:tailEnd/>
          </a:ln>
        </p:spPr>
        <p:txBody>
          <a:bodyPr>
            <a:spAutoFit/>
          </a:bodyPr>
          <a:lstStyle/>
          <a:p>
            <a:pPr>
              <a:spcBef>
                <a:spcPct val="50000"/>
              </a:spcBef>
            </a:pPr>
            <a:r>
              <a:rPr lang="en-US" sz="2400" b="1">
                <a:solidFill>
                  <a:schemeClr val="tx2"/>
                </a:solidFill>
              </a:rPr>
              <a:t>Cây đa</a:t>
            </a:r>
          </a:p>
        </p:txBody>
      </p:sp>
      <p:sp>
        <p:nvSpPr>
          <p:cNvPr id="5193" name="Text Box 73"/>
          <p:cNvSpPr txBox="1">
            <a:spLocks noChangeArrowheads="1"/>
          </p:cNvSpPr>
          <p:nvPr/>
        </p:nvSpPr>
        <p:spPr bwMode="auto">
          <a:xfrm>
            <a:off x="7162800" y="6338888"/>
            <a:ext cx="1981200" cy="461962"/>
          </a:xfrm>
          <a:prstGeom prst="rect">
            <a:avLst/>
          </a:prstGeom>
          <a:noFill/>
          <a:ln w="9525">
            <a:noFill/>
            <a:miter lim="800000"/>
            <a:headEnd/>
            <a:tailEnd/>
          </a:ln>
        </p:spPr>
        <p:txBody>
          <a:bodyPr>
            <a:spAutoFit/>
          </a:bodyPr>
          <a:lstStyle/>
          <a:p>
            <a:pPr algn="ctr">
              <a:spcBef>
                <a:spcPct val="50000"/>
              </a:spcBef>
            </a:pPr>
            <a:r>
              <a:rPr lang="en-US" sz="2400" b="1"/>
              <a:t>Cây đậu</a:t>
            </a:r>
          </a:p>
        </p:txBody>
      </p:sp>
      <p:sp>
        <p:nvSpPr>
          <p:cNvPr id="5194" name="Text Box 74"/>
          <p:cNvSpPr txBox="1">
            <a:spLocks noChangeArrowheads="1"/>
          </p:cNvSpPr>
          <p:nvPr/>
        </p:nvSpPr>
        <p:spPr bwMode="auto">
          <a:xfrm>
            <a:off x="4953000" y="6278563"/>
            <a:ext cx="1828800" cy="461962"/>
          </a:xfrm>
          <a:prstGeom prst="rect">
            <a:avLst/>
          </a:prstGeom>
          <a:noFill/>
          <a:ln w="9525">
            <a:noFill/>
            <a:miter lim="800000"/>
            <a:headEnd/>
            <a:tailEnd/>
          </a:ln>
        </p:spPr>
        <p:txBody>
          <a:bodyPr>
            <a:spAutoFit/>
          </a:bodyPr>
          <a:lstStyle/>
          <a:p>
            <a:pPr algn="ctr">
              <a:spcBef>
                <a:spcPct val="50000"/>
              </a:spcBef>
            </a:pPr>
            <a:r>
              <a:rPr lang="en-US" sz="2400" b="1"/>
              <a:t>Cây lúa</a:t>
            </a:r>
          </a:p>
        </p:txBody>
      </p:sp>
      <p:sp>
        <p:nvSpPr>
          <p:cNvPr id="5195" name="Text Box 75"/>
          <p:cNvSpPr txBox="1">
            <a:spLocks noChangeArrowheads="1"/>
          </p:cNvSpPr>
          <p:nvPr/>
        </p:nvSpPr>
        <p:spPr bwMode="auto">
          <a:xfrm>
            <a:off x="2743200" y="6338888"/>
            <a:ext cx="1981200" cy="461962"/>
          </a:xfrm>
          <a:prstGeom prst="rect">
            <a:avLst/>
          </a:prstGeom>
          <a:noFill/>
          <a:ln w="9525">
            <a:noFill/>
            <a:miter lim="800000"/>
            <a:headEnd/>
            <a:tailEnd/>
          </a:ln>
        </p:spPr>
        <p:txBody>
          <a:bodyPr>
            <a:spAutoFit/>
          </a:bodyPr>
          <a:lstStyle/>
          <a:p>
            <a:pPr algn="ctr">
              <a:spcBef>
                <a:spcPct val="50000"/>
              </a:spcBef>
            </a:pPr>
            <a:r>
              <a:rPr lang="en-US" sz="2400" b="1"/>
              <a:t>Cây hành</a:t>
            </a:r>
          </a:p>
        </p:txBody>
      </p:sp>
      <p:sp>
        <p:nvSpPr>
          <p:cNvPr id="9230" name="Text Box 77"/>
          <p:cNvSpPr txBox="1">
            <a:spLocks noChangeArrowheads="1"/>
          </p:cNvSpPr>
          <p:nvPr/>
        </p:nvSpPr>
        <p:spPr bwMode="auto">
          <a:xfrm>
            <a:off x="3200400" y="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9231" name="WordArt 78"/>
          <p:cNvSpPr>
            <a:spLocks noChangeArrowheads="1" noChangeShapeType="1" noTextEdit="1"/>
          </p:cNvSpPr>
          <p:nvPr/>
        </p:nvSpPr>
        <p:spPr bwMode="auto">
          <a:xfrm>
            <a:off x="4800600" y="685800"/>
            <a:ext cx="1219200" cy="523875"/>
          </a:xfrm>
          <a:prstGeom prst="rect">
            <a:avLst/>
          </a:prstGeom>
        </p:spPr>
        <p:txBody>
          <a:bodyPr wrap="none" fromWordArt="1">
            <a:prstTxWarp prst="textPlain">
              <a:avLst>
                <a:gd name="adj" fmla="val 50000"/>
              </a:avLst>
            </a:prstTxWarp>
          </a:bodyPr>
          <a:lstStyle/>
          <a:p>
            <a:pPr algn="ctr"/>
            <a:r>
              <a:rPr lang="en-US"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5200" name="Text Box 80"/>
          <p:cNvSpPr txBox="1">
            <a:spLocks noChangeArrowheads="1"/>
          </p:cNvSpPr>
          <p:nvPr/>
        </p:nvSpPr>
        <p:spPr bwMode="auto">
          <a:xfrm>
            <a:off x="95250" y="2057400"/>
            <a:ext cx="7621588" cy="400050"/>
          </a:xfrm>
          <a:prstGeom prst="rect">
            <a:avLst/>
          </a:prstGeom>
          <a:noFill/>
          <a:ln w="9525">
            <a:noFill/>
            <a:miter lim="800000"/>
            <a:headEnd/>
            <a:tailEnd/>
          </a:ln>
        </p:spPr>
        <p:txBody>
          <a:bodyPr wrap="none">
            <a:spAutoFit/>
          </a:bodyPr>
          <a:lstStyle/>
          <a:p>
            <a:r>
              <a:rPr lang="en-US" sz="2000" b="1">
                <a:solidFill>
                  <a:srgbClr val="FF3300"/>
                </a:solidFill>
              </a:rPr>
              <a:t>Quan sát tranh và nêu tên các loại rễ cây. ( Hoạt động cả lớp)</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00"/>
                                        </p:tgtEl>
                                        <p:attrNameLst>
                                          <p:attrName>style.visibility</p:attrName>
                                        </p:attrNameLst>
                                      </p:cBhvr>
                                      <p:to>
                                        <p:strVal val="visible"/>
                                      </p:to>
                                    </p:set>
                                    <p:animEffect transition="in" filter="circle(in)">
                                      <p:cBhvr>
                                        <p:cTn id="7" dur="2000"/>
                                        <p:tgtEl>
                                          <p:spTgt spid="5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185"/>
                                        </p:tgtEl>
                                        <p:attrNameLst>
                                          <p:attrName>style.visibility</p:attrName>
                                        </p:attrNameLst>
                                      </p:cBhvr>
                                      <p:to>
                                        <p:strVal val="visible"/>
                                      </p:to>
                                    </p:set>
                                    <p:animEffect transition="in" filter="wipe(down)">
                                      <p:cBhvr>
                                        <p:cTn id="12" dur="580">
                                          <p:stCondLst>
                                            <p:cond delay="0"/>
                                          </p:stCondLst>
                                        </p:cTn>
                                        <p:tgtEl>
                                          <p:spTgt spid="5185"/>
                                        </p:tgtEl>
                                      </p:cBhvr>
                                    </p:animEffect>
                                    <p:anim calcmode="lin" valueType="num">
                                      <p:cBhvr>
                                        <p:cTn id="13" dur="1822" tmFilter="0,0; 0.14,0.36; 0.43,0.73; 0.71,0.91; 1.0,1.0">
                                          <p:stCondLst>
                                            <p:cond delay="0"/>
                                          </p:stCondLst>
                                        </p:cTn>
                                        <p:tgtEl>
                                          <p:spTgt spid="518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8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8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8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85"/>
                                        </p:tgtEl>
                                        <p:attrNameLst>
                                          <p:attrName>ppt_y</p:attrName>
                                        </p:attrNameLst>
                                      </p:cBhvr>
                                      <p:tavLst>
                                        <p:tav tm="0" fmla="#ppt_y-sin(pi*$)/81">
                                          <p:val>
                                            <p:fltVal val="0"/>
                                          </p:val>
                                        </p:tav>
                                        <p:tav tm="100000">
                                          <p:val>
                                            <p:fltVal val="1"/>
                                          </p:val>
                                        </p:tav>
                                      </p:tavLst>
                                    </p:anim>
                                    <p:animScale>
                                      <p:cBhvr>
                                        <p:cTn id="18" dur="26">
                                          <p:stCondLst>
                                            <p:cond delay="650"/>
                                          </p:stCondLst>
                                        </p:cTn>
                                        <p:tgtEl>
                                          <p:spTgt spid="5185"/>
                                        </p:tgtEl>
                                      </p:cBhvr>
                                      <p:to x="100000" y="60000"/>
                                    </p:animScale>
                                    <p:animScale>
                                      <p:cBhvr>
                                        <p:cTn id="19" dur="166" decel="50000">
                                          <p:stCondLst>
                                            <p:cond delay="676"/>
                                          </p:stCondLst>
                                        </p:cTn>
                                        <p:tgtEl>
                                          <p:spTgt spid="5185"/>
                                        </p:tgtEl>
                                      </p:cBhvr>
                                      <p:to x="100000" y="100000"/>
                                    </p:animScale>
                                    <p:animScale>
                                      <p:cBhvr>
                                        <p:cTn id="20" dur="26">
                                          <p:stCondLst>
                                            <p:cond delay="1312"/>
                                          </p:stCondLst>
                                        </p:cTn>
                                        <p:tgtEl>
                                          <p:spTgt spid="5185"/>
                                        </p:tgtEl>
                                      </p:cBhvr>
                                      <p:to x="100000" y="80000"/>
                                    </p:animScale>
                                    <p:animScale>
                                      <p:cBhvr>
                                        <p:cTn id="21" dur="166" decel="50000">
                                          <p:stCondLst>
                                            <p:cond delay="1338"/>
                                          </p:stCondLst>
                                        </p:cTn>
                                        <p:tgtEl>
                                          <p:spTgt spid="5185"/>
                                        </p:tgtEl>
                                      </p:cBhvr>
                                      <p:to x="100000" y="100000"/>
                                    </p:animScale>
                                    <p:animScale>
                                      <p:cBhvr>
                                        <p:cTn id="22" dur="26">
                                          <p:stCondLst>
                                            <p:cond delay="1642"/>
                                          </p:stCondLst>
                                        </p:cTn>
                                        <p:tgtEl>
                                          <p:spTgt spid="5185"/>
                                        </p:tgtEl>
                                      </p:cBhvr>
                                      <p:to x="100000" y="90000"/>
                                    </p:animScale>
                                    <p:animScale>
                                      <p:cBhvr>
                                        <p:cTn id="23" dur="166" decel="50000">
                                          <p:stCondLst>
                                            <p:cond delay="1668"/>
                                          </p:stCondLst>
                                        </p:cTn>
                                        <p:tgtEl>
                                          <p:spTgt spid="5185"/>
                                        </p:tgtEl>
                                      </p:cBhvr>
                                      <p:to x="100000" y="100000"/>
                                    </p:animScale>
                                    <p:animScale>
                                      <p:cBhvr>
                                        <p:cTn id="24" dur="26">
                                          <p:stCondLst>
                                            <p:cond delay="1808"/>
                                          </p:stCondLst>
                                        </p:cTn>
                                        <p:tgtEl>
                                          <p:spTgt spid="5185"/>
                                        </p:tgtEl>
                                      </p:cBhvr>
                                      <p:to x="100000" y="95000"/>
                                    </p:animScale>
                                    <p:animScale>
                                      <p:cBhvr>
                                        <p:cTn id="25" dur="166" decel="50000">
                                          <p:stCondLst>
                                            <p:cond delay="1834"/>
                                          </p:stCondLst>
                                        </p:cTn>
                                        <p:tgtEl>
                                          <p:spTgt spid="5185"/>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192"/>
                                        </p:tgtEl>
                                        <p:attrNameLst>
                                          <p:attrName>style.visibility</p:attrName>
                                        </p:attrNameLst>
                                      </p:cBhvr>
                                      <p:to>
                                        <p:strVal val="visible"/>
                                      </p:to>
                                    </p:set>
                                    <p:animEffect transition="in" filter="fade">
                                      <p:cBhvr>
                                        <p:cTn id="30" dur="800" decel="100000"/>
                                        <p:tgtEl>
                                          <p:spTgt spid="5192"/>
                                        </p:tgtEl>
                                      </p:cBhvr>
                                    </p:animEffect>
                                    <p:anim calcmode="lin" valueType="num">
                                      <p:cBhvr>
                                        <p:cTn id="31" dur="800" decel="100000" fill="hold"/>
                                        <p:tgtEl>
                                          <p:spTgt spid="5192"/>
                                        </p:tgtEl>
                                        <p:attrNameLst>
                                          <p:attrName>style.rotation</p:attrName>
                                        </p:attrNameLst>
                                      </p:cBhvr>
                                      <p:tavLst>
                                        <p:tav tm="0">
                                          <p:val>
                                            <p:fltVal val="-90"/>
                                          </p:val>
                                        </p:tav>
                                        <p:tav tm="100000">
                                          <p:val>
                                            <p:fltVal val="0"/>
                                          </p:val>
                                        </p:tav>
                                      </p:tavLst>
                                    </p:anim>
                                    <p:anim calcmode="lin" valueType="num">
                                      <p:cBhvr>
                                        <p:cTn id="32" dur="800" decel="100000" fill="hold"/>
                                        <p:tgtEl>
                                          <p:spTgt spid="5192"/>
                                        </p:tgtEl>
                                        <p:attrNameLst>
                                          <p:attrName>ppt_x</p:attrName>
                                        </p:attrNameLst>
                                      </p:cBhvr>
                                      <p:tavLst>
                                        <p:tav tm="0">
                                          <p:val>
                                            <p:strVal val="#ppt_x+0.4"/>
                                          </p:val>
                                        </p:tav>
                                        <p:tav tm="100000">
                                          <p:val>
                                            <p:strVal val="#ppt_x-0.05"/>
                                          </p:val>
                                        </p:tav>
                                      </p:tavLst>
                                    </p:anim>
                                    <p:anim calcmode="lin" valueType="num">
                                      <p:cBhvr>
                                        <p:cTn id="33" dur="800" decel="100000" fill="hold"/>
                                        <p:tgtEl>
                                          <p:spTgt spid="5192"/>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192"/>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192"/>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5195"/>
                                        </p:tgtEl>
                                        <p:attrNameLst>
                                          <p:attrName>style.visibility</p:attrName>
                                        </p:attrNameLst>
                                      </p:cBhvr>
                                      <p:to>
                                        <p:strVal val="visible"/>
                                      </p:to>
                                    </p:set>
                                    <p:anim calcmode="lin" valueType="num">
                                      <p:cBhvr>
                                        <p:cTn id="40" dur="1000" fill="hold"/>
                                        <p:tgtEl>
                                          <p:spTgt spid="5195"/>
                                        </p:tgtEl>
                                        <p:attrNameLst>
                                          <p:attrName>ppt_w</p:attrName>
                                        </p:attrNameLst>
                                      </p:cBhvr>
                                      <p:tavLst>
                                        <p:tav tm="0">
                                          <p:val>
                                            <p:fltVal val="0"/>
                                          </p:val>
                                        </p:tav>
                                        <p:tav tm="100000">
                                          <p:val>
                                            <p:strVal val="#ppt_w"/>
                                          </p:val>
                                        </p:tav>
                                      </p:tavLst>
                                    </p:anim>
                                    <p:anim calcmode="lin" valueType="num">
                                      <p:cBhvr>
                                        <p:cTn id="41" dur="1000" fill="hold"/>
                                        <p:tgtEl>
                                          <p:spTgt spid="5195"/>
                                        </p:tgtEl>
                                        <p:attrNameLst>
                                          <p:attrName>ppt_h</p:attrName>
                                        </p:attrNameLst>
                                      </p:cBhvr>
                                      <p:tavLst>
                                        <p:tav tm="0">
                                          <p:val>
                                            <p:fltVal val="0"/>
                                          </p:val>
                                        </p:tav>
                                        <p:tav tm="100000">
                                          <p:val>
                                            <p:strVal val="#ppt_h"/>
                                          </p:val>
                                        </p:tav>
                                      </p:tavLst>
                                    </p:anim>
                                    <p:anim calcmode="lin" valueType="num">
                                      <p:cBhvr>
                                        <p:cTn id="42" dur="1000" fill="hold"/>
                                        <p:tgtEl>
                                          <p:spTgt spid="519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1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5194"/>
                                        </p:tgtEl>
                                        <p:attrNameLst>
                                          <p:attrName>style.visibility</p:attrName>
                                        </p:attrNameLst>
                                      </p:cBhvr>
                                      <p:to>
                                        <p:strVal val="visible"/>
                                      </p:to>
                                    </p:set>
                                    <p:anim calcmode="lin" valueType="num">
                                      <p:cBhvr>
                                        <p:cTn id="48" dur="1000" fill="hold"/>
                                        <p:tgtEl>
                                          <p:spTgt spid="5194"/>
                                        </p:tgtEl>
                                        <p:attrNameLst>
                                          <p:attrName>ppt_w</p:attrName>
                                        </p:attrNameLst>
                                      </p:cBhvr>
                                      <p:tavLst>
                                        <p:tav tm="0">
                                          <p:val>
                                            <p:fltVal val="0"/>
                                          </p:val>
                                        </p:tav>
                                        <p:tav tm="100000">
                                          <p:val>
                                            <p:strVal val="#ppt_w"/>
                                          </p:val>
                                        </p:tav>
                                      </p:tavLst>
                                    </p:anim>
                                    <p:anim calcmode="lin" valueType="num">
                                      <p:cBhvr>
                                        <p:cTn id="49" dur="1000" fill="hold"/>
                                        <p:tgtEl>
                                          <p:spTgt spid="5194"/>
                                        </p:tgtEl>
                                        <p:attrNameLst>
                                          <p:attrName>ppt_h</p:attrName>
                                        </p:attrNameLst>
                                      </p:cBhvr>
                                      <p:tavLst>
                                        <p:tav tm="0">
                                          <p:val>
                                            <p:fltVal val="0"/>
                                          </p:val>
                                        </p:tav>
                                        <p:tav tm="100000">
                                          <p:val>
                                            <p:strVal val="#ppt_h"/>
                                          </p:val>
                                        </p:tav>
                                      </p:tavLst>
                                    </p:anim>
                                    <p:anim calcmode="lin" valueType="num">
                                      <p:cBhvr>
                                        <p:cTn id="50" dur="1000" fill="hold"/>
                                        <p:tgtEl>
                                          <p:spTgt spid="5194"/>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5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5193"/>
                                        </p:tgtEl>
                                        <p:attrNameLst>
                                          <p:attrName>style.visibility</p:attrName>
                                        </p:attrNameLst>
                                      </p:cBhvr>
                                      <p:to>
                                        <p:strVal val="visible"/>
                                      </p:to>
                                    </p:set>
                                    <p:anim calcmode="lin" valueType="num">
                                      <p:cBhvr>
                                        <p:cTn id="56" dur="500" fill="hold"/>
                                        <p:tgtEl>
                                          <p:spTgt spid="5193"/>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5193"/>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5193"/>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5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5" grpId="0"/>
      <p:bldP spid="5192" grpId="0"/>
      <p:bldP spid="5193" grpId="0"/>
      <p:bldP spid="5194" grpId="0"/>
      <p:bldP spid="5195" grpId="0"/>
      <p:bldP spid="52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z="4000" smtClean="0"/>
          </a:p>
        </p:txBody>
      </p:sp>
      <p:pic>
        <p:nvPicPr>
          <p:cNvPr id="10243" name="Picture 4" descr="5Bshowimg_com5D_CG_Backgrounds_Flowers_HS010_350AA"/>
          <p:cNvPicPr>
            <a:picLocks noChangeAspect="1" noChangeArrowheads="1"/>
          </p:cNvPicPr>
          <p:nvPr>
            <p:ph type="body" idx="1"/>
          </p:nvPr>
        </p:nvPicPr>
        <p:blipFill>
          <a:blip r:embed="rId3"/>
          <a:srcRect/>
          <a:stretch>
            <a:fillRect/>
          </a:stretch>
        </p:blipFill>
        <p:spPr>
          <a:xfrm>
            <a:off x="0" y="0"/>
            <a:ext cx="9144000" cy="6858000"/>
          </a:xfrm>
          <a:noFill/>
        </p:spPr>
      </p:pic>
      <p:sp>
        <p:nvSpPr>
          <p:cNvPr id="10244" name="Text Box 5"/>
          <p:cNvSpPr txBox="1">
            <a:spLocks noChangeArrowheads="1"/>
          </p:cNvSpPr>
          <p:nvPr/>
        </p:nvSpPr>
        <p:spPr bwMode="auto">
          <a:xfrm>
            <a:off x="3200400" y="152400"/>
            <a:ext cx="3048000" cy="523875"/>
          </a:xfrm>
          <a:prstGeom prst="rect">
            <a:avLst/>
          </a:prstGeom>
          <a:noFill/>
          <a:ln w="9525">
            <a:noFill/>
            <a:miter lim="800000"/>
            <a:headEnd/>
            <a:tailEnd/>
          </a:ln>
        </p:spPr>
        <p:txBody>
          <a:bodyPr>
            <a:spAutoFit/>
          </a:bodyPr>
          <a:lstStyle/>
          <a:p>
            <a:pPr algn="ctr">
              <a:spcBef>
                <a:spcPct val="50000"/>
              </a:spcBef>
            </a:pPr>
            <a:r>
              <a:rPr lang="en-US" sz="2800" b="1" i="1" u="sng">
                <a:solidFill>
                  <a:srgbClr val="0000FF"/>
                </a:solidFill>
              </a:rPr>
              <a:t>Tự nhiên xã hội</a:t>
            </a:r>
          </a:p>
        </p:txBody>
      </p:sp>
      <p:sp>
        <p:nvSpPr>
          <p:cNvPr id="10245" name="Text Box 6"/>
          <p:cNvSpPr txBox="1">
            <a:spLocks noChangeArrowheads="1"/>
          </p:cNvSpPr>
          <p:nvPr/>
        </p:nvSpPr>
        <p:spPr bwMode="auto">
          <a:xfrm>
            <a:off x="2971800" y="685800"/>
            <a:ext cx="1978025" cy="52387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a:t>
            </a:r>
            <a:r>
              <a:rPr lang="en-US" sz="2800" b="1">
                <a:solidFill>
                  <a:srgbClr val="0000FF"/>
                </a:solidFill>
              </a:rPr>
              <a:t>Bài 43:</a:t>
            </a:r>
          </a:p>
        </p:txBody>
      </p:sp>
      <p:sp>
        <p:nvSpPr>
          <p:cNvPr id="10246" name="WordArt 7"/>
          <p:cNvSpPr>
            <a:spLocks noChangeArrowheads="1" noChangeShapeType="1" noTextEdit="1"/>
          </p:cNvSpPr>
          <p:nvPr/>
        </p:nvSpPr>
        <p:spPr bwMode="auto">
          <a:xfrm>
            <a:off x="4800600" y="685800"/>
            <a:ext cx="1219200" cy="523875"/>
          </a:xfrm>
          <a:prstGeom prst="rect">
            <a:avLst/>
          </a:prstGeom>
        </p:spPr>
        <p:txBody>
          <a:bodyPr wrap="none" fromWordArt="1">
            <a:prstTxWarp prst="textPlain">
              <a:avLst>
                <a:gd name="adj" fmla="val 50000"/>
              </a:avLst>
            </a:prstTxWarp>
          </a:bodyPr>
          <a:lstStyle/>
          <a:p>
            <a:pPr algn="ctr"/>
            <a:r>
              <a:rPr lang="en-US"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Rễ cây</a:t>
            </a:r>
          </a:p>
        </p:txBody>
      </p:sp>
      <p:sp>
        <p:nvSpPr>
          <p:cNvPr id="10247" name="WordArt 8"/>
          <p:cNvSpPr>
            <a:spLocks noChangeArrowheads="1" noChangeShapeType="1" noTextEdit="1"/>
          </p:cNvSpPr>
          <p:nvPr/>
        </p:nvSpPr>
        <p:spPr bwMode="auto">
          <a:xfrm>
            <a:off x="685800" y="1752600"/>
            <a:ext cx="2057400" cy="685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993300"/>
                </a:solidFill>
                <a:effectLst>
                  <a:outerShdw dist="45791" dir="2021404" algn="ctr" rotWithShape="0">
                    <a:srgbClr val="B2B2B2">
                      <a:alpha val="79999"/>
                    </a:srgbClr>
                  </a:outerShdw>
                </a:effectLst>
                <a:latin typeface="Arial"/>
                <a:cs typeface="Arial"/>
              </a:rPr>
              <a:t>Kết luận: </a:t>
            </a:r>
          </a:p>
        </p:txBody>
      </p:sp>
      <p:sp>
        <p:nvSpPr>
          <p:cNvPr id="10248" name="Rectangle 9"/>
          <p:cNvSpPr>
            <a:spLocks noChangeArrowheads="1"/>
          </p:cNvSpPr>
          <p:nvPr/>
        </p:nvSpPr>
        <p:spPr bwMode="auto">
          <a:xfrm>
            <a:off x="344488" y="2590800"/>
            <a:ext cx="7427912" cy="1784350"/>
          </a:xfrm>
          <a:prstGeom prst="rect">
            <a:avLst/>
          </a:prstGeom>
          <a:noFill/>
          <a:ln w="9525">
            <a:noFill/>
            <a:miter lim="800000"/>
            <a:headEnd/>
            <a:tailEnd/>
          </a:ln>
        </p:spPr>
        <p:txBody>
          <a:bodyPr wrap="none">
            <a:spAutoFit/>
          </a:bodyPr>
          <a:lstStyle/>
          <a:p>
            <a:pPr>
              <a:spcBef>
                <a:spcPct val="50000"/>
              </a:spcBef>
            </a:pPr>
            <a:r>
              <a:rPr lang="en-US" sz="2000" b="1" i="1">
                <a:solidFill>
                  <a:srgbClr val="FF3300"/>
                </a:solidFill>
              </a:rPr>
              <a:t>  Cây có 2 loại rễ chính là rễ cọc và rễ chùm. Rễ cọc có đặc </a:t>
            </a:r>
          </a:p>
          <a:p>
            <a:pPr>
              <a:spcBef>
                <a:spcPct val="50000"/>
              </a:spcBef>
            </a:pPr>
            <a:r>
              <a:rPr lang="en-US" sz="2000" b="1" i="1">
                <a:solidFill>
                  <a:srgbClr val="FF3300"/>
                </a:solidFill>
              </a:rPr>
              <a:t>điểm là gồm một rễ to,dài xung quanh rễ đó đâm ra nhiều </a:t>
            </a:r>
          </a:p>
          <a:p>
            <a:pPr>
              <a:spcBef>
                <a:spcPct val="50000"/>
              </a:spcBef>
            </a:pPr>
            <a:r>
              <a:rPr lang="en-US" sz="2000" b="1" i="1">
                <a:solidFill>
                  <a:srgbClr val="FF3300"/>
                </a:solidFill>
              </a:rPr>
              <a:t>rễ con ; rễ chùm đặc điểm là có nhiều rễ dài mọc đều ra từ </a:t>
            </a:r>
          </a:p>
          <a:p>
            <a:pPr>
              <a:spcBef>
                <a:spcPct val="50000"/>
              </a:spcBef>
            </a:pPr>
            <a:r>
              <a:rPr lang="en-US" sz="2000" b="1" i="1">
                <a:solidFill>
                  <a:srgbClr val="FF3300"/>
                </a:solidFill>
              </a:rPr>
              <a:t>gốc thành chùm.</a:t>
            </a:r>
          </a:p>
        </p:txBody>
      </p:sp>
      <p:sp>
        <p:nvSpPr>
          <p:cNvPr id="10249" name="Rectangle 10"/>
          <p:cNvSpPr>
            <a:spLocks noChangeArrowheads="1"/>
          </p:cNvSpPr>
          <p:nvPr/>
        </p:nvSpPr>
        <p:spPr bwMode="auto">
          <a:xfrm>
            <a:off x="455613" y="4876800"/>
            <a:ext cx="7339012" cy="1323975"/>
          </a:xfrm>
          <a:prstGeom prst="rect">
            <a:avLst/>
          </a:prstGeom>
          <a:noFill/>
          <a:ln w="9525">
            <a:noFill/>
            <a:miter lim="800000"/>
            <a:headEnd/>
            <a:tailEnd/>
          </a:ln>
        </p:spPr>
        <p:txBody>
          <a:bodyPr wrap="none">
            <a:spAutoFit/>
          </a:bodyPr>
          <a:lstStyle/>
          <a:p>
            <a:pPr>
              <a:spcBef>
                <a:spcPct val="50000"/>
              </a:spcBef>
            </a:pPr>
            <a:r>
              <a:rPr lang="en-US" sz="2000" b="1" i="1">
                <a:solidFill>
                  <a:srgbClr val="FF3300"/>
                </a:solidFill>
              </a:rPr>
              <a:t>  Một số cây ngoài rễ chính còn có rễ  phụ được mọc ra từ </a:t>
            </a:r>
          </a:p>
          <a:p>
            <a:pPr>
              <a:spcBef>
                <a:spcPct val="50000"/>
              </a:spcBef>
            </a:pPr>
            <a:r>
              <a:rPr lang="en-US" sz="2000" b="1" i="1">
                <a:solidFill>
                  <a:srgbClr val="FF3300"/>
                </a:solidFill>
              </a:rPr>
              <a:t>thân và cành .Một số cây có rễ phình to tạo thành củ, loại </a:t>
            </a:r>
          </a:p>
          <a:p>
            <a:pPr>
              <a:spcBef>
                <a:spcPct val="50000"/>
              </a:spcBef>
            </a:pPr>
            <a:r>
              <a:rPr lang="en-US" sz="2000" b="1" i="1">
                <a:solidFill>
                  <a:srgbClr val="FF3300"/>
                </a:solidFill>
              </a:rPr>
              <a:t>rễ này gọi là rễ củ.</a:t>
            </a:r>
          </a:p>
        </p:txBody>
      </p:sp>
      <p:sp>
        <p:nvSpPr>
          <p:cNvPr id="10250" name="Text Box 11"/>
          <p:cNvSpPr txBox="1">
            <a:spLocks noChangeArrowheads="1"/>
          </p:cNvSpPr>
          <p:nvPr/>
        </p:nvSpPr>
        <p:spPr bwMode="auto">
          <a:xfrm>
            <a:off x="1371600" y="1295400"/>
            <a:ext cx="7069138" cy="461963"/>
          </a:xfrm>
          <a:prstGeom prst="rect">
            <a:avLst/>
          </a:prstGeom>
          <a:noFill/>
          <a:ln w="9525">
            <a:noFill/>
            <a:miter lim="800000"/>
            <a:headEnd/>
            <a:tailEnd/>
          </a:ln>
        </p:spPr>
        <p:txBody>
          <a:bodyPr>
            <a:spAutoFit/>
          </a:bodyPr>
          <a:lstStyle/>
          <a:p>
            <a:pPr>
              <a:spcBef>
                <a:spcPct val="50000"/>
              </a:spcBef>
            </a:pPr>
            <a:r>
              <a:rPr lang="en-US" sz="2400" b="1" i="1">
                <a:solidFill>
                  <a:srgbClr val="3333FF"/>
                </a:solidFill>
              </a:rPr>
              <a:t>Hoạt động 1: Các loại rễ cây.</a:t>
            </a:r>
          </a:p>
        </p:txBody>
      </p:sp>
    </p:spTree>
  </p:cSld>
  <p:clrMapOvr>
    <a:masterClrMapping/>
  </p:clrMapOvr>
  <p:transition spd="slow">
    <p:split orient="vert"/>
    <p:sndAc>
      <p:stSnd>
        <p:snd r:embed="rId2" name="chuong[1].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1244</TotalTime>
  <Words>583</Words>
  <Application>Microsoft Office PowerPoint</Application>
  <PresentationFormat>On-screen Show (4:3)</PresentationFormat>
  <Paragraphs>71</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CSTeam</cp:lastModifiedBy>
  <cp:revision>69</cp:revision>
  <dcterms:created xsi:type="dcterms:W3CDTF">2007-12-02T13:37:05Z</dcterms:created>
  <dcterms:modified xsi:type="dcterms:W3CDTF">2016-06-29T10:33:30Z</dcterms:modified>
</cp:coreProperties>
</file>