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6" r:id="rId2"/>
    <p:sldId id="396" r:id="rId3"/>
    <p:sldId id="419" r:id="rId4"/>
    <p:sldId id="418" r:id="rId5"/>
    <p:sldId id="420" r:id="rId6"/>
    <p:sldId id="422" r:id="rId7"/>
    <p:sldId id="414" r:id="rId8"/>
    <p:sldId id="424" r:id="rId9"/>
    <p:sldId id="413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D60093"/>
    <a:srgbClr val="FFFF00"/>
    <a:srgbClr val="FF3300"/>
    <a:srgbClr val="3333FF"/>
    <a:srgbClr val="0000CC"/>
    <a:srgbClr val="FF0000"/>
    <a:srgbClr val="009900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935" autoAdjust="0"/>
    <p:restoredTop sz="94660"/>
  </p:normalViewPr>
  <p:slideViewPr>
    <p:cSldViewPr>
      <p:cViewPr varScale="1">
        <p:scale>
          <a:sx n="38" d="100"/>
          <a:sy n="38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A80C7-F105-43D8-B7DE-BF783EF3AD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9947C-B86F-4B00-AF2A-FE1E3A0CD6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EEE68-44EC-49F8-9266-9B41BBEB3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6AD57-CCD3-46E3-BDD3-52E8984D63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8B67C-CD77-4F9E-B6C7-91E0773977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4FA8B-D37B-4441-8EF8-8779964BE4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B28DA-5919-42F6-B068-F119701E5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55FD9-EA15-4A29-A7A7-991410B773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6D8B1-ACDE-45DC-9277-9A942C403E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EE194-2AF3-475E-9CBE-7BFB7E5F79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9F3EF-8484-4722-9CE2-BC29992F50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B2B3D-B1B1-468C-9459-A018A5C630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latin typeface="+mn-lt"/>
              </a:defRPr>
            </a:lvl1pPr>
          </a:lstStyle>
          <a:p>
            <a:pPr>
              <a:defRPr/>
            </a:pPr>
            <a:fld id="{D945647E-A461-4651-9B92-7C2BFB2AC3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</p:sldLayoutIdLst>
  <p:transition spd="slow">
    <p:strips dir="l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TiengViet30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4"/>
          <p:cNvGrpSpPr>
            <a:grpSpLocks/>
          </p:cNvGrpSpPr>
          <p:nvPr/>
        </p:nvGrpSpPr>
        <p:grpSpPr bwMode="auto">
          <a:xfrm>
            <a:off x="990600" y="0"/>
            <a:ext cx="6981825" cy="819150"/>
            <a:chOff x="663" y="9"/>
            <a:chExt cx="4407" cy="421"/>
          </a:xfrm>
        </p:grpSpPr>
        <p:sp>
          <p:nvSpPr>
            <p:cNvPr id="15370" name="Text Box 5"/>
            <p:cNvSpPr txBox="1">
              <a:spLocks noChangeArrowheads="1"/>
            </p:cNvSpPr>
            <p:nvPr/>
          </p:nvSpPr>
          <p:spPr bwMode="auto">
            <a:xfrm>
              <a:off x="663" y="9"/>
              <a:ext cx="4407" cy="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en-US" sz="2400" b="1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15371" name="Text Box 6"/>
            <p:cNvSpPr txBox="1">
              <a:spLocks noChangeArrowheads="1"/>
            </p:cNvSpPr>
            <p:nvPr/>
          </p:nvSpPr>
          <p:spPr bwMode="auto">
            <a:xfrm>
              <a:off x="2310" y="240"/>
              <a:ext cx="1017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b="1" i="0" u="sng">
                  <a:solidFill>
                    <a:schemeClr val="accent2"/>
                  </a:solidFill>
                  <a:latin typeface="Arial" charset="0"/>
                </a:rPr>
                <a:t>Tập </a:t>
              </a:r>
              <a:r>
                <a:rPr lang="vi-VN" sz="2400" b="1" i="0" u="sng">
                  <a:solidFill>
                    <a:schemeClr val="accent2"/>
                  </a:solidFill>
                  <a:latin typeface="Arial" charset="0"/>
                </a:rPr>
                <a:t>đ</a:t>
              </a:r>
              <a:r>
                <a:rPr lang="en-US" sz="2400" b="1" i="0" u="sng">
                  <a:solidFill>
                    <a:schemeClr val="accent2"/>
                  </a:solidFill>
                  <a:latin typeface="Arial" charset="0"/>
                </a:rPr>
                <a:t>ọc</a:t>
              </a:r>
            </a:p>
          </p:txBody>
        </p:sp>
      </p:grpSp>
      <p:sp>
        <p:nvSpPr>
          <p:cNvPr id="73733" name="Text Box 11"/>
          <p:cNvSpPr txBox="1">
            <a:spLocks noChangeArrowheads="1"/>
          </p:cNvSpPr>
          <p:nvPr/>
        </p:nvSpPr>
        <p:spPr bwMode="auto">
          <a:xfrm>
            <a:off x="609600" y="914400"/>
            <a:ext cx="8077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i="0">
                <a:solidFill>
                  <a:srgbClr val="009900"/>
                </a:solidFill>
                <a:latin typeface="Arial" charset="0"/>
              </a:rPr>
              <a:t>Chú sẻ và bông hoa bằng l</a:t>
            </a:r>
            <a:r>
              <a:rPr lang="vi-VN" sz="3600" i="0">
                <a:solidFill>
                  <a:srgbClr val="009900"/>
                </a:solidFill>
                <a:latin typeface="Arial" charset="0"/>
              </a:rPr>
              <a:t>ă</a:t>
            </a:r>
            <a:r>
              <a:rPr lang="en-US" sz="3600" i="0">
                <a:solidFill>
                  <a:srgbClr val="009900"/>
                </a:solidFill>
                <a:latin typeface="Arial" charset="0"/>
              </a:rPr>
              <a:t>ng</a:t>
            </a:r>
          </a:p>
        </p:txBody>
      </p:sp>
      <p:sp>
        <p:nvSpPr>
          <p:cNvPr id="15364" name="Text Box 7"/>
          <p:cNvSpPr txBox="1">
            <a:spLocks noChangeArrowheads="1"/>
          </p:cNvSpPr>
          <p:nvPr/>
        </p:nvSpPr>
        <p:spPr bwMode="auto">
          <a:xfrm>
            <a:off x="381000" y="1524000"/>
            <a:ext cx="2514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0">
                <a:solidFill>
                  <a:srgbClr val="0000FF"/>
                </a:solidFill>
                <a:latin typeface="Arial" charset="0"/>
              </a:rPr>
              <a:t>1. Luyện </a:t>
            </a:r>
            <a:r>
              <a:rPr lang="vi-VN" sz="2800" b="1" i="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2800" b="1" i="0">
                <a:solidFill>
                  <a:srgbClr val="0000FF"/>
                </a:solidFill>
                <a:latin typeface="Arial" charset="0"/>
              </a:rPr>
              <a:t>ọc</a:t>
            </a:r>
          </a:p>
        </p:txBody>
      </p:sp>
      <p:sp>
        <p:nvSpPr>
          <p:cNvPr id="15365" name="Text Box 8"/>
          <p:cNvSpPr txBox="1">
            <a:spLocks noChangeArrowheads="1"/>
          </p:cNvSpPr>
          <p:nvPr/>
        </p:nvSpPr>
        <p:spPr bwMode="auto">
          <a:xfrm>
            <a:off x="457200" y="2286000"/>
            <a:ext cx="2514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0">
                <a:solidFill>
                  <a:srgbClr val="0000FF"/>
                </a:solidFill>
                <a:latin typeface="Arial" charset="0"/>
              </a:rPr>
              <a:t>* Từ ngữ:</a:t>
            </a:r>
          </a:p>
        </p:txBody>
      </p:sp>
      <p:sp>
        <p:nvSpPr>
          <p:cNvPr id="15366" name="Line 10"/>
          <p:cNvSpPr>
            <a:spLocks noChangeShapeType="1"/>
          </p:cNvSpPr>
          <p:nvPr/>
        </p:nvSpPr>
        <p:spPr bwMode="auto">
          <a:xfrm>
            <a:off x="6324600" y="1524000"/>
            <a:ext cx="0" cy="5105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7" name="Text Box 11"/>
          <p:cNvSpPr txBox="1">
            <a:spLocks noChangeArrowheads="1"/>
          </p:cNvSpPr>
          <p:nvPr/>
        </p:nvSpPr>
        <p:spPr bwMode="auto">
          <a:xfrm>
            <a:off x="6400800" y="1524000"/>
            <a:ext cx="2514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rgbClr val="0000FF"/>
                </a:solidFill>
                <a:latin typeface="Arial" charset="0"/>
              </a:rPr>
              <a:t>2. Tìm hiểu bài</a:t>
            </a:r>
          </a:p>
        </p:txBody>
      </p:sp>
      <p:sp>
        <p:nvSpPr>
          <p:cNvPr id="73741" name="Rectangle 13"/>
          <p:cNvSpPr>
            <a:spLocks noChangeArrowheads="1"/>
          </p:cNvSpPr>
          <p:nvPr/>
        </p:nvSpPr>
        <p:spPr bwMode="auto">
          <a:xfrm>
            <a:off x="2362200" y="2133600"/>
            <a:ext cx="39116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i="0">
                <a:solidFill>
                  <a:srgbClr val="A50021"/>
                </a:solidFill>
                <a:latin typeface="Arial" charset="0"/>
              </a:rPr>
              <a:t>sẻ non, khuôn cửa sổ, nở muộn</a:t>
            </a:r>
          </a:p>
        </p:txBody>
      </p:sp>
      <p:sp>
        <p:nvSpPr>
          <p:cNvPr id="15369" name="Text Box 16"/>
          <p:cNvSpPr txBox="1">
            <a:spLocks noChangeArrowheads="1"/>
          </p:cNvSpPr>
          <p:nvPr/>
        </p:nvSpPr>
        <p:spPr bwMode="auto">
          <a:xfrm>
            <a:off x="533400" y="3276600"/>
            <a:ext cx="152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0">
                <a:solidFill>
                  <a:srgbClr val="0000CC"/>
                </a:solidFill>
                <a:latin typeface="Arial" charset="0"/>
              </a:rPr>
              <a:t>* Câu:</a:t>
            </a: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3" grpId="0"/>
      <p:bldP spid="737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960438"/>
            <a:ext cx="8686800" cy="3154362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4000" b="1" smtClean="0"/>
              <a:t>  </a:t>
            </a:r>
            <a:r>
              <a:rPr lang="en-US" sz="4800" b="1" smtClean="0">
                <a:solidFill>
                  <a:srgbClr val="0000CC"/>
                </a:solidFill>
              </a:rPr>
              <a:t>Mùa hoa này, bằng l</a:t>
            </a:r>
            <a:r>
              <a:rPr lang="vi-VN" sz="4800" b="1" smtClean="0">
                <a:solidFill>
                  <a:srgbClr val="0000CC"/>
                </a:solidFill>
              </a:rPr>
              <a:t>ă</a:t>
            </a:r>
            <a:r>
              <a:rPr lang="en-US" sz="4800" b="1" smtClean="0">
                <a:solidFill>
                  <a:srgbClr val="0000CC"/>
                </a:solidFill>
              </a:rPr>
              <a:t>ng nở hoa mà không vui vì bé Th</a:t>
            </a:r>
            <a:r>
              <a:rPr lang="vi-VN" sz="4800" b="1" smtClean="0">
                <a:solidFill>
                  <a:srgbClr val="0000CC"/>
                </a:solidFill>
              </a:rPr>
              <a:t>ơ</a:t>
            </a:r>
            <a:r>
              <a:rPr lang="en-US" sz="4800" b="1" smtClean="0">
                <a:solidFill>
                  <a:srgbClr val="0000CC"/>
                </a:solidFill>
              </a:rPr>
              <a:t>, bạn của cây phải nằm viện.</a:t>
            </a:r>
          </a:p>
          <a:p>
            <a:endParaRPr lang="en-US" sz="3600" smtClean="0">
              <a:solidFill>
                <a:srgbClr val="0000CC"/>
              </a:solidFill>
              <a:latin typeface=".VnArabia" pitchFamily="34" charset="0"/>
            </a:endParaRPr>
          </a:p>
        </p:txBody>
      </p:sp>
      <p:sp>
        <p:nvSpPr>
          <p:cNvPr id="107523" name="Line 3"/>
          <p:cNvSpPr>
            <a:spLocks noChangeShapeType="1"/>
          </p:cNvSpPr>
          <p:nvPr/>
        </p:nvSpPr>
        <p:spPr bwMode="auto">
          <a:xfrm flipH="1">
            <a:off x="4267200" y="960438"/>
            <a:ext cx="228600" cy="762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24" name="Line 4"/>
          <p:cNvSpPr>
            <a:spLocks noChangeShapeType="1"/>
          </p:cNvSpPr>
          <p:nvPr/>
        </p:nvSpPr>
        <p:spPr bwMode="auto">
          <a:xfrm flipH="1">
            <a:off x="8458200" y="2484438"/>
            <a:ext cx="228600" cy="762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27" name="Line 7"/>
          <p:cNvSpPr>
            <a:spLocks noChangeShapeType="1"/>
          </p:cNvSpPr>
          <p:nvPr/>
        </p:nvSpPr>
        <p:spPr bwMode="auto">
          <a:xfrm flipH="1">
            <a:off x="5638800" y="1722438"/>
            <a:ext cx="228600" cy="762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28" name="Line 8"/>
          <p:cNvSpPr>
            <a:spLocks noChangeShapeType="1"/>
          </p:cNvSpPr>
          <p:nvPr/>
        </p:nvSpPr>
        <p:spPr bwMode="auto">
          <a:xfrm flipH="1">
            <a:off x="8458200" y="1722438"/>
            <a:ext cx="228600" cy="762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29" name="Line 9"/>
          <p:cNvSpPr>
            <a:spLocks noChangeShapeType="1"/>
          </p:cNvSpPr>
          <p:nvPr/>
        </p:nvSpPr>
        <p:spPr bwMode="auto">
          <a:xfrm flipH="1">
            <a:off x="3962400" y="2408238"/>
            <a:ext cx="228600" cy="762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30" name="Line 10"/>
          <p:cNvSpPr>
            <a:spLocks noChangeShapeType="1"/>
          </p:cNvSpPr>
          <p:nvPr/>
        </p:nvSpPr>
        <p:spPr bwMode="auto">
          <a:xfrm flipH="1">
            <a:off x="8382000" y="2484438"/>
            <a:ext cx="228600" cy="762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7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07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7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7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7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7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animBg="1"/>
      <p:bldP spid="107524" grpId="0" animBg="1"/>
      <p:bldP spid="107527" grpId="0" animBg="1"/>
      <p:bldP spid="107528" grpId="0" animBg="1"/>
      <p:bldP spid="107529" grpId="0" animBg="1"/>
      <p:bldP spid="1075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4"/>
          <p:cNvGrpSpPr>
            <a:grpSpLocks/>
          </p:cNvGrpSpPr>
          <p:nvPr/>
        </p:nvGrpSpPr>
        <p:grpSpPr bwMode="auto">
          <a:xfrm>
            <a:off x="990600" y="0"/>
            <a:ext cx="6981825" cy="819150"/>
            <a:chOff x="663" y="9"/>
            <a:chExt cx="4407" cy="421"/>
          </a:xfrm>
        </p:grpSpPr>
        <p:sp>
          <p:nvSpPr>
            <p:cNvPr id="17426" name="Text Box 5"/>
            <p:cNvSpPr txBox="1">
              <a:spLocks noChangeArrowheads="1"/>
            </p:cNvSpPr>
            <p:nvPr/>
          </p:nvSpPr>
          <p:spPr bwMode="auto">
            <a:xfrm>
              <a:off x="663" y="9"/>
              <a:ext cx="4407" cy="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en-US" sz="2400" b="1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17427" name="Text Box 6"/>
            <p:cNvSpPr txBox="1">
              <a:spLocks noChangeArrowheads="1"/>
            </p:cNvSpPr>
            <p:nvPr/>
          </p:nvSpPr>
          <p:spPr bwMode="auto">
            <a:xfrm>
              <a:off x="2310" y="240"/>
              <a:ext cx="1017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b="1" i="0" u="sng">
                  <a:solidFill>
                    <a:schemeClr val="accent2"/>
                  </a:solidFill>
                  <a:latin typeface="Arial" charset="0"/>
                </a:rPr>
                <a:t>Tập </a:t>
              </a:r>
              <a:r>
                <a:rPr lang="vi-VN" sz="2400" b="1" i="0" u="sng">
                  <a:solidFill>
                    <a:schemeClr val="accent2"/>
                  </a:solidFill>
                  <a:latin typeface="Arial" charset="0"/>
                </a:rPr>
                <a:t>đ</a:t>
              </a:r>
              <a:r>
                <a:rPr lang="en-US" sz="2400" b="1" i="0" u="sng">
                  <a:solidFill>
                    <a:schemeClr val="accent2"/>
                  </a:solidFill>
                  <a:latin typeface="Arial" charset="0"/>
                </a:rPr>
                <a:t>ọc</a:t>
              </a:r>
            </a:p>
          </p:txBody>
        </p:sp>
      </p:grpSp>
      <p:sp>
        <p:nvSpPr>
          <p:cNvPr id="17411" name="Text Box 11"/>
          <p:cNvSpPr txBox="1">
            <a:spLocks noChangeArrowheads="1"/>
          </p:cNvSpPr>
          <p:nvPr/>
        </p:nvSpPr>
        <p:spPr bwMode="auto">
          <a:xfrm>
            <a:off x="609600" y="914400"/>
            <a:ext cx="8077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i="0">
                <a:solidFill>
                  <a:srgbClr val="009900"/>
                </a:solidFill>
                <a:latin typeface="Arial" charset="0"/>
              </a:rPr>
              <a:t>Chú sẻ và bông hoa bằng l</a:t>
            </a:r>
            <a:r>
              <a:rPr lang="vi-VN" sz="3600" i="0">
                <a:solidFill>
                  <a:srgbClr val="009900"/>
                </a:solidFill>
                <a:latin typeface="Arial" charset="0"/>
              </a:rPr>
              <a:t>ă</a:t>
            </a:r>
            <a:r>
              <a:rPr lang="en-US" sz="3600" i="0">
                <a:solidFill>
                  <a:srgbClr val="009900"/>
                </a:solidFill>
                <a:latin typeface="Arial" charset="0"/>
              </a:rPr>
              <a:t>ng</a:t>
            </a:r>
          </a:p>
        </p:txBody>
      </p:sp>
      <p:sp>
        <p:nvSpPr>
          <p:cNvPr id="17412" name="Text Box 6"/>
          <p:cNvSpPr txBox="1">
            <a:spLocks noChangeArrowheads="1"/>
          </p:cNvSpPr>
          <p:nvPr/>
        </p:nvSpPr>
        <p:spPr bwMode="auto">
          <a:xfrm>
            <a:off x="381000" y="1524000"/>
            <a:ext cx="2514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0">
                <a:solidFill>
                  <a:srgbClr val="0000FF"/>
                </a:solidFill>
                <a:latin typeface="Arial" charset="0"/>
              </a:rPr>
              <a:t>1. Luyện </a:t>
            </a:r>
            <a:r>
              <a:rPr lang="vi-VN" sz="2800" b="1" i="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2800" b="1" i="0">
                <a:solidFill>
                  <a:srgbClr val="0000FF"/>
                </a:solidFill>
                <a:latin typeface="Arial" charset="0"/>
              </a:rPr>
              <a:t>ọc</a:t>
            </a:r>
          </a:p>
        </p:txBody>
      </p:sp>
      <p:sp>
        <p:nvSpPr>
          <p:cNvPr id="17413" name="Text Box 7"/>
          <p:cNvSpPr txBox="1">
            <a:spLocks noChangeArrowheads="1"/>
          </p:cNvSpPr>
          <p:nvPr/>
        </p:nvSpPr>
        <p:spPr bwMode="auto">
          <a:xfrm>
            <a:off x="457200" y="2286000"/>
            <a:ext cx="2514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0">
                <a:solidFill>
                  <a:srgbClr val="0000FF"/>
                </a:solidFill>
                <a:latin typeface="Arial" charset="0"/>
              </a:rPr>
              <a:t>* Từ ngữ:</a:t>
            </a:r>
          </a:p>
        </p:txBody>
      </p:sp>
      <p:sp>
        <p:nvSpPr>
          <p:cNvPr id="17414" name="Line 8"/>
          <p:cNvSpPr>
            <a:spLocks noChangeShapeType="1"/>
          </p:cNvSpPr>
          <p:nvPr/>
        </p:nvSpPr>
        <p:spPr bwMode="auto">
          <a:xfrm>
            <a:off x="6248400" y="1524000"/>
            <a:ext cx="0" cy="5105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5" name="Text Box 9"/>
          <p:cNvSpPr txBox="1">
            <a:spLocks noChangeArrowheads="1"/>
          </p:cNvSpPr>
          <p:nvPr/>
        </p:nvSpPr>
        <p:spPr bwMode="auto">
          <a:xfrm>
            <a:off x="6172200" y="1524000"/>
            <a:ext cx="2514600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0">
                <a:solidFill>
                  <a:srgbClr val="0000FF"/>
                </a:solidFill>
                <a:latin typeface="Arial" charset="0"/>
              </a:rPr>
              <a:t>2. Tìm hiểu bài</a:t>
            </a:r>
          </a:p>
        </p:txBody>
      </p:sp>
      <p:sp>
        <p:nvSpPr>
          <p:cNvPr id="17416" name="Rectangle 10"/>
          <p:cNvSpPr>
            <a:spLocks noChangeArrowheads="1"/>
          </p:cNvSpPr>
          <p:nvPr/>
        </p:nvSpPr>
        <p:spPr bwMode="auto">
          <a:xfrm>
            <a:off x="2286000" y="2133600"/>
            <a:ext cx="37338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i="0">
                <a:solidFill>
                  <a:srgbClr val="A50021"/>
                </a:solidFill>
                <a:latin typeface="Arial" charset="0"/>
              </a:rPr>
              <a:t>sẻ non, khuôn cửa sổ, nở muộn</a:t>
            </a:r>
          </a:p>
        </p:txBody>
      </p:sp>
      <p:sp>
        <p:nvSpPr>
          <p:cNvPr id="17417" name="Text Box 11"/>
          <p:cNvSpPr txBox="1">
            <a:spLocks noChangeArrowheads="1"/>
          </p:cNvSpPr>
          <p:nvPr/>
        </p:nvSpPr>
        <p:spPr bwMode="auto">
          <a:xfrm>
            <a:off x="533400" y="3276600"/>
            <a:ext cx="152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0">
                <a:solidFill>
                  <a:srgbClr val="0000CC"/>
                </a:solidFill>
                <a:latin typeface="Arial" charset="0"/>
              </a:rPr>
              <a:t>* Câu:</a:t>
            </a:r>
          </a:p>
        </p:txBody>
      </p:sp>
      <p:sp>
        <p:nvSpPr>
          <p:cNvPr id="17418" name="Text Box 12"/>
          <p:cNvSpPr txBox="1">
            <a:spLocks noChangeArrowheads="1"/>
          </p:cNvSpPr>
          <p:nvPr/>
        </p:nvSpPr>
        <p:spPr bwMode="auto">
          <a:xfrm>
            <a:off x="304800" y="4191000"/>
            <a:ext cx="5791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>
                <a:latin typeface="Arial" charset="0"/>
              </a:rPr>
              <a:t>Mùa hoa này, bằng l</a:t>
            </a:r>
            <a:r>
              <a:rPr lang="vi-VN" sz="3200" b="1" i="0">
                <a:latin typeface="Arial" charset="0"/>
              </a:rPr>
              <a:t>ă</a:t>
            </a:r>
            <a:r>
              <a:rPr lang="en-US" sz="3200" b="1" i="0">
                <a:latin typeface="Arial" charset="0"/>
              </a:rPr>
              <a:t>ng nở hoa mà không vui vì bé Th</a:t>
            </a:r>
            <a:r>
              <a:rPr lang="vi-VN" sz="3200" b="1" i="0">
                <a:latin typeface="Arial" charset="0"/>
              </a:rPr>
              <a:t>ơ</a:t>
            </a:r>
            <a:r>
              <a:rPr lang="en-US" sz="3200" b="1" i="0">
                <a:latin typeface="Arial" charset="0"/>
              </a:rPr>
              <a:t>, bạn của cây phải nằm viện.</a:t>
            </a:r>
          </a:p>
        </p:txBody>
      </p:sp>
      <p:sp>
        <p:nvSpPr>
          <p:cNvPr id="17419" name="Line 13"/>
          <p:cNvSpPr>
            <a:spLocks noChangeShapeType="1"/>
          </p:cNvSpPr>
          <p:nvPr/>
        </p:nvSpPr>
        <p:spPr bwMode="auto">
          <a:xfrm flipH="1">
            <a:off x="3124200" y="4191000"/>
            <a:ext cx="76200" cy="60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0" name="Line 14"/>
          <p:cNvSpPr>
            <a:spLocks noChangeShapeType="1"/>
          </p:cNvSpPr>
          <p:nvPr/>
        </p:nvSpPr>
        <p:spPr bwMode="auto">
          <a:xfrm flipH="1">
            <a:off x="6019800" y="4800600"/>
            <a:ext cx="76200" cy="60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1" name="Line 15"/>
          <p:cNvSpPr>
            <a:spLocks noChangeShapeType="1"/>
          </p:cNvSpPr>
          <p:nvPr/>
        </p:nvSpPr>
        <p:spPr bwMode="auto">
          <a:xfrm flipH="1">
            <a:off x="3962400" y="4800600"/>
            <a:ext cx="76200" cy="60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2" name="Line 16"/>
          <p:cNvSpPr>
            <a:spLocks noChangeShapeType="1"/>
          </p:cNvSpPr>
          <p:nvPr/>
        </p:nvSpPr>
        <p:spPr bwMode="auto">
          <a:xfrm flipH="1">
            <a:off x="5791200" y="5410200"/>
            <a:ext cx="76200" cy="60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3" name="Line 17"/>
          <p:cNvSpPr>
            <a:spLocks noChangeShapeType="1"/>
          </p:cNvSpPr>
          <p:nvPr/>
        </p:nvSpPr>
        <p:spPr bwMode="auto">
          <a:xfrm flipH="1">
            <a:off x="5715000" y="5410200"/>
            <a:ext cx="76200" cy="60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4" name="Line 18"/>
          <p:cNvSpPr>
            <a:spLocks noChangeShapeType="1"/>
          </p:cNvSpPr>
          <p:nvPr/>
        </p:nvSpPr>
        <p:spPr bwMode="auto">
          <a:xfrm flipH="1">
            <a:off x="2743200" y="5334000"/>
            <a:ext cx="76200" cy="60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492" name="Text Box 20"/>
          <p:cNvSpPr txBox="1">
            <a:spLocks noChangeArrowheads="1"/>
          </p:cNvSpPr>
          <p:nvPr/>
        </p:nvSpPr>
        <p:spPr bwMode="auto">
          <a:xfrm>
            <a:off x="6477000" y="2209800"/>
            <a:ext cx="2667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0">
                <a:solidFill>
                  <a:srgbClr val="D60093"/>
                </a:solidFill>
                <a:latin typeface="Arial" charset="0"/>
              </a:rPr>
              <a:t>bằng l</a:t>
            </a:r>
            <a:r>
              <a:rPr lang="vi-VN" sz="4000" b="1" i="0">
                <a:solidFill>
                  <a:srgbClr val="D60093"/>
                </a:solidFill>
                <a:latin typeface="Arial" charset="0"/>
              </a:rPr>
              <a:t>ă</a:t>
            </a:r>
            <a:r>
              <a:rPr lang="en-US" sz="4000" b="1" i="0">
                <a:solidFill>
                  <a:srgbClr val="D60093"/>
                </a:solidFill>
                <a:latin typeface="Arial" charset="0"/>
              </a:rPr>
              <a:t>ng</a:t>
            </a: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5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9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8435" name="Picture 5" descr="images1317089_201111729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247775"/>
            <a:ext cx="9144000" cy="772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4"/>
          <p:cNvGrpSpPr>
            <a:grpSpLocks/>
          </p:cNvGrpSpPr>
          <p:nvPr/>
        </p:nvGrpSpPr>
        <p:grpSpPr bwMode="auto">
          <a:xfrm>
            <a:off x="990600" y="0"/>
            <a:ext cx="6981825" cy="725488"/>
            <a:chOff x="663" y="9"/>
            <a:chExt cx="4407" cy="373"/>
          </a:xfrm>
        </p:grpSpPr>
        <p:sp>
          <p:nvSpPr>
            <p:cNvPr id="19475" name="Text Box 5"/>
            <p:cNvSpPr txBox="1">
              <a:spLocks noChangeArrowheads="1"/>
            </p:cNvSpPr>
            <p:nvPr/>
          </p:nvSpPr>
          <p:spPr bwMode="auto">
            <a:xfrm>
              <a:off x="663" y="9"/>
              <a:ext cx="4407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en-US" b="1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19476" name="Text Box 6"/>
            <p:cNvSpPr txBox="1">
              <a:spLocks noChangeArrowheads="1"/>
            </p:cNvSpPr>
            <p:nvPr/>
          </p:nvSpPr>
          <p:spPr bwMode="auto">
            <a:xfrm>
              <a:off x="2310" y="240"/>
              <a:ext cx="1017" cy="1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b="1" i="0" u="sng">
                  <a:solidFill>
                    <a:schemeClr val="accent2"/>
                  </a:solidFill>
                  <a:latin typeface="Arial" charset="0"/>
                </a:rPr>
                <a:t>Tập </a:t>
              </a:r>
              <a:r>
                <a:rPr lang="vi-VN" b="1" i="0" u="sng">
                  <a:solidFill>
                    <a:schemeClr val="accent2"/>
                  </a:solidFill>
                  <a:latin typeface="Arial" charset="0"/>
                </a:rPr>
                <a:t>đ</a:t>
              </a:r>
              <a:r>
                <a:rPr lang="en-US" b="1" i="0" u="sng">
                  <a:solidFill>
                    <a:schemeClr val="accent2"/>
                  </a:solidFill>
                  <a:latin typeface="Arial" charset="0"/>
                </a:rPr>
                <a:t>ọc</a:t>
              </a:r>
            </a:p>
          </p:txBody>
        </p:sp>
      </p:grpSp>
      <p:sp>
        <p:nvSpPr>
          <p:cNvPr id="19459" name="Text Box 11"/>
          <p:cNvSpPr txBox="1">
            <a:spLocks noChangeArrowheads="1"/>
          </p:cNvSpPr>
          <p:nvPr/>
        </p:nvSpPr>
        <p:spPr bwMode="auto">
          <a:xfrm>
            <a:off x="609600" y="914400"/>
            <a:ext cx="807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i="0">
                <a:solidFill>
                  <a:srgbClr val="009900"/>
                </a:solidFill>
                <a:latin typeface="Arial" charset="0"/>
              </a:rPr>
              <a:t>Chú sẻ và bông hoa bằng l</a:t>
            </a:r>
            <a:r>
              <a:rPr lang="vi-VN" sz="2800" i="0">
                <a:solidFill>
                  <a:srgbClr val="009900"/>
                </a:solidFill>
                <a:latin typeface="Arial" charset="0"/>
              </a:rPr>
              <a:t>ă</a:t>
            </a:r>
            <a:r>
              <a:rPr lang="en-US" sz="2800" i="0">
                <a:solidFill>
                  <a:srgbClr val="009900"/>
                </a:solidFill>
                <a:latin typeface="Arial" charset="0"/>
              </a:rPr>
              <a:t>ng</a:t>
            </a:r>
          </a:p>
        </p:txBody>
      </p:sp>
      <p:sp>
        <p:nvSpPr>
          <p:cNvPr id="19460" name="Text Box 6"/>
          <p:cNvSpPr txBox="1">
            <a:spLocks noChangeArrowheads="1"/>
          </p:cNvSpPr>
          <p:nvPr/>
        </p:nvSpPr>
        <p:spPr bwMode="auto">
          <a:xfrm>
            <a:off x="381000" y="1524000"/>
            <a:ext cx="2514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solidFill>
                  <a:srgbClr val="0000FF"/>
                </a:solidFill>
                <a:latin typeface="Arial" charset="0"/>
              </a:rPr>
              <a:t>1. Luyện </a:t>
            </a:r>
            <a:r>
              <a:rPr lang="vi-VN" sz="2000" b="1" i="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2000" b="1" i="0">
                <a:solidFill>
                  <a:srgbClr val="0000FF"/>
                </a:solidFill>
                <a:latin typeface="Arial" charset="0"/>
              </a:rPr>
              <a:t>ọc</a:t>
            </a:r>
          </a:p>
        </p:txBody>
      </p:sp>
      <p:sp>
        <p:nvSpPr>
          <p:cNvPr id="19461" name="Text Box 7"/>
          <p:cNvSpPr txBox="1">
            <a:spLocks noChangeArrowheads="1"/>
          </p:cNvSpPr>
          <p:nvPr/>
        </p:nvSpPr>
        <p:spPr bwMode="auto">
          <a:xfrm>
            <a:off x="457200" y="2286000"/>
            <a:ext cx="2514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solidFill>
                  <a:srgbClr val="0000FF"/>
                </a:solidFill>
                <a:latin typeface="Arial" charset="0"/>
              </a:rPr>
              <a:t>* Từ ngữ:</a:t>
            </a:r>
          </a:p>
        </p:txBody>
      </p:sp>
      <p:sp>
        <p:nvSpPr>
          <p:cNvPr id="19462" name="Line 8"/>
          <p:cNvSpPr>
            <a:spLocks noChangeShapeType="1"/>
          </p:cNvSpPr>
          <p:nvPr/>
        </p:nvSpPr>
        <p:spPr bwMode="auto">
          <a:xfrm>
            <a:off x="6248400" y="1524000"/>
            <a:ext cx="0" cy="5105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3" name="Text Box 9"/>
          <p:cNvSpPr txBox="1">
            <a:spLocks noChangeArrowheads="1"/>
          </p:cNvSpPr>
          <p:nvPr/>
        </p:nvSpPr>
        <p:spPr bwMode="auto">
          <a:xfrm>
            <a:off x="6172200" y="1524000"/>
            <a:ext cx="2514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0">
                <a:solidFill>
                  <a:srgbClr val="0000FF"/>
                </a:solidFill>
                <a:latin typeface="Arial" charset="0"/>
              </a:rPr>
              <a:t>2. Tìm hiểu bài</a:t>
            </a:r>
          </a:p>
        </p:txBody>
      </p:sp>
      <p:sp>
        <p:nvSpPr>
          <p:cNvPr id="19464" name="Rectangle 10"/>
          <p:cNvSpPr>
            <a:spLocks noChangeArrowheads="1"/>
          </p:cNvSpPr>
          <p:nvPr/>
        </p:nvSpPr>
        <p:spPr bwMode="auto">
          <a:xfrm>
            <a:off x="2286000" y="2133600"/>
            <a:ext cx="3733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0">
                <a:solidFill>
                  <a:srgbClr val="A50021"/>
                </a:solidFill>
                <a:latin typeface="Arial" charset="0"/>
              </a:rPr>
              <a:t>sẻ non, khuôn cửa sổ, nở muộn</a:t>
            </a:r>
          </a:p>
        </p:txBody>
      </p:sp>
      <p:sp>
        <p:nvSpPr>
          <p:cNvPr id="19465" name="Text Box 11"/>
          <p:cNvSpPr txBox="1">
            <a:spLocks noChangeArrowheads="1"/>
          </p:cNvSpPr>
          <p:nvPr/>
        </p:nvSpPr>
        <p:spPr bwMode="auto">
          <a:xfrm>
            <a:off x="533400" y="3276600"/>
            <a:ext cx="152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solidFill>
                  <a:srgbClr val="0000CC"/>
                </a:solidFill>
                <a:latin typeface="Arial" charset="0"/>
              </a:rPr>
              <a:t>* Câu:</a:t>
            </a:r>
          </a:p>
        </p:txBody>
      </p:sp>
      <p:sp>
        <p:nvSpPr>
          <p:cNvPr id="19466" name="Line 16"/>
          <p:cNvSpPr>
            <a:spLocks noChangeShapeType="1"/>
          </p:cNvSpPr>
          <p:nvPr/>
        </p:nvSpPr>
        <p:spPr bwMode="auto">
          <a:xfrm flipH="1">
            <a:off x="3124200" y="4267200"/>
            <a:ext cx="76200" cy="60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7" name="Text Box 19"/>
          <p:cNvSpPr txBox="1">
            <a:spLocks noChangeArrowheads="1"/>
          </p:cNvSpPr>
          <p:nvPr/>
        </p:nvSpPr>
        <p:spPr bwMode="auto">
          <a:xfrm>
            <a:off x="6477000" y="2209800"/>
            <a:ext cx="2667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0">
                <a:solidFill>
                  <a:srgbClr val="D60093"/>
                </a:solidFill>
                <a:latin typeface="Arial" charset="0"/>
              </a:rPr>
              <a:t>bằng l</a:t>
            </a:r>
            <a:r>
              <a:rPr lang="vi-VN" sz="3200" b="1" i="0">
                <a:solidFill>
                  <a:srgbClr val="D60093"/>
                </a:solidFill>
                <a:latin typeface="Arial" charset="0"/>
              </a:rPr>
              <a:t>ă</a:t>
            </a:r>
            <a:r>
              <a:rPr lang="en-US" sz="3200" b="1" i="0">
                <a:solidFill>
                  <a:srgbClr val="D60093"/>
                </a:solidFill>
                <a:latin typeface="Arial" charset="0"/>
              </a:rPr>
              <a:t>ng</a:t>
            </a:r>
          </a:p>
        </p:txBody>
      </p:sp>
      <p:sp>
        <p:nvSpPr>
          <p:cNvPr id="110612" name="Text Box 20"/>
          <p:cNvSpPr txBox="1">
            <a:spLocks noChangeArrowheads="1"/>
          </p:cNvSpPr>
          <p:nvPr/>
        </p:nvSpPr>
        <p:spPr bwMode="auto">
          <a:xfrm>
            <a:off x="6629400" y="3352800"/>
            <a:ext cx="1981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0">
                <a:solidFill>
                  <a:srgbClr val="D60093"/>
                </a:solidFill>
                <a:latin typeface="Arial" charset="0"/>
              </a:rPr>
              <a:t>chúc</a:t>
            </a:r>
          </a:p>
        </p:txBody>
      </p:sp>
      <p:sp>
        <p:nvSpPr>
          <p:cNvPr id="19469" name="Line 21"/>
          <p:cNvSpPr>
            <a:spLocks noChangeShapeType="1"/>
          </p:cNvSpPr>
          <p:nvPr/>
        </p:nvSpPr>
        <p:spPr bwMode="auto">
          <a:xfrm flipH="1">
            <a:off x="3921125" y="4773613"/>
            <a:ext cx="76200" cy="60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0" name="Text Box 12"/>
          <p:cNvSpPr txBox="1">
            <a:spLocks noChangeArrowheads="1"/>
          </p:cNvSpPr>
          <p:nvPr/>
        </p:nvSpPr>
        <p:spPr bwMode="auto">
          <a:xfrm>
            <a:off x="381000" y="4343400"/>
            <a:ext cx="5791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latin typeface="Arial" charset="0"/>
              </a:rPr>
              <a:t>Mùa hoa này, bằng l</a:t>
            </a:r>
            <a:r>
              <a:rPr lang="vi-VN" sz="2400" b="1" i="0">
                <a:latin typeface="Arial" charset="0"/>
              </a:rPr>
              <a:t>ă</a:t>
            </a:r>
            <a:r>
              <a:rPr lang="en-US" sz="2400" b="1" i="0">
                <a:latin typeface="Arial" charset="0"/>
              </a:rPr>
              <a:t>ng nở hoa mà không vui vì bé Th</a:t>
            </a:r>
            <a:r>
              <a:rPr lang="vi-VN" sz="2400" b="1" i="0">
                <a:latin typeface="Arial" charset="0"/>
              </a:rPr>
              <a:t>ơ</a:t>
            </a:r>
            <a:r>
              <a:rPr lang="en-US" sz="2400" b="1" i="0">
                <a:latin typeface="Arial" charset="0"/>
              </a:rPr>
              <a:t>, bạn của cây phải nằm viện.</a:t>
            </a:r>
          </a:p>
        </p:txBody>
      </p:sp>
      <p:sp>
        <p:nvSpPr>
          <p:cNvPr id="19471" name="Line 22"/>
          <p:cNvSpPr>
            <a:spLocks noChangeShapeType="1"/>
          </p:cNvSpPr>
          <p:nvPr/>
        </p:nvSpPr>
        <p:spPr bwMode="auto">
          <a:xfrm flipH="1">
            <a:off x="6019800" y="4876800"/>
            <a:ext cx="76200" cy="60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2" name="Line 23"/>
          <p:cNvSpPr>
            <a:spLocks noChangeShapeType="1"/>
          </p:cNvSpPr>
          <p:nvPr/>
        </p:nvSpPr>
        <p:spPr bwMode="auto">
          <a:xfrm flipH="1">
            <a:off x="2819400" y="5562600"/>
            <a:ext cx="76200" cy="60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3" name="Line 24"/>
          <p:cNvSpPr>
            <a:spLocks noChangeShapeType="1"/>
          </p:cNvSpPr>
          <p:nvPr/>
        </p:nvSpPr>
        <p:spPr bwMode="auto">
          <a:xfrm flipH="1">
            <a:off x="5791200" y="5486400"/>
            <a:ext cx="76200" cy="60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4" name="Line 25"/>
          <p:cNvSpPr>
            <a:spLocks noChangeShapeType="1"/>
          </p:cNvSpPr>
          <p:nvPr/>
        </p:nvSpPr>
        <p:spPr bwMode="auto">
          <a:xfrm flipH="1">
            <a:off x="5867400" y="5486400"/>
            <a:ext cx="76200" cy="60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0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775" y="381000"/>
            <a:ext cx="8534400" cy="6270625"/>
          </a:xfrm>
          <a:ln>
            <a:solidFill>
              <a:srgbClr val="FF3300"/>
            </a:solidFill>
          </a:ln>
        </p:spPr>
        <p:txBody>
          <a:bodyPr/>
          <a:lstStyle/>
          <a:p>
            <a:pPr marL="0" algn="just">
              <a:lnSpc>
                <a:spcPct val="110000"/>
              </a:lnSpc>
              <a:buFontTx/>
              <a:buNone/>
            </a:pPr>
            <a:r>
              <a:rPr lang="en-US" sz="4400" smtClean="0">
                <a:solidFill>
                  <a:srgbClr val="0000CC"/>
                </a:solidFill>
              </a:rPr>
              <a:t> Ở gần tổ của một chú sẻ non </a:t>
            </a:r>
            <a:r>
              <a:rPr lang="vi-VN" sz="4400" smtClean="0">
                <a:solidFill>
                  <a:srgbClr val="0000CC"/>
                </a:solidFill>
              </a:rPr>
              <a:t>đ</a:t>
            </a:r>
            <a:r>
              <a:rPr lang="en-US" sz="4400" smtClean="0">
                <a:solidFill>
                  <a:srgbClr val="0000CC"/>
                </a:solidFill>
              </a:rPr>
              <a:t>ang tập bay có một cây bằng l</a:t>
            </a:r>
            <a:r>
              <a:rPr lang="vi-VN" sz="4400" smtClean="0">
                <a:solidFill>
                  <a:srgbClr val="0000CC"/>
                </a:solidFill>
              </a:rPr>
              <a:t>ă</a:t>
            </a:r>
            <a:r>
              <a:rPr lang="en-US" sz="4400" smtClean="0">
                <a:solidFill>
                  <a:srgbClr val="0000CC"/>
                </a:solidFill>
              </a:rPr>
              <a:t>ng.  Mùa hoa này, bằng l</a:t>
            </a:r>
            <a:r>
              <a:rPr lang="vi-VN" sz="4400" smtClean="0">
                <a:solidFill>
                  <a:srgbClr val="0000CC"/>
                </a:solidFill>
              </a:rPr>
              <a:t>ă</a:t>
            </a:r>
            <a:r>
              <a:rPr lang="en-US" sz="4400" smtClean="0">
                <a:solidFill>
                  <a:srgbClr val="0000CC"/>
                </a:solidFill>
              </a:rPr>
              <a:t>ng nở hoa mà </a:t>
            </a:r>
            <a:r>
              <a:rPr lang="en-US" sz="4400" smtClean="0">
                <a:solidFill>
                  <a:srgbClr val="009900"/>
                </a:solidFill>
              </a:rPr>
              <a:t>không vui</a:t>
            </a:r>
            <a:r>
              <a:rPr lang="en-US" sz="4400" smtClean="0">
                <a:solidFill>
                  <a:srgbClr val="0000CC"/>
                </a:solidFill>
              </a:rPr>
              <a:t> vì bé Th</a:t>
            </a:r>
            <a:r>
              <a:rPr lang="vi-VN" sz="4400" smtClean="0">
                <a:solidFill>
                  <a:srgbClr val="0000CC"/>
                </a:solidFill>
              </a:rPr>
              <a:t>ơ</a:t>
            </a:r>
            <a:r>
              <a:rPr lang="en-US" sz="4400" smtClean="0">
                <a:solidFill>
                  <a:srgbClr val="0000CC"/>
                </a:solidFill>
              </a:rPr>
              <a:t>, bạn của cây phải </a:t>
            </a:r>
            <a:r>
              <a:rPr lang="en-US" sz="4400" smtClean="0">
                <a:solidFill>
                  <a:srgbClr val="009900"/>
                </a:solidFill>
              </a:rPr>
              <a:t>nằm viện</a:t>
            </a:r>
            <a:r>
              <a:rPr lang="en-US" sz="4400" smtClean="0">
                <a:solidFill>
                  <a:srgbClr val="0000CC"/>
                </a:solidFill>
              </a:rPr>
              <a:t>.  Sẻ non biết bằng l</a:t>
            </a:r>
            <a:r>
              <a:rPr lang="vi-VN" sz="4400" smtClean="0">
                <a:solidFill>
                  <a:srgbClr val="0000CC"/>
                </a:solidFill>
              </a:rPr>
              <a:t>ă</a:t>
            </a:r>
            <a:r>
              <a:rPr lang="en-US" sz="4400" smtClean="0">
                <a:solidFill>
                  <a:srgbClr val="0000CC"/>
                </a:solidFill>
              </a:rPr>
              <a:t>ng </a:t>
            </a:r>
            <a:r>
              <a:rPr lang="vi-VN" sz="4400" smtClean="0">
                <a:solidFill>
                  <a:srgbClr val="0000CC"/>
                </a:solidFill>
              </a:rPr>
              <a:t>đ</a:t>
            </a:r>
            <a:r>
              <a:rPr lang="en-US" sz="4400" smtClean="0">
                <a:solidFill>
                  <a:srgbClr val="0000CC"/>
                </a:solidFill>
              </a:rPr>
              <a:t>ã giữ lại bông hoa </a:t>
            </a:r>
            <a:r>
              <a:rPr lang="en-US" sz="4400" smtClean="0">
                <a:solidFill>
                  <a:srgbClr val="009900"/>
                </a:solidFill>
              </a:rPr>
              <a:t>cuối cùng</a:t>
            </a:r>
            <a:r>
              <a:rPr lang="en-US" sz="4400" smtClean="0">
                <a:solidFill>
                  <a:srgbClr val="0000CC"/>
                </a:solidFill>
              </a:rPr>
              <a:t> </a:t>
            </a:r>
            <a:r>
              <a:rPr lang="vi-VN" sz="4400" smtClean="0">
                <a:solidFill>
                  <a:srgbClr val="0000CC"/>
                </a:solidFill>
              </a:rPr>
              <a:t>đ</a:t>
            </a:r>
            <a:r>
              <a:rPr lang="en-US" sz="4400" smtClean="0">
                <a:solidFill>
                  <a:srgbClr val="0000CC"/>
                </a:solidFill>
              </a:rPr>
              <a:t>ể </a:t>
            </a:r>
            <a:r>
              <a:rPr lang="vi-VN" sz="4400" smtClean="0">
                <a:solidFill>
                  <a:srgbClr val="009900"/>
                </a:solidFill>
              </a:rPr>
              <a:t>đ</a:t>
            </a:r>
            <a:r>
              <a:rPr lang="en-US" sz="4400" smtClean="0">
                <a:solidFill>
                  <a:srgbClr val="009900"/>
                </a:solidFill>
              </a:rPr>
              <a:t>ợi</a:t>
            </a:r>
            <a:r>
              <a:rPr lang="en-US" sz="4400" smtClean="0">
                <a:solidFill>
                  <a:srgbClr val="0000CC"/>
                </a:solidFill>
              </a:rPr>
              <a:t> bé Th</a:t>
            </a:r>
            <a:r>
              <a:rPr lang="vi-VN" sz="4400" smtClean="0">
                <a:solidFill>
                  <a:srgbClr val="0000CC"/>
                </a:solidFill>
              </a:rPr>
              <a:t>ơ</a:t>
            </a:r>
            <a:r>
              <a:rPr lang="en-US" sz="4400" smtClean="0">
                <a:solidFill>
                  <a:srgbClr val="0000CC"/>
                </a:solidFill>
              </a:rPr>
              <a:t>.</a:t>
            </a:r>
          </a:p>
          <a:p>
            <a:pPr marL="0" algn="just">
              <a:lnSpc>
                <a:spcPct val="110000"/>
              </a:lnSpc>
            </a:pPr>
            <a:endParaRPr lang="en-US" sz="4400" smtClean="0">
              <a:solidFill>
                <a:srgbClr val="0000CC"/>
              </a:solidFill>
            </a:endParaRPr>
          </a:p>
        </p:txBody>
      </p:sp>
      <p:sp>
        <p:nvSpPr>
          <p:cNvPr id="20483" name="Line 4"/>
          <p:cNvSpPr>
            <a:spLocks noChangeShapeType="1"/>
          </p:cNvSpPr>
          <p:nvPr/>
        </p:nvSpPr>
        <p:spPr bwMode="auto">
          <a:xfrm flipH="1">
            <a:off x="3962400" y="1219200"/>
            <a:ext cx="228600" cy="6858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4" name="Line 5"/>
          <p:cNvSpPr>
            <a:spLocks noChangeShapeType="1"/>
          </p:cNvSpPr>
          <p:nvPr/>
        </p:nvSpPr>
        <p:spPr bwMode="auto">
          <a:xfrm flipH="1">
            <a:off x="1676400" y="1828800"/>
            <a:ext cx="228600" cy="6858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5" name="Line 6"/>
          <p:cNvSpPr>
            <a:spLocks noChangeShapeType="1"/>
          </p:cNvSpPr>
          <p:nvPr/>
        </p:nvSpPr>
        <p:spPr bwMode="auto">
          <a:xfrm flipH="1">
            <a:off x="1600200" y="1828800"/>
            <a:ext cx="228600" cy="6858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6" name="Line 7"/>
          <p:cNvSpPr>
            <a:spLocks noChangeShapeType="1"/>
          </p:cNvSpPr>
          <p:nvPr/>
        </p:nvSpPr>
        <p:spPr bwMode="auto">
          <a:xfrm flipH="1">
            <a:off x="7620000" y="2590800"/>
            <a:ext cx="228600" cy="6858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7" name="Line 8"/>
          <p:cNvSpPr>
            <a:spLocks noChangeShapeType="1"/>
          </p:cNvSpPr>
          <p:nvPr/>
        </p:nvSpPr>
        <p:spPr bwMode="auto">
          <a:xfrm flipH="1">
            <a:off x="5257800" y="1905000"/>
            <a:ext cx="228600" cy="6858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8" name="Line 9"/>
          <p:cNvSpPr>
            <a:spLocks noChangeShapeType="1"/>
          </p:cNvSpPr>
          <p:nvPr/>
        </p:nvSpPr>
        <p:spPr bwMode="auto">
          <a:xfrm flipH="1">
            <a:off x="2438400" y="3352800"/>
            <a:ext cx="228600" cy="6858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9" name="Line 12"/>
          <p:cNvSpPr>
            <a:spLocks noChangeShapeType="1"/>
          </p:cNvSpPr>
          <p:nvPr/>
        </p:nvSpPr>
        <p:spPr bwMode="auto">
          <a:xfrm flipH="1">
            <a:off x="4953000" y="2667000"/>
            <a:ext cx="228600" cy="6858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0" name="Line 13"/>
          <p:cNvSpPr>
            <a:spLocks noChangeShapeType="1"/>
          </p:cNvSpPr>
          <p:nvPr/>
        </p:nvSpPr>
        <p:spPr bwMode="auto">
          <a:xfrm flipH="1">
            <a:off x="7696200" y="4767263"/>
            <a:ext cx="228600" cy="6858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1" name="Line 14"/>
          <p:cNvSpPr>
            <a:spLocks noChangeShapeType="1"/>
          </p:cNvSpPr>
          <p:nvPr/>
        </p:nvSpPr>
        <p:spPr bwMode="auto">
          <a:xfrm flipH="1">
            <a:off x="7620000" y="4767263"/>
            <a:ext cx="228600" cy="6858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2" name="Line 15"/>
          <p:cNvSpPr>
            <a:spLocks noChangeShapeType="1"/>
          </p:cNvSpPr>
          <p:nvPr/>
        </p:nvSpPr>
        <p:spPr bwMode="auto">
          <a:xfrm flipH="1">
            <a:off x="6477000" y="3352800"/>
            <a:ext cx="228600" cy="6858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3" name="Line 16"/>
          <p:cNvSpPr>
            <a:spLocks noChangeShapeType="1"/>
          </p:cNvSpPr>
          <p:nvPr/>
        </p:nvSpPr>
        <p:spPr bwMode="auto">
          <a:xfrm flipH="1">
            <a:off x="6400800" y="3352800"/>
            <a:ext cx="228600" cy="6858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lvl="1" algn="just">
              <a:buFontTx/>
              <a:buNone/>
            </a:pPr>
            <a:r>
              <a:rPr lang="en-US" sz="4800" b="1" smtClean="0">
                <a:solidFill>
                  <a:srgbClr val="0000CC"/>
                </a:solidFill>
              </a:rPr>
              <a:t>Lập tức, sẻ nghe thấy </a:t>
            </a:r>
            <a:r>
              <a:rPr lang="en-US" sz="4800" b="1" smtClean="0">
                <a:solidFill>
                  <a:srgbClr val="D60093"/>
                </a:solidFill>
              </a:rPr>
              <a:t>tiếng reo</a:t>
            </a:r>
            <a:r>
              <a:rPr lang="en-US" sz="4800" b="1" smtClean="0">
                <a:solidFill>
                  <a:srgbClr val="0000CC"/>
                </a:solidFill>
              </a:rPr>
              <a:t> từ trong gian phòng </a:t>
            </a:r>
            <a:r>
              <a:rPr lang="en-US" sz="4800" b="1" smtClean="0">
                <a:solidFill>
                  <a:srgbClr val="D60093"/>
                </a:solidFill>
              </a:rPr>
              <a:t>tràn ngập ánh nắng</a:t>
            </a:r>
            <a:r>
              <a:rPr lang="en-US" sz="4800" b="1" smtClean="0">
                <a:solidFill>
                  <a:srgbClr val="0000CC"/>
                </a:solidFill>
              </a:rPr>
              <a:t>:</a:t>
            </a:r>
          </a:p>
          <a:p>
            <a:pPr marL="0" lvl="1" algn="just">
              <a:buFontTx/>
              <a:buNone/>
            </a:pPr>
            <a:r>
              <a:rPr lang="en-US" sz="4800" b="1" smtClean="0">
                <a:solidFill>
                  <a:srgbClr val="0000CC"/>
                </a:solidFill>
              </a:rPr>
              <a:t>- Ôi, </a:t>
            </a:r>
            <a:r>
              <a:rPr lang="vi-VN" sz="4800" b="1" smtClean="0">
                <a:solidFill>
                  <a:srgbClr val="D60093"/>
                </a:solidFill>
              </a:rPr>
              <a:t>đ</a:t>
            </a:r>
            <a:r>
              <a:rPr lang="en-US" sz="4800" b="1" smtClean="0">
                <a:solidFill>
                  <a:srgbClr val="D60093"/>
                </a:solidFill>
              </a:rPr>
              <a:t>ẹp quá!</a:t>
            </a:r>
            <a:r>
              <a:rPr lang="en-US" sz="4800" b="1" smtClean="0">
                <a:solidFill>
                  <a:srgbClr val="0000CC"/>
                </a:solidFill>
              </a:rPr>
              <a:t>  Sao lại có bông bằng l</a:t>
            </a:r>
            <a:r>
              <a:rPr lang="vi-VN" sz="4800" b="1" smtClean="0">
                <a:solidFill>
                  <a:srgbClr val="0000CC"/>
                </a:solidFill>
              </a:rPr>
              <a:t>ă</a:t>
            </a:r>
            <a:r>
              <a:rPr lang="en-US" sz="4800" b="1" smtClean="0">
                <a:solidFill>
                  <a:srgbClr val="0000CC"/>
                </a:solidFill>
              </a:rPr>
              <a:t>ng nở muộn thế kia?</a:t>
            </a:r>
          </a:p>
          <a:p>
            <a:pPr marL="0" algn="just"/>
            <a:endParaRPr lang="en-US" sz="5400" b="1" smtClean="0"/>
          </a:p>
        </p:txBody>
      </p:sp>
      <p:sp>
        <p:nvSpPr>
          <p:cNvPr id="21507" name="Line 5"/>
          <p:cNvSpPr>
            <a:spLocks noChangeShapeType="1"/>
          </p:cNvSpPr>
          <p:nvPr/>
        </p:nvSpPr>
        <p:spPr bwMode="auto">
          <a:xfrm flipH="1">
            <a:off x="2895600" y="457200"/>
            <a:ext cx="152400" cy="838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08" name="Line 6"/>
          <p:cNvSpPr>
            <a:spLocks noChangeShapeType="1"/>
          </p:cNvSpPr>
          <p:nvPr/>
        </p:nvSpPr>
        <p:spPr bwMode="auto">
          <a:xfrm flipH="1">
            <a:off x="3048000" y="4191000"/>
            <a:ext cx="152400" cy="838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09" name="Line 7"/>
          <p:cNvSpPr>
            <a:spLocks noChangeShapeType="1"/>
          </p:cNvSpPr>
          <p:nvPr/>
        </p:nvSpPr>
        <p:spPr bwMode="auto">
          <a:xfrm flipH="1">
            <a:off x="2819400" y="4419600"/>
            <a:ext cx="152400" cy="838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0" name="Line 8"/>
          <p:cNvSpPr>
            <a:spLocks noChangeShapeType="1"/>
          </p:cNvSpPr>
          <p:nvPr/>
        </p:nvSpPr>
        <p:spPr bwMode="auto">
          <a:xfrm flipH="1">
            <a:off x="5018088" y="3352800"/>
            <a:ext cx="152400" cy="838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1" name="Line 9"/>
          <p:cNvSpPr>
            <a:spLocks noChangeShapeType="1"/>
          </p:cNvSpPr>
          <p:nvPr/>
        </p:nvSpPr>
        <p:spPr bwMode="auto">
          <a:xfrm flipH="1">
            <a:off x="4941888" y="3352800"/>
            <a:ext cx="152400" cy="838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2" name="Line 10"/>
          <p:cNvSpPr>
            <a:spLocks noChangeShapeType="1"/>
          </p:cNvSpPr>
          <p:nvPr/>
        </p:nvSpPr>
        <p:spPr bwMode="auto">
          <a:xfrm flipH="1">
            <a:off x="1981200" y="3352800"/>
            <a:ext cx="152400" cy="838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3" name="Line 11"/>
          <p:cNvSpPr>
            <a:spLocks noChangeShapeType="1"/>
          </p:cNvSpPr>
          <p:nvPr/>
        </p:nvSpPr>
        <p:spPr bwMode="auto">
          <a:xfrm flipH="1">
            <a:off x="4800600" y="2274888"/>
            <a:ext cx="152400" cy="838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4" name="Line 12"/>
          <p:cNvSpPr>
            <a:spLocks noChangeShapeType="1"/>
          </p:cNvSpPr>
          <p:nvPr/>
        </p:nvSpPr>
        <p:spPr bwMode="auto">
          <a:xfrm flipH="1">
            <a:off x="4648200" y="2274888"/>
            <a:ext cx="152400" cy="838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4"/>
          <p:cNvGrpSpPr>
            <a:grpSpLocks/>
          </p:cNvGrpSpPr>
          <p:nvPr/>
        </p:nvGrpSpPr>
        <p:grpSpPr bwMode="auto">
          <a:xfrm>
            <a:off x="990600" y="0"/>
            <a:ext cx="6981825" cy="819150"/>
            <a:chOff x="663" y="9"/>
            <a:chExt cx="4407" cy="421"/>
          </a:xfrm>
        </p:grpSpPr>
        <p:sp>
          <p:nvSpPr>
            <p:cNvPr id="22553" name="Text Box 5"/>
            <p:cNvSpPr txBox="1">
              <a:spLocks noChangeArrowheads="1"/>
            </p:cNvSpPr>
            <p:nvPr/>
          </p:nvSpPr>
          <p:spPr bwMode="auto">
            <a:xfrm>
              <a:off x="663" y="9"/>
              <a:ext cx="4407" cy="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en-US" sz="2400" b="1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22554" name="Text Box 6"/>
            <p:cNvSpPr txBox="1">
              <a:spLocks noChangeArrowheads="1"/>
            </p:cNvSpPr>
            <p:nvPr/>
          </p:nvSpPr>
          <p:spPr bwMode="auto">
            <a:xfrm>
              <a:off x="2310" y="240"/>
              <a:ext cx="1017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b="1" i="0" u="sng">
                  <a:solidFill>
                    <a:schemeClr val="accent2"/>
                  </a:solidFill>
                  <a:latin typeface="Arial" charset="0"/>
                </a:rPr>
                <a:t>Tập </a:t>
              </a:r>
              <a:r>
                <a:rPr lang="vi-VN" sz="2400" b="1" i="0" u="sng">
                  <a:solidFill>
                    <a:schemeClr val="accent2"/>
                  </a:solidFill>
                  <a:latin typeface="Arial" charset="0"/>
                </a:rPr>
                <a:t>đ</a:t>
              </a:r>
              <a:r>
                <a:rPr lang="en-US" sz="2400" b="1" i="0" u="sng">
                  <a:solidFill>
                    <a:schemeClr val="accent2"/>
                  </a:solidFill>
                  <a:latin typeface="Arial" charset="0"/>
                </a:rPr>
                <a:t>ọc</a:t>
              </a:r>
            </a:p>
          </p:txBody>
        </p:sp>
      </p:grpSp>
      <p:sp>
        <p:nvSpPr>
          <p:cNvPr id="22531" name="Text Box 11"/>
          <p:cNvSpPr txBox="1">
            <a:spLocks noChangeArrowheads="1"/>
          </p:cNvSpPr>
          <p:nvPr/>
        </p:nvSpPr>
        <p:spPr bwMode="auto">
          <a:xfrm>
            <a:off x="609600" y="685800"/>
            <a:ext cx="80772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i="0">
                <a:solidFill>
                  <a:srgbClr val="D60093"/>
                </a:solidFill>
                <a:latin typeface="Arial" charset="0"/>
              </a:rPr>
              <a:t>Chú sẻ và bông hoa bằng l</a:t>
            </a:r>
            <a:r>
              <a:rPr lang="vi-VN" sz="4400" i="0">
                <a:solidFill>
                  <a:srgbClr val="D60093"/>
                </a:solidFill>
                <a:latin typeface="Arial" charset="0"/>
              </a:rPr>
              <a:t>ă</a:t>
            </a:r>
            <a:r>
              <a:rPr lang="en-US" sz="4400" i="0">
                <a:solidFill>
                  <a:srgbClr val="D60093"/>
                </a:solidFill>
                <a:latin typeface="Arial" charset="0"/>
              </a:rPr>
              <a:t>ng</a:t>
            </a:r>
          </a:p>
        </p:txBody>
      </p:sp>
      <p:sp>
        <p:nvSpPr>
          <p:cNvPr id="22532" name="Text Box 6"/>
          <p:cNvSpPr txBox="1">
            <a:spLocks noChangeArrowheads="1"/>
          </p:cNvSpPr>
          <p:nvPr/>
        </p:nvSpPr>
        <p:spPr bwMode="auto">
          <a:xfrm>
            <a:off x="381000" y="1524000"/>
            <a:ext cx="2514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0">
                <a:solidFill>
                  <a:srgbClr val="0000FF"/>
                </a:solidFill>
                <a:latin typeface="Arial" charset="0"/>
              </a:rPr>
              <a:t>1. Luyện </a:t>
            </a:r>
            <a:r>
              <a:rPr lang="vi-VN" sz="2800" b="1" i="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2800" b="1" i="0">
                <a:solidFill>
                  <a:srgbClr val="0000FF"/>
                </a:solidFill>
                <a:latin typeface="Arial" charset="0"/>
              </a:rPr>
              <a:t>ọc</a:t>
            </a:r>
          </a:p>
        </p:txBody>
      </p:sp>
      <p:sp>
        <p:nvSpPr>
          <p:cNvPr id="22533" name="Text Box 7"/>
          <p:cNvSpPr txBox="1">
            <a:spLocks noChangeArrowheads="1"/>
          </p:cNvSpPr>
          <p:nvPr/>
        </p:nvSpPr>
        <p:spPr bwMode="auto">
          <a:xfrm>
            <a:off x="0" y="2209800"/>
            <a:ext cx="2514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0">
                <a:solidFill>
                  <a:srgbClr val="0000FF"/>
                </a:solidFill>
                <a:latin typeface="Arial" charset="0"/>
              </a:rPr>
              <a:t>* Từ ngữ:</a:t>
            </a:r>
          </a:p>
        </p:txBody>
      </p:sp>
      <p:sp>
        <p:nvSpPr>
          <p:cNvPr id="22534" name="Line 8"/>
          <p:cNvSpPr>
            <a:spLocks noChangeShapeType="1"/>
          </p:cNvSpPr>
          <p:nvPr/>
        </p:nvSpPr>
        <p:spPr bwMode="auto">
          <a:xfrm>
            <a:off x="6324600" y="1524000"/>
            <a:ext cx="0" cy="5105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5" name="Text Box 9"/>
          <p:cNvSpPr txBox="1">
            <a:spLocks noChangeArrowheads="1"/>
          </p:cNvSpPr>
          <p:nvPr/>
        </p:nvSpPr>
        <p:spPr bwMode="auto">
          <a:xfrm>
            <a:off x="6400800" y="1524000"/>
            <a:ext cx="2514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rgbClr val="0000FF"/>
                </a:solidFill>
                <a:latin typeface="Arial" charset="0"/>
              </a:rPr>
              <a:t>2. Tìm hiểu bài</a:t>
            </a:r>
          </a:p>
        </p:txBody>
      </p:sp>
      <p:sp>
        <p:nvSpPr>
          <p:cNvPr id="22536" name="Rectangle 10"/>
          <p:cNvSpPr>
            <a:spLocks noChangeArrowheads="1"/>
          </p:cNvSpPr>
          <p:nvPr/>
        </p:nvSpPr>
        <p:spPr bwMode="auto">
          <a:xfrm>
            <a:off x="838200" y="3124200"/>
            <a:ext cx="5359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3200" b="1" i="0">
              <a:solidFill>
                <a:srgbClr val="A50021"/>
              </a:solidFill>
              <a:latin typeface="Arial" charset="0"/>
            </a:endParaRPr>
          </a:p>
        </p:txBody>
      </p:sp>
      <p:sp>
        <p:nvSpPr>
          <p:cNvPr id="22537" name="Text Box 11"/>
          <p:cNvSpPr txBox="1">
            <a:spLocks noChangeArrowheads="1"/>
          </p:cNvSpPr>
          <p:nvPr/>
        </p:nvSpPr>
        <p:spPr bwMode="auto">
          <a:xfrm>
            <a:off x="6781800" y="2209800"/>
            <a:ext cx="2362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0">
                <a:solidFill>
                  <a:srgbClr val="D60093"/>
                </a:solidFill>
                <a:latin typeface="Arial" charset="0"/>
              </a:rPr>
              <a:t>bằng l</a:t>
            </a:r>
            <a:r>
              <a:rPr lang="vi-VN" sz="3600" b="1" i="0">
                <a:solidFill>
                  <a:srgbClr val="D60093"/>
                </a:solidFill>
                <a:latin typeface="Arial" charset="0"/>
              </a:rPr>
              <a:t>ă</a:t>
            </a:r>
            <a:r>
              <a:rPr lang="en-US" sz="3600" b="1" i="0">
                <a:solidFill>
                  <a:srgbClr val="D60093"/>
                </a:solidFill>
                <a:latin typeface="Arial" charset="0"/>
              </a:rPr>
              <a:t>ng</a:t>
            </a:r>
          </a:p>
        </p:txBody>
      </p:sp>
      <p:sp>
        <p:nvSpPr>
          <p:cNvPr id="22538" name="Text Box 12"/>
          <p:cNvSpPr txBox="1">
            <a:spLocks noChangeArrowheads="1"/>
          </p:cNvSpPr>
          <p:nvPr/>
        </p:nvSpPr>
        <p:spPr bwMode="auto">
          <a:xfrm>
            <a:off x="6477000" y="3276600"/>
            <a:ext cx="2133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0">
                <a:solidFill>
                  <a:srgbClr val="D60093"/>
                </a:solidFill>
                <a:latin typeface="Arial" charset="0"/>
              </a:rPr>
              <a:t>     chúc</a:t>
            </a:r>
          </a:p>
        </p:txBody>
      </p:sp>
      <p:sp>
        <p:nvSpPr>
          <p:cNvPr id="22539" name="Rectangle 13"/>
          <p:cNvSpPr>
            <a:spLocks noChangeArrowheads="1"/>
          </p:cNvSpPr>
          <p:nvPr/>
        </p:nvSpPr>
        <p:spPr bwMode="auto">
          <a:xfrm>
            <a:off x="2362200" y="2133600"/>
            <a:ext cx="3911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i="0">
                <a:solidFill>
                  <a:srgbClr val="A50021"/>
                </a:solidFill>
                <a:latin typeface="Arial" charset="0"/>
              </a:rPr>
              <a:t>sẻ non, khuôn cửa sổ, nở muộn</a:t>
            </a:r>
          </a:p>
        </p:txBody>
      </p:sp>
      <p:sp>
        <p:nvSpPr>
          <p:cNvPr id="22540" name="Text Box 14"/>
          <p:cNvSpPr txBox="1">
            <a:spLocks noChangeArrowheads="1"/>
          </p:cNvSpPr>
          <p:nvPr/>
        </p:nvSpPr>
        <p:spPr bwMode="auto">
          <a:xfrm>
            <a:off x="0" y="3048000"/>
            <a:ext cx="2438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rgbClr val="3333FF"/>
                </a:solidFill>
                <a:latin typeface="Arial" charset="0"/>
              </a:rPr>
              <a:t>* </a:t>
            </a:r>
            <a:r>
              <a:rPr lang="en-US" sz="2800" b="1" i="0">
                <a:solidFill>
                  <a:srgbClr val="0000CC"/>
                </a:solidFill>
                <a:latin typeface="Arial" charset="0"/>
              </a:rPr>
              <a:t>Câu, </a:t>
            </a:r>
            <a:r>
              <a:rPr lang="vi-VN" sz="2800" b="1" i="0">
                <a:solidFill>
                  <a:srgbClr val="0000CC"/>
                </a:solidFill>
                <a:latin typeface="Arial" charset="0"/>
              </a:rPr>
              <a:t>đ</a:t>
            </a:r>
            <a:r>
              <a:rPr lang="en-US" sz="2800" b="1" i="0">
                <a:solidFill>
                  <a:srgbClr val="0000CC"/>
                </a:solidFill>
                <a:latin typeface="Arial" charset="0"/>
              </a:rPr>
              <a:t>oạn:</a:t>
            </a:r>
          </a:p>
        </p:txBody>
      </p:sp>
      <p:sp>
        <p:nvSpPr>
          <p:cNvPr id="22541" name="Text Box 15"/>
          <p:cNvSpPr txBox="1">
            <a:spLocks noChangeArrowheads="1"/>
          </p:cNvSpPr>
          <p:nvPr/>
        </p:nvSpPr>
        <p:spPr bwMode="auto">
          <a:xfrm>
            <a:off x="685800" y="3505200"/>
            <a:ext cx="54864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0">
                <a:solidFill>
                  <a:srgbClr val="0000CC"/>
                </a:solidFill>
                <a:latin typeface="Arial" charset="0"/>
              </a:rPr>
              <a:t>ë gần tổ của một chú sẻ non </a:t>
            </a:r>
            <a:r>
              <a:rPr lang="vi-VN" sz="2400" b="1" i="0">
                <a:solidFill>
                  <a:srgbClr val="0000CC"/>
                </a:solidFill>
                <a:latin typeface="Arial" charset="0"/>
              </a:rPr>
              <a:t>đ</a:t>
            </a:r>
            <a:r>
              <a:rPr lang="en-US" sz="2400" b="1" i="0">
                <a:solidFill>
                  <a:srgbClr val="0000CC"/>
                </a:solidFill>
                <a:latin typeface="Arial" charset="0"/>
              </a:rPr>
              <a:t>ang tập bay có một cây bằng l</a:t>
            </a:r>
            <a:r>
              <a:rPr lang="vi-VN" sz="2400" b="1" i="0">
                <a:solidFill>
                  <a:srgbClr val="0000CC"/>
                </a:solidFill>
                <a:latin typeface="Arial" charset="0"/>
              </a:rPr>
              <a:t>ă</a:t>
            </a:r>
            <a:r>
              <a:rPr lang="en-US" sz="2400" b="1" i="0">
                <a:solidFill>
                  <a:srgbClr val="0000CC"/>
                </a:solidFill>
                <a:latin typeface="Arial" charset="0"/>
              </a:rPr>
              <a:t>ng. Mùa hoa này, bằng l</a:t>
            </a:r>
            <a:r>
              <a:rPr lang="vi-VN" sz="2400" b="1" i="0">
                <a:solidFill>
                  <a:srgbClr val="0000CC"/>
                </a:solidFill>
                <a:latin typeface="Arial" charset="0"/>
              </a:rPr>
              <a:t>ă</a:t>
            </a:r>
            <a:r>
              <a:rPr lang="en-US" sz="2400" b="1" i="0">
                <a:solidFill>
                  <a:srgbClr val="0000CC"/>
                </a:solidFill>
                <a:latin typeface="Arial" charset="0"/>
              </a:rPr>
              <a:t>ng nở hoa mà không vui vì bé Th</a:t>
            </a:r>
            <a:r>
              <a:rPr lang="vi-VN" sz="2400" b="1" i="0">
                <a:solidFill>
                  <a:srgbClr val="0000CC"/>
                </a:solidFill>
                <a:latin typeface="Arial" charset="0"/>
              </a:rPr>
              <a:t>ơ</a:t>
            </a:r>
            <a:r>
              <a:rPr lang="en-US" sz="2400" b="1" i="0">
                <a:solidFill>
                  <a:srgbClr val="0000CC"/>
                </a:solidFill>
                <a:latin typeface="Arial" charset="0"/>
              </a:rPr>
              <a:t>, bạn của cây phải nằm viện. Sẻ non biết bằng l</a:t>
            </a:r>
            <a:r>
              <a:rPr lang="vi-VN" sz="2400" b="1" i="0">
                <a:solidFill>
                  <a:srgbClr val="0000CC"/>
                </a:solidFill>
                <a:latin typeface="Arial" charset="0"/>
              </a:rPr>
              <a:t>ă</a:t>
            </a:r>
            <a:r>
              <a:rPr lang="en-US" sz="2400" b="1" i="0">
                <a:solidFill>
                  <a:srgbClr val="0000CC"/>
                </a:solidFill>
                <a:latin typeface="Arial" charset="0"/>
              </a:rPr>
              <a:t>ng </a:t>
            </a:r>
            <a:r>
              <a:rPr lang="vi-VN" sz="2400" b="1" i="0">
                <a:solidFill>
                  <a:srgbClr val="0000CC"/>
                </a:solidFill>
                <a:latin typeface="Arial" charset="0"/>
              </a:rPr>
              <a:t>đ</a:t>
            </a:r>
            <a:r>
              <a:rPr lang="en-US" sz="2400" b="1" i="0">
                <a:solidFill>
                  <a:srgbClr val="0000CC"/>
                </a:solidFill>
                <a:latin typeface="Arial" charset="0"/>
              </a:rPr>
              <a:t>ã giữ lại bông hoa cuối cùng </a:t>
            </a:r>
            <a:r>
              <a:rPr lang="vi-VN" sz="2400" b="1" i="0">
                <a:solidFill>
                  <a:srgbClr val="0000CC"/>
                </a:solidFill>
                <a:latin typeface="Arial" charset="0"/>
              </a:rPr>
              <a:t>đ</a:t>
            </a:r>
            <a:r>
              <a:rPr lang="en-US" sz="2400" b="1" i="0">
                <a:solidFill>
                  <a:srgbClr val="0000CC"/>
                </a:solidFill>
                <a:latin typeface="Arial" charset="0"/>
              </a:rPr>
              <a:t>ể </a:t>
            </a:r>
            <a:r>
              <a:rPr lang="vi-VN" sz="2400" b="1" i="0">
                <a:solidFill>
                  <a:srgbClr val="0000CC"/>
                </a:solidFill>
                <a:latin typeface="Arial" charset="0"/>
              </a:rPr>
              <a:t>đ</a:t>
            </a:r>
            <a:r>
              <a:rPr lang="en-US" sz="2400" b="1" i="0">
                <a:solidFill>
                  <a:srgbClr val="0000CC"/>
                </a:solidFill>
                <a:latin typeface="Arial" charset="0"/>
              </a:rPr>
              <a:t>ợi bé Th</a:t>
            </a:r>
            <a:r>
              <a:rPr lang="vi-VN" sz="2400" b="1" i="0">
                <a:solidFill>
                  <a:srgbClr val="0000CC"/>
                </a:solidFill>
                <a:latin typeface="Arial" charset="0"/>
              </a:rPr>
              <a:t>ơ</a:t>
            </a:r>
            <a:r>
              <a:rPr lang="en-US" sz="2400" b="1" i="0">
                <a:solidFill>
                  <a:srgbClr val="0000CC"/>
                </a:solidFill>
                <a:latin typeface="Arial" charset="0"/>
              </a:rPr>
              <a:t>.</a:t>
            </a:r>
          </a:p>
        </p:txBody>
      </p:sp>
      <p:sp>
        <p:nvSpPr>
          <p:cNvPr id="22542" name="Line 16"/>
          <p:cNvSpPr>
            <a:spLocks noChangeShapeType="1"/>
          </p:cNvSpPr>
          <p:nvPr/>
        </p:nvSpPr>
        <p:spPr bwMode="auto">
          <a:xfrm flipH="1">
            <a:off x="1905000" y="3962400"/>
            <a:ext cx="76200" cy="457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3" name="Line 17"/>
          <p:cNvSpPr>
            <a:spLocks noChangeShapeType="1"/>
          </p:cNvSpPr>
          <p:nvPr/>
        </p:nvSpPr>
        <p:spPr bwMode="auto">
          <a:xfrm flipH="1">
            <a:off x="5334000" y="3962400"/>
            <a:ext cx="76200" cy="457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4" name="Line 18"/>
          <p:cNvSpPr>
            <a:spLocks noChangeShapeType="1"/>
          </p:cNvSpPr>
          <p:nvPr/>
        </p:nvSpPr>
        <p:spPr bwMode="auto">
          <a:xfrm flipH="1">
            <a:off x="5403850" y="3948113"/>
            <a:ext cx="76200" cy="457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5" name="Line 19"/>
          <p:cNvSpPr>
            <a:spLocks noChangeShapeType="1"/>
          </p:cNvSpPr>
          <p:nvPr/>
        </p:nvSpPr>
        <p:spPr bwMode="auto">
          <a:xfrm flipH="1">
            <a:off x="3657600" y="5257800"/>
            <a:ext cx="76200" cy="457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6" name="Line 20"/>
          <p:cNvSpPr>
            <a:spLocks noChangeShapeType="1"/>
          </p:cNvSpPr>
          <p:nvPr/>
        </p:nvSpPr>
        <p:spPr bwMode="auto">
          <a:xfrm flipH="1">
            <a:off x="3810000" y="6173788"/>
            <a:ext cx="76200" cy="457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7" name="Line 21"/>
          <p:cNvSpPr>
            <a:spLocks noChangeShapeType="1"/>
          </p:cNvSpPr>
          <p:nvPr/>
        </p:nvSpPr>
        <p:spPr bwMode="auto">
          <a:xfrm flipH="1">
            <a:off x="3733800" y="6172200"/>
            <a:ext cx="76200" cy="457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8" name="Line 22"/>
          <p:cNvSpPr>
            <a:spLocks noChangeShapeType="1"/>
          </p:cNvSpPr>
          <p:nvPr/>
        </p:nvSpPr>
        <p:spPr bwMode="auto">
          <a:xfrm flipH="1">
            <a:off x="1281113" y="5272088"/>
            <a:ext cx="76200" cy="457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9" name="Line 23"/>
          <p:cNvSpPr>
            <a:spLocks noChangeShapeType="1"/>
          </p:cNvSpPr>
          <p:nvPr/>
        </p:nvSpPr>
        <p:spPr bwMode="auto">
          <a:xfrm flipH="1">
            <a:off x="3622675" y="5202238"/>
            <a:ext cx="76200" cy="457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0" name="Line 24"/>
          <p:cNvSpPr>
            <a:spLocks noChangeShapeType="1"/>
          </p:cNvSpPr>
          <p:nvPr/>
        </p:nvSpPr>
        <p:spPr bwMode="auto">
          <a:xfrm flipH="1">
            <a:off x="2895600" y="4419600"/>
            <a:ext cx="76200" cy="457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1" name="Line 25"/>
          <p:cNvSpPr>
            <a:spLocks noChangeShapeType="1"/>
          </p:cNvSpPr>
          <p:nvPr/>
        </p:nvSpPr>
        <p:spPr bwMode="auto">
          <a:xfrm flipH="1">
            <a:off x="2895600" y="4800600"/>
            <a:ext cx="76200" cy="457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2" name="Line 26"/>
          <p:cNvSpPr>
            <a:spLocks noChangeShapeType="1"/>
          </p:cNvSpPr>
          <p:nvPr/>
        </p:nvSpPr>
        <p:spPr bwMode="auto">
          <a:xfrm flipH="1">
            <a:off x="4495800" y="4876800"/>
            <a:ext cx="76200" cy="457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1313</TotalTime>
  <Words>420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.VnTime</vt:lpstr>
      <vt:lpstr>Arial</vt:lpstr>
      <vt:lpstr>Calibri</vt:lpstr>
      <vt:lpstr>.VnArabia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147</cp:revision>
  <dcterms:created xsi:type="dcterms:W3CDTF">2008-02-12T14:38:17Z</dcterms:created>
  <dcterms:modified xsi:type="dcterms:W3CDTF">2016-06-29T10:06:53Z</dcterms:modified>
</cp:coreProperties>
</file>