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82" r:id="rId2"/>
    <p:sldId id="261" r:id="rId3"/>
    <p:sldId id="260" r:id="rId4"/>
    <p:sldId id="276" r:id="rId5"/>
    <p:sldId id="283" r:id="rId6"/>
    <p:sldId id="284" r:id="rId7"/>
    <p:sldId id="269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3333FF"/>
    <a:srgbClr val="CC3300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38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8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3E7006D-87EB-4F64-B6FA-D7172DFC5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DD81B-E0E1-41E6-A44F-08B97F457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763B3-7A48-4F2D-A7E1-508FC7DF9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A2DB8-669C-49E5-BA27-A4860FDB9E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76E2D-F123-4C8A-A2EB-1AF6C5843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92FC1-3365-49F2-A78A-34C48BBC2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ECD73-45DA-49CF-B641-E74964196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ED9EB-C33B-4A84-8489-DBD2293EF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CEB23-C480-4AF2-8FAD-A846BA989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9A8D9-98CF-46CF-BB66-EC71C2581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215DC-C322-4B11-BD84-DE54187BD3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7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0559D2F-5178-42C3-BBEE-18E0CB0C8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Picture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3927475"/>
            <a:ext cx="5715000" cy="226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Picture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5334000"/>
            <a:ext cx="11049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6" descr="Picture33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0" y="0"/>
            <a:ext cx="762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7" descr="Picture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5562600"/>
            <a:ext cx="114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8" descr="Picture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5410200"/>
            <a:ext cx="1219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9" descr="Picture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4648200"/>
            <a:ext cx="11049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0" descr="Picture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4343400"/>
            <a:ext cx="9906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1" descr="Picture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2362200"/>
            <a:ext cx="800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2" descr="Picture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2438400"/>
            <a:ext cx="6858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3" descr="Picture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3886200"/>
            <a:ext cx="6858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WordArt 14"/>
          <p:cNvSpPr>
            <a:spLocks noChangeArrowheads="1" noChangeShapeType="1" noTextEdit="1"/>
          </p:cNvSpPr>
          <p:nvPr/>
        </p:nvSpPr>
        <p:spPr bwMode="auto">
          <a:xfrm>
            <a:off x="228600" y="0"/>
            <a:ext cx="8486775" cy="4038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endParaRPr lang="vi-VN" sz="3600" kern="10">
              <a:ln w="12700">
                <a:solidFill>
                  <a:srgbClr val="3366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>
                      <a:alpha val="79999"/>
                    </a:srgbClr>
                  </a:gs>
                  <a:gs pos="100000">
                    <a:srgbClr val="767600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vi-VN" sz="3600" kern="10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>
                        <a:alpha val="79999"/>
                      </a:srgbClr>
                    </a:gs>
                    <a:gs pos="100000">
                      <a:srgbClr val="7676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Môn: TẬP ĐỌC</a:t>
            </a:r>
          </a:p>
          <a:p>
            <a:pPr algn="ctr"/>
            <a:r>
              <a:rPr lang="vi-VN" sz="3600" kern="10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>
                        <a:alpha val="79999"/>
                      </a:srgbClr>
                    </a:gs>
                    <a:gs pos="100000">
                      <a:srgbClr val="7676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Đơn xin vào đội</a:t>
            </a:r>
            <a:endParaRPr lang="en-US" sz="3600" kern="10">
              <a:ln w="12700">
                <a:solidFill>
                  <a:srgbClr val="3366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>
                      <a:alpha val="79999"/>
                    </a:srgbClr>
                  </a:gs>
                  <a:gs pos="100000">
                    <a:srgbClr val="767600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/>
          <p:cNvSpPr>
            <a:spLocks noChangeArrowheads="1" noChangeShapeType="1" noTextEdit="1"/>
          </p:cNvSpPr>
          <p:nvPr/>
        </p:nvSpPr>
        <p:spPr bwMode="auto">
          <a:xfrm>
            <a:off x="1447800" y="152400"/>
            <a:ext cx="6781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TẬP ĐỌC</a:t>
            </a:r>
          </a:p>
        </p:txBody>
      </p:sp>
      <p:pic>
        <p:nvPicPr>
          <p:cNvPr id="9221" name="Picture 5" descr="anh tập đọc AI CÓ LỖ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066800"/>
            <a:ext cx="8610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WordArt 6"/>
          <p:cNvSpPr>
            <a:spLocks noChangeArrowheads="1" noChangeShapeType="1" noTextEdit="1"/>
          </p:cNvSpPr>
          <p:nvPr/>
        </p:nvSpPr>
        <p:spPr bwMode="auto">
          <a:xfrm>
            <a:off x="2895600" y="1066800"/>
            <a:ext cx="41148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Arial"/>
                <a:cs typeface="Arial"/>
              </a:rPr>
              <a:t>Đơn xin vào đội</a:t>
            </a:r>
            <a:endParaRPr lang="en-US" sz="3600" kern="10">
              <a:ln w="9525">
                <a:solidFill>
                  <a:schemeClr val="tx2"/>
                </a:solidFill>
                <a:round/>
                <a:headEnd/>
                <a:tailEnd/>
              </a:ln>
              <a:solidFill>
                <a:srgbClr val="CC33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8"/>
          <p:cNvSpPr txBox="1">
            <a:spLocks noChangeArrowheads="1"/>
          </p:cNvSpPr>
          <p:nvPr/>
        </p:nvSpPr>
        <p:spPr bwMode="auto">
          <a:xfrm>
            <a:off x="609600" y="468313"/>
            <a:ext cx="44529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charset="0"/>
              </a:rPr>
              <a:t>ĐỘI THIẾU NIÊN TIỀN PHONG HỒ CHÍ MINH</a:t>
            </a:r>
          </a:p>
        </p:txBody>
      </p:sp>
      <p:sp>
        <p:nvSpPr>
          <p:cNvPr id="5123" name="TextBox 9"/>
          <p:cNvSpPr txBox="1">
            <a:spLocks noChangeArrowheads="1"/>
          </p:cNvSpPr>
          <p:nvPr/>
        </p:nvSpPr>
        <p:spPr bwMode="auto">
          <a:xfrm>
            <a:off x="5281613" y="762000"/>
            <a:ext cx="34575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Arial" charset="0"/>
              </a:rPr>
              <a:t>Yên Bái, ngày 20 tháng 1 năm 2004</a:t>
            </a:r>
          </a:p>
        </p:txBody>
      </p:sp>
      <p:sp>
        <p:nvSpPr>
          <p:cNvPr id="5124" name="TextBox 10"/>
          <p:cNvSpPr txBox="1">
            <a:spLocks noChangeArrowheads="1"/>
          </p:cNvSpPr>
          <p:nvPr/>
        </p:nvSpPr>
        <p:spPr bwMode="auto">
          <a:xfrm>
            <a:off x="3370263" y="1371600"/>
            <a:ext cx="19780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Arial" charset="0"/>
              </a:rPr>
              <a:t>ĐƠN XIN VÀO ĐỘI</a:t>
            </a:r>
          </a:p>
        </p:txBody>
      </p:sp>
      <p:sp>
        <p:nvSpPr>
          <p:cNvPr id="5125" name="TextBox 11"/>
          <p:cNvSpPr txBox="1">
            <a:spLocks noChangeArrowheads="1"/>
          </p:cNvSpPr>
          <p:nvPr/>
        </p:nvSpPr>
        <p:spPr bwMode="auto">
          <a:xfrm>
            <a:off x="685800" y="1981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Arial" charset="0"/>
              </a:rPr>
              <a:t>Kính gửi:     - Ban phụ trách Đội Trường Tiểu học Kim Đồng</a:t>
            </a:r>
          </a:p>
          <a:p>
            <a:r>
              <a:rPr lang="en-US" sz="1600">
                <a:latin typeface="Arial" charset="0"/>
              </a:rPr>
              <a:t>                  - Ban chỉ huy Liên đội </a:t>
            </a:r>
          </a:p>
          <a:p>
            <a:endParaRPr lang="en-US" sz="1600">
              <a:latin typeface="Arial" charset="0"/>
            </a:endParaRPr>
          </a:p>
          <a:p>
            <a:r>
              <a:rPr lang="en-US" sz="1600">
                <a:latin typeface="Arial" charset="0"/>
              </a:rPr>
              <a:t>Em tên là Lưu Tường Vân</a:t>
            </a:r>
          </a:p>
          <a:p>
            <a:r>
              <a:rPr lang="en-US" sz="1600">
                <a:latin typeface="Arial" charset="0"/>
              </a:rPr>
              <a:t>Sinh ngày 22 tháng 6 năm 1995</a:t>
            </a:r>
          </a:p>
          <a:p>
            <a:r>
              <a:rPr lang="en-US" sz="1600">
                <a:latin typeface="Arial" charset="0"/>
              </a:rPr>
              <a:t>Học sinh lớp 3C Trường Tiểu học Kim Đồng.</a:t>
            </a:r>
          </a:p>
          <a:p>
            <a:r>
              <a:rPr lang="en-US" sz="1600">
                <a:latin typeface="Arial" charset="0"/>
              </a:rPr>
              <a:t>Sau khi được học điều lệ và lịch sử Đội thiếu niên Tiền phong Hồ Chí Minh, em </a:t>
            </a:r>
          </a:p>
          <a:p>
            <a:r>
              <a:rPr lang="en-US" sz="1600">
                <a:latin typeface="Arial" charset="0"/>
              </a:rPr>
              <a:t>Thấy Đội là tổ chức tốt để rèn luyện thiếu niên trở thành những người có ích cho đất nước.</a:t>
            </a:r>
          </a:p>
          <a:p>
            <a:r>
              <a:rPr lang="en-US" sz="1600">
                <a:latin typeface="Arial" charset="0"/>
              </a:rPr>
              <a:t>Em mà đơn này xin được vào Đội và xin hứa:</a:t>
            </a:r>
          </a:p>
          <a:p>
            <a:r>
              <a:rPr lang="en-US" sz="1600">
                <a:latin typeface="Arial" charset="0"/>
              </a:rPr>
              <a:t> - Thực hiện 5 điều Bác Hồ dạy.</a:t>
            </a:r>
          </a:p>
          <a:p>
            <a:r>
              <a:rPr lang="en-US" sz="1600">
                <a:latin typeface="Arial" charset="0"/>
              </a:rPr>
              <a:t> - Tuân theo Điều lệ Đội.</a:t>
            </a:r>
          </a:p>
          <a:p>
            <a:r>
              <a:rPr lang="en-US" sz="1600">
                <a:latin typeface="Arial" charset="0"/>
              </a:rPr>
              <a:t> - Giữ gìn danh dự Đội.</a:t>
            </a:r>
          </a:p>
          <a:p>
            <a:r>
              <a:rPr lang="en-US" sz="1600">
                <a:latin typeface="Arial" charset="0"/>
              </a:rPr>
              <a:t>                                                                                  Người làm đơn</a:t>
            </a:r>
          </a:p>
          <a:p>
            <a:r>
              <a:rPr lang="en-US" sz="1600">
                <a:latin typeface="Arial" charset="0"/>
              </a:rPr>
              <a:t>                                                                                          Vân</a:t>
            </a:r>
          </a:p>
          <a:p>
            <a:endParaRPr lang="en-US" sz="1600">
              <a:latin typeface="Arial" charset="0"/>
            </a:endParaRPr>
          </a:p>
          <a:p>
            <a:r>
              <a:rPr lang="en-US" sz="1600">
                <a:latin typeface="Arial" charset="0"/>
              </a:rPr>
              <a:t>                                                                                 LƯU TƯỜNG VÂN</a:t>
            </a:r>
          </a:p>
          <a:p>
            <a:r>
              <a:rPr lang="en-US" sz="1600">
                <a:latin typeface="Arial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/>
          <p:cNvSpPr>
            <a:spLocks noChangeArrowheads="1" noChangeShapeType="1" noTextEdit="1"/>
          </p:cNvSpPr>
          <p:nvPr/>
        </p:nvSpPr>
        <p:spPr bwMode="auto">
          <a:xfrm>
            <a:off x="1447800" y="152400"/>
            <a:ext cx="6781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2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en-US" sz="32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TẬP ĐỌC</a:t>
            </a:r>
          </a:p>
        </p:txBody>
      </p:sp>
      <p:sp>
        <p:nvSpPr>
          <p:cNvPr id="6147" name="AutoShape 4"/>
          <p:cNvSpPr>
            <a:spLocks noChangeArrowheads="1"/>
          </p:cNvSpPr>
          <p:nvPr/>
        </p:nvSpPr>
        <p:spPr bwMode="auto">
          <a:xfrm>
            <a:off x="2819400" y="1600200"/>
            <a:ext cx="3657600" cy="1066800"/>
          </a:xfrm>
          <a:prstGeom prst="cloudCallout">
            <a:avLst>
              <a:gd name="adj1" fmla="val -15625"/>
              <a:gd name="adj2" fmla="val 6994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nl-NL" sz="2000" b="1">
                <a:latin typeface="Arial" charset="0"/>
              </a:rPr>
              <a:t>Mục tiêu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2362200" y="2819400"/>
            <a:ext cx="4267200" cy="400050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 b="1">
                <a:latin typeface="Arial" charset="0"/>
              </a:rPr>
              <a:t>Đọc trôi chảy cả bài</a:t>
            </a:r>
            <a:endParaRPr lang="en-US" sz="2000" b="1">
              <a:latin typeface="Arial" charset="0"/>
            </a:endParaRP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1295400" y="3505200"/>
            <a:ext cx="6781800" cy="400050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 b="1">
                <a:latin typeface="Arial" charset="0"/>
              </a:rPr>
              <a:t>Đọc bài với giọng rõ ràng, dành mạch, dứt khoát</a:t>
            </a:r>
            <a:endParaRPr lang="en-US" sz="2000" b="1">
              <a:latin typeface="Arial" charset="0"/>
            </a:endParaRP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2362200" y="4191000"/>
            <a:ext cx="4724400" cy="400050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 b="1">
                <a:latin typeface="Arial" charset="0"/>
              </a:rPr>
              <a:t>Năm được nghĩa của các từ mới.</a:t>
            </a:r>
            <a:endParaRPr lang="en-US" sz="2000" b="1">
              <a:latin typeface="Arial" charset="0"/>
            </a:endParaRP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3200400" y="4876800"/>
            <a:ext cx="3352800" cy="400050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 b="1">
                <a:latin typeface="Arial" charset="0"/>
              </a:rPr>
              <a:t>Hiểu nội dung của bài</a:t>
            </a:r>
            <a:endParaRPr lang="en-US" sz="2000" b="1">
              <a:latin typeface="Arial" charset="0"/>
            </a:endParaRP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1219200" y="5562600"/>
            <a:ext cx="7086600" cy="400050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 b="1">
                <a:latin typeface="Arial" charset="0"/>
              </a:rPr>
              <a:t>Bước đầu hiểu biết về đơn từ và cách viết đơn</a:t>
            </a:r>
            <a:endParaRPr lang="en-US" sz="2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 animBg="1"/>
      <p:bldP spid="24603" grpId="0" animBg="1"/>
      <p:bldP spid="246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1447800" y="152400"/>
            <a:ext cx="6781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TẬP ĐỌC</a:t>
            </a:r>
          </a:p>
        </p:txBody>
      </p:sp>
      <p:sp>
        <p:nvSpPr>
          <p:cNvPr id="7171" name="AutoShape 4"/>
          <p:cNvSpPr>
            <a:spLocks noChangeArrowheads="1"/>
          </p:cNvSpPr>
          <p:nvPr/>
        </p:nvSpPr>
        <p:spPr bwMode="auto">
          <a:xfrm>
            <a:off x="2819400" y="1600200"/>
            <a:ext cx="3657600" cy="1066800"/>
          </a:xfrm>
          <a:prstGeom prst="cloudCallout">
            <a:avLst>
              <a:gd name="adj1" fmla="val -15625"/>
              <a:gd name="adj2" fmla="val 6994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nl-NL" sz="2400" b="1">
                <a:latin typeface="Arial" charset="0"/>
              </a:rPr>
              <a:t>Chuẩn bị</a:t>
            </a: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1295400" y="3505200"/>
            <a:ext cx="6781800" cy="461963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 b="1">
                <a:latin typeface="Arial" charset="0"/>
              </a:rPr>
              <a:t>Viết đoạn văn cần hướng dẫn luyện đọc</a:t>
            </a:r>
            <a:endParaRPr lang="en-US" sz="2400" b="1">
              <a:latin typeface="Arial" charset="0"/>
            </a:endParaRP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752600" y="4191000"/>
            <a:ext cx="6019800" cy="830263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 b="1">
                <a:latin typeface="Arial" charset="0"/>
              </a:rPr>
              <a:t>Lá đơn xin vào đội của học sinh tròn trường</a:t>
            </a:r>
            <a:endParaRPr lang="en-US" sz="24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1447800" y="152400"/>
            <a:ext cx="6781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2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en-US" sz="32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TẬP ĐỌC</a:t>
            </a:r>
          </a:p>
        </p:txBody>
      </p:sp>
      <p:sp>
        <p:nvSpPr>
          <p:cNvPr id="8195" name="AutoShape 4"/>
          <p:cNvSpPr>
            <a:spLocks noChangeArrowheads="1"/>
          </p:cNvSpPr>
          <p:nvPr/>
        </p:nvSpPr>
        <p:spPr bwMode="auto">
          <a:xfrm>
            <a:off x="2819400" y="1600200"/>
            <a:ext cx="3657600" cy="1066800"/>
          </a:xfrm>
          <a:prstGeom prst="cloudCallout">
            <a:avLst>
              <a:gd name="adj1" fmla="val -15625"/>
              <a:gd name="adj2" fmla="val 6994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nl-NL" sz="2000" b="1">
                <a:latin typeface="Arial" charset="0"/>
              </a:rPr>
              <a:t>Hoạt động</a:t>
            </a:r>
          </a:p>
        </p:txBody>
      </p:sp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1295400" y="3505200"/>
            <a:ext cx="2057400" cy="400050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 b="1">
                <a:latin typeface="Arial" charset="0"/>
              </a:rPr>
              <a:t>Giới thiệu bài</a:t>
            </a:r>
            <a:endParaRPr lang="en-US" sz="2000" b="1">
              <a:latin typeface="Arial" charset="0"/>
            </a:endParaRP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295400" y="4114800"/>
            <a:ext cx="1676400" cy="400050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 b="1">
                <a:latin typeface="Arial" charset="0"/>
              </a:rPr>
              <a:t>Luyện đọc</a:t>
            </a:r>
            <a:endParaRPr lang="en-US" sz="2000" b="1">
              <a:latin typeface="Arial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1295400" y="4719638"/>
            <a:ext cx="3429000" cy="400050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 b="1">
                <a:latin typeface="Arial" charset="0"/>
              </a:rPr>
              <a:t>Hướng dẫn tìm hiểu bài</a:t>
            </a:r>
            <a:endParaRPr lang="en-US" sz="2000" b="1">
              <a:latin typeface="Arial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295400" y="5334000"/>
            <a:ext cx="3429000" cy="400050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 b="1">
                <a:latin typeface="Arial" charset="0"/>
              </a:rPr>
              <a:t>Luyện đọc lại</a:t>
            </a:r>
            <a:endParaRPr lang="en-US" sz="2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1447800" y="152400"/>
            <a:ext cx="6781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2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en-US" sz="32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TẬP ĐỌC</a:t>
            </a: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1828800" y="2209800"/>
            <a:ext cx="6096000" cy="990600"/>
          </a:xfrm>
          <a:prstGeom prst="cloudCallout">
            <a:avLst>
              <a:gd name="adj1" fmla="val -17968"/>
              <a:gd name="adj2" fmla="val 19006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nl-NL" sz="2800" b="1">
                <a:latin typeface="Arial" charset="0"/>
              </a:rPr>
              <a:t>Củng cố - dặn dò:</a:t>
            </a:r>
            <a:endParaRPr lang="en-US" sz="2800" b="1">
              <a:latin typeface="Arial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438400" y="4724400"/>
            <a:ext cx="403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Giáo viên nhận xét tiết học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04800" y="5257800"/>
            <a:ext cx="7772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Về nhà tự tìm hiểu về tổ chức Đội thiếu niên Tiền phong Hồ Chí Minh qua bạn bè, người thân để học tốt tiết tập làm văn.</a:t>
            </a:r>
            <a:endParaRPr lang="en-US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3" grpId="0"/>
      <p:bldP spid="17414" grpId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297</TotalTime>
  <Words>295</Words>
  <Application>Microsoft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Tahoma</vt:lpstr>
      <vt:lpstr>Arial</vt:lpstr>
      <vt:lpstr>Wingdings</vt:lpstr>
      <vt:lpstr>Calibri</vt:lpstr>
      <vt:lpstr>Blends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39</cp:revision>
  <cp:lastPrinted>1601-01-01T00:00:00Z</cp:lastPrinted>
  <dcterms:created xsi:type="dcterms:W3CDTF">1601-01-01T00:00:00Z</dcterms:created>
  <dcterms:modified xsi:type="dcterms:W3CDTF">2016-06-29T09:59:30Z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