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94" r:id="rId4"/>
    <p:sldId id="258" r:id="rId5"/>
    <p:sldId id="259" r:id="rId6"/>
    <p:sldId id="262" r:id="rId7"/>
    <p:sldId id="264" r:id="rId8"/>
    <p:sldId id="280" r:id="rId9"/>
    <p:sldId id="265" r:id="rId10"/>
    <p:sldId id="283" r:id="rId11"/>
    <p:sldId id="291" r:id="rId12"/>
    <p:sldId id="266" r:id="rId13"/>
    <p:sldId id="271" r:id="rId14"/>
    <p:sldId id="274" r:id="rId15"/>
    <p:sldId id="275" r:id="rId16"/>
    <p:sldId id="276" r:id="rId17"/>
    <p:sldId id="277" r:id="rId18"/>
    <p:sldId id="28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34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34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34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34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99FF"/>
    <a:srgbClr val="99FF99"/>
    <a:srgbClr val="FFFFCC"/>
    <a:srgbClr val="FF6600"/>
    <a:srgbClr val="00FF00"/>
    <a:srgbClr val="0000FF"/>
    <a:srgbClr val="FF3300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1E843-037B-44F2-955F-192FDC5AD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9EAEF-0DDD-4165-8217-E82844DB7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43C1B-B7E1-4F6E-9206-02D37F2E7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E662B-821D-420B-AFB2-A880CEF23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DE7C9-C386-4DAC-A719-70567361A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D8884-8FF0-45CD-B049-1D8FC558B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D208A-4512-495E-83EF-5E2286BB7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87249-648C-40D6-BD82-9085689D7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2C248-37FD-43E2-850D-10AA625B3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DD98D-2398-405B-B8CF-C65BFEEEC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82B3E-DE90-410B-A5E7-542A9C6B3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7F4C1E1-DE92-4401-B54A-CA013F265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lopchungminh.wa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209800" y="685800"/>
            <a:ext cx="5105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>
            <a:off x="1371600" y="2819400"/>
            <a:ext cx="6505575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FF">
                      <a:alpha val="67000"/>
                    </a:srgbClr>
                  </a:gs>
                  <a:gs pos="100000">
                    <a:srgbClr val="FF33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2" name="WordArt 5"/>
          <p:cNvSpPr>
            <a:spLocks noChangeArrowheads="1" noChangeShapeType="1" noTextEdit="1"/>
          </p:cNvSpPr>
          <p:nvPr/>
        </p:nvSpPr>
        <p:spPr bwMode="auto">
          <a:xfrm>
            <a:off x="2362200" y="4419600"/>
            <a:ext cx="46482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spc="72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3" name="Picture 6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129160">
            <a:off x="457200" y="457200"/>
            <a:ext cx="15176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752468">
            <a:off x="964406" y="5276057"/>
            <a:ext cx="1455737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8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382142">
            <a:off x="7718425" y="242888"/>
            <a:ext cx="152400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9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003096">
            <a:off x="7672388" y="5156200"/>
            <a:ext cx="151765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lopchungminh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295400" y="5867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475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09600" y="519113"/>
            <a:ext cx="8001000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Arial" charset="0"/>
              </a:rPr>
              <a:t>2. Tìm hiểu bài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- om sòm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FF3300"/>
                </a:solidFill>
                <a:latin typeface="Arial" charset="0"/>
              </a:rPr>
              <a:t>thông minh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FF3300"/>
                </a:solidFill>
                <a:latin typeface="Arial" charset="0"/>
              </a:rPr>
              <a:t>trọng th</a:t>
            </a:r>
            <a:r>
              <a:rPr lang="vi-VN">
                <a:solidFill>
                  <a:srgbClr val="FF3300"/>
                </a:solidFill>
                <a:latin typeface="Arial" charset="0"/>
              </a:rPr>
              <a:t>ư</a:t>
            </a:r>
            <a:r>
              <a:rPr lang="en-US">
                <a:solidFill>
                  <a:srgbClr val="FF3300"/>
                </a:solidFill>
                <a:latin typeface="Arial" charset="0"/>
              </a:rPr>
              <a:t>ởng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62000" y="533400"/>
            <a:ext cx="76962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1. Luyện </a:t>
            </a:r>
            <a:r>
              <a:rPr lang="vi-VN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ọc</a:t>
            </a:r>
            <a:br>
              <a:rPr lang="en-US" b="1">
                <a:solidFill>
                  <a:srgbClr val="0000FF"/>
                </a:solidFill>
                <a:latin typeface="Arial" charset="0"/>
              </a:rPr>
            </a:br>
            <a:r>
              <a:rPr lang="en-US" i="1">
                <a:solidFill>
                  <a:srgbClr val="0000FF"/>
                </a:solidFill>
                <a:latin typeface="Arial" charset="0"/>
              </a:rPr>
              <a:t>a. Đọc </a:t>
            </a:r>
            <a:r>
              <a:rPr lang="vi-VN" i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i="1">
                <a:solidFill>
                  <a:srgbClr val="0000FF"/>
                </a:solidFill>
                <a:latin typeface="Arial" charset="0"/>
              </a:rPr>
              <a:t>úng: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38200" y="1524000"/>
            <a:ext cx="571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Arial" charset="0"/>
              </a:rPr>
              <a:t>Từ ngữ:</a:t>
            </a:r>
            <a:r>
              <a:rPr lang="en-US">
                <a:solidFill>
                  <a:srgbClr val="FF3300"/>
                </a:solidFill>
                <a:latin typeface="Arial" charset="0"/>
              </a:rPr>
              <a:t> hạ lệnh, nộp, lo sợ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914400" y="2057400"/>
            <a:ext cx="73914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Arial" charset="0"/>
              </a:rPr>
              <a:t>Câu:</a:t>
            </a:r>
            <a:r>
              <a:rPr lang="en-US">
                <a:solidFill>
                  <a:srgbClr val="FF3300"/>
                </a:solidFill>
                <a:latin typeface="Arial" charset="0"/>
              </a:rPr>
              <a:t>  Vua hạ lệnh cho mỗi làng trong vùng nọ phải nộp một con gà trống biết </a:t>
            </a:r>
            <a:r>
              <a:rPr lang="vi-VN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>
                <a:solidFill>
                  <a:srgbClr val="FF3300"/>
                </a:solidFill>
                <a:latin typeface="Arial" charset="0"/>
              </a:rPr>
              <a:t>ẻ trứng, nếu không có thì cả làng phải chịu tội.</a:t>
            </a:r>
            <a:endParaRPr lang="en-US">
              <a:latin typeface="Arial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14400" y="5334000"/>
            <a:ext cx="3200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2. Tìm hiểu bài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762000" y="4191000"/>
            <a:ext cx="22098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0000FF"/>
                </a:solidFill>
                <a:latin typeface="Arial" charset="0"/>
              </a:rPr>
              <a:t>b. Đọc h</a:t>
            </a:r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2295" name="Text Box 12"/>
          <p:cNvSpPr txBox="1">
            <a:spLocks noChangeArrowheads="1"/>
          </p:cNvSpPr>
          <p:nvPr/>
        </p:nvSpPr>
        <p:spPr bwMode="auto">
          <a:xfrm>
            <a:off x="762000" y="4191000"/>
            <a:ext cx="769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0000FF"/>
                </a:solidFill>
                <a:latin typeface="Arial" charset="0"/>
              </a:rPr>
              <a:t>b. Đọc hay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: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990600" y="4191000"/>
            <a:ext cx="78486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3300"/>
                </a:solidFill>
                <a:latin typeface="Arial" charset="0"/>
              </a:rPr>
              <a:t>                    </a:t>
            </a:r>
            <a:r>
              <a:rPr lang="vi-VN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>
                <a:solidFill>
                  <a:srgbClr val="FF3300"/>
                </a:solidFill>
                <a:latin typeface="Arial" charset="0"/>
              </a:rPr>
              <a:t>ọc giọng kể chuyện, phân biệt lời dẫn chuyện với lời nhân vật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99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57200" y="60960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9900"/>
                </a:solidFill>
                <a:latin typeface="Arial" charset="0"/>
              </a:rPr>
              <a:t>Luyện </a:t>
            </a:r>
            <a:r>
              <a:rPr lang="vi-VN" sz="2800" b="1">
                <a:solidFill>
                  <a:srgbClr val="0099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009900"/>
                </a:solidFill>
                <a:latin typeface="Arial" charset="0"/>
              </a:rPr>
              <a:t>ọc lại  (</a:t>
            </a:r>
            <a:r>
              <a:rPr lang="vi-VN" sz="2800" b="1">
                <a:solidFill>
                  <a:srgbClr val="0099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009900"/>
                </a:solidFill>
                <a:latin typeface="Arial" charset="0"/>
              </a:rPr>
              <a:t>oạn 2)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52400" y="1219200"/>
            <a:ext cx="87630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    2. Đến tr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ớc cung vua, cậu bé kêu khóc om sòm. Vua cho gọi vào, hỏi:</a:t>
            </a:r>
            <a:br>
              <a:rPr lang="en-US" sz="2400">
                <a:solidFill>
                  <a:srgbClr val="0000FF"/>
                </a:solidFill>
                <a:latin typeface="Arial" charset="0"/>
              </a:rPr>
            </a:br>
            <a:r>
              <a:rPr lang="en-US" sz="2400">
                <a:solidFill>
                  <a:srgbClr val="0000FF"/>
                </a:solidFill>
                <a:latin typeface="Arial" charset="0"/>
              </a:rPr>
              <a:t>    - Cậu bé kia, sao dám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ến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ây làm ầm ĩ ?</a:t>
            </a:r>
            <a:br>
              <a:rPr lang="en-US" sz="2400">
                <a:solidFill>
                  <a:srgbClr val="0000FF"/>
                </a:solidFill>
                <a:latin typeface="Arial" charset="0"/>
              </a:rPr>
            </a:br>
            <a:r>
              <a:rPr lang="en-US" sz="2400">
                <a:solidFill>
                  <a:srgbClr val="0000FF"/>
                </a:solidFill>
                <a:latin typeface="Arial" charset="0"/>
              </a:rPr>
              <a:t>    - Muôn tâu Đức Vua - cậu bé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áp - bố con mới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ẻ em bé, bắt con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i xin sữa cho em. Con không xin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ợc, liền bị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uổi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i.</a:t>
            </a:r>
            <a:br>
              <a:rPr lang="en-US" sz="2400">
                <a:solidFill>
                  <a:srgbClr val="0000FF"/>
                </a:solidFill>
                <a:latin typeface="Arial" charset="0"/>
              </a:rPr>
            </a:br>
            <a:r>
              <a:rPr lang="en-US" sz="2400">
                <a:solidFill>
                  <a:srgbClr val="0000FF"/>
                </a:solidFill>
                <a:latin typeface="Arial" charset="0"/>
              </a:rPr>
              <a:t>   Vua quát: </a:t>
            </a:r>
            <a:br>
              <a:rPr lang="en-US" sz="2400">
                <a:solidFill>
                  <a:srgbClr val="0000FF"/>
                </a:solidFill>
                <a:latin typeface="Arial" charset="0"/>
              </a:rPr>
            </a:br>
            <a:r>
              <a:rPr lang="en-US" sz="2400">
                <a:solidFill>
                  <a:srgbClr val="0000FF"/>
                </a:solidFill>
                <a:latin typeface="Arial" charset="0"/>
              </a:rPr>
              <a:t>    - Thằng bé này láo, dám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ùa với trẫm ! Bố ng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ươ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i là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àn ông thì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ẻ sao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ợc !</a:t>
            </a:r>
            <a:br>
              <a:rPr lang="en-US" sz="2400">
                <a:solidFill>
                  <a:srgbClr val="0000FF"/>
                </a:solidFill>
                <a:latin typeface="Arial" charset="0"/>
              </a:rPr>
            </a:br>
            <a:r>
              <a:rPr lang="en-US" sz="2400">
                <a:solidFill>
                  <a:srgbClr val="0000FF"/>
                </a:solidFill>
                <a:latin typeface="Arial" charset="0"/>
              </a:rPr>
              <a:t>    Cậu bé bèn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áp:</a:t>
            </a:r>
            <a:br>
              <a:rPr lang="en-US" sz="2400">
                <a:solidFill>
                  <a:srgbClr val="0000FF"/>
                </a:solidFill>
                <a:latin typeface="Arial" charset="0"/>
              </a:rPr>
            </a:br>
            <a:r>
              <a:rPr lang="en-US" sz="2400">
                <a:solidFill>
                  <a:srgbClr val="0000FF"/>
                </a:solidFill>
                <a:latin typeface="Arial" charset="0"/>
              </a:rPr>
              <a:t>    - Muôn tâu, vậy sao Đức Vua lại ra lệnh cho làng con phải nộp gà trống biết 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ẻ trứng ạ ?</a:t>
            </a:r>
            <a:br>
              <a:rPr lang="en-US" sz="2400">
                <a:solidFill>
                  <a:srgbClr val="0000FF"/>
                </a:solidFill>
                <a:latin typeface="Arial" charset="0"/>
              </a:rPr>
            </a:br>
            <a:r>
              <a:rPr lang="en-US" sz="2400">
                <a:solidFill>
                  <a:srgbClr val="0000FF"/>
                </a:solidFill>
                <a:latin typeface="Arial" charset="0"/>
              </a:rPr>
              <a:t>    Vua bật c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ời, thầm khen cậu bé, nh</a:t>
            </a:r>
            <a:r>
              <a:rPr lang="vi-VN" sz="2400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400">
                <a:solidFill>
                  <a:srgbClr val="0000FF"/>
                </a:solidFill>
                <a:latin typeface="Arial" charset="0"/>
              </a:rPr>
              <a:t>ng vẫn muốn thử tài cậu lần nữa.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954713" y="1219200"/>
            <a:ext cx="2198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Arial" charset="0"/>
              </a:rPr>
              <a:t>om sòm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90800" y="34067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Arial" charset="0"/>
              </a:rPr>
              <a:t>láo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886200" y="3429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FF3300"/>
                </a:solidFill>
                <a:latin typeface="Arial" charset="0"/>
              </a:rPr>
              <a:t>ùa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862263" y="1947863"/>
            <a:ext cx="9477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Arial" charset="0"/>
              </a:rPr>
              <a:t>dám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7510463" y="3406775"/>
            <a:ext cx="1862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FF3300"/>
                </a:solidFill>
                <a:latin typeface="Arial" charset="0"/>
              </a:rPr>
              <a:t>àn ông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066800" y="5253038"/>
            <a:ext cx="2916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Arial" charset="0"/>
              </a:rPr>
              <a:t>bật c</a:t>
            </a:r>
            <a:r>
              <a:rPr lang="vi-VN" sz="2400">
                <a:solidFill>
                  <a:srgbClr val="FF3300"/>
                </a:solidFill>
                <a:latin typeface="Arial" charset="0"/>
              </a:rPr>
              <a:t>ư</a:t>
            </a:r>
            <a:r>
              <a:rPr lang="en-US" sz="2400">
                <a:solidFill>
                  <a:srgbClr val="FF3300"/>
                </a:solidFill>
                <a:latin typeface="Arial" charset="0"/>
              </a:rPr>
              <a:t>ời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/>
      <p:bldP spid="13316" grpId="0"/>
      <p:bldP spid="13317" grpId="0"/>
      <p:bldP spid="13318" grpId="0"/>
      <p:bldP spid="13319" grpId="0"/>
      <p:bldP spid="13320" grpId="0"/>
      <p:bldP spid="133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2667000" y="1371600"/>
            <a:ext cx="4191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3300">
                    <a:alpha val="9215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KỂ CHUYỆN</a:t>
            </a:r>
          </a:p>
        </p:txBody>
      </p:sp>
      <p:pic>
        <p:nvPicPr>
          <p:cNvPr id="14339" name="Picture 3" descr="sun14[1]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6320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3048000"/>
            <a:ext cx="8305800" cy="1676400"/>
            <a:chOff x="336" y="1920"/>
            <a:chExt cx="5232" cy="1056"/>
          </a:xfrm>
        </p:grpSpPr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864" y="2112"/>
              <a:ext cx="4368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  <a:latin typeface="Arial" charset="0"/>
                </a:rPr>
                <a:t>Dựa vào tranh sau kể lại từng </a:t>
              </a:r>
              <a:r>
                <a:rPr lang="vi-VN" sz="3200">
                  <a:solidFill>
                    <a:srgbClr val="0000FF"/>
                  </a:solidFill>
                  <a:latin typeface="Arial" charset="0"/>
                </a:rPr>
                <a:t>đ</a:t>
              </a:r>
              <a:r>
                <a:rPr lang="en-US" sz="3200">
                  <a:solidFill>
                    <a:srgbClr val="0000FF"/>
                  </a:solidFill>
                  <a:latin typeface="Arial" charset="0"/>
                </a:rPr>
                <a:t>oạn của câu chuyện </a:t>
              </a:r>
              <a:r>
                <a:rPr lang="en-US" sz="3200" b="1" i="1">
                  <a:solidFill>
                    <a:srgbClr val="FF3300"/>
                  </a:solidFill>
                  <a:latin typeface="Arial" charset="0"/>
                </a:rPr>
                <a:t>Cậu bé thông minh</a:t>
              </a:r>
            </a:p>
          </p:txBody>
        </p:sp>
        <p:sp>
          <p:nvSpPr>
            <p:cNvPr id="4" name="AutoShape 6"/>
            <p:cNvSpPr>
              <a:spLocks noChangeArrowheads="1"/>
            </p:cNvSpPr>
            <p:nvPr/>
          </p:nvSpPr>
          <p:spPr bwMode="auto">
            <a:xfrm>
              <a:off x="336" y="1920"/>
              <a:ext cx="5232" cy="1056"/>
            </a:xfrm>
            <a:prstGeom prst="cloudCallout">
              <a:avLst>
                <a:gd name="adj1" fmla="val -31653"/>
                <a:gd name="adj2" fmla="val -10946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200">
                <a:latin typeface="Arial" charset="0"/>
              </a:endParaRPr>
            </a:p>
          </p:txBody>
        </p:sp>
      </p:grp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1524000" y="3886200"/>
            <a:ext cx="2362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4724400" y="3886200"/>
            <a:ext cx="2743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143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FFCC"/>
          </a:fgClr>
          <a:bgClr>
            <a:srgbClr val="99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can0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0" y="5486400"/>
            <a:ext cx="914400" cy="609600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5364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2590800"/>
            <a:ext cx="685800" cy="685800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5365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43000" y="5334000"/>
            <a:ext cx="990600" cy="838200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33400"/>
            <a:ext cx="8229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5334000"/>
            <a:ext cx="1600200" cy="1066800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04800"/>
            <a:ext cx="8001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AutoShape 3">
            <a:hlinkClick r:id="rId4" action="ppaction://hlinksldjump" highlightClick="1">
              <a:snd r:embed="rId5" name="applause.wav" builtIn="1"/>
            </a:hlinkClick>
          </p:cNvPr>
          <p:cNvSpPr>
            <a:spLocks noChangeArrowheads="1"/>
          </p:cNvSpPr>
          <p:nvPr/>
        </p:nvSpPr>
        <p:spPr bwMode="auto">
          <a:xfrm>
            <a:off x="533400" y="5334000"/>
            <a:ext cx="1600200" cy="1066800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FF3300"/>
          </a:fgClr>
          <a:bgClr>
            <a:srgbClr val="FFFFC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533400"/>
            <a:ext cx="6781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AutoShape 3">
            <a:hlinkClick r:id="rId3" action="ppaction://hlinksldjump" highlightClick="1">
              <a:snd r:embed="rId4" name="applause.wav" builtIn="1"/>
            </a:hlinkClick>
          </p:cNvPr>
          <p:cNvSpPr>
            <a:spLocks noChangeArrowheads="1"/>
          </p:cNvSpPr>
          <p:nvPr/>
        </p:nvSpPr>
        <p:spPr bwMode="auto">
          <a:xfrm>
            <a:off x="1295400" y="5105400"/>
            <a:ext cx="1600200" cy="1066800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FFCC"/>
          </a:fgClr>
          <a:bgClr>
            <a:srgbClr val="99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can0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inh ne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trang b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762000"/>
            <a:ext cx="43561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876800" y="1371600"/>
            <a:ext cx="3727450" cy="5073650"/>
            <a:chOff x="3216" y="576"/>
            <a:chExt cx="2348" cy="3196"/>
          </a:xfrm>
        </p:grpSpPr>
        <p:pic>
          <p:nvPicPr>
            <p:cNvPr id="3" name="Picture 5" descr="T Viet 3 tap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16" y="576"/>
              <a:ext cx="2348" cy="3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7" name="Text Box 6"/>
            <p:cNvSpPr txBox="1">
              <a:spLocks noChangeArrowheads="1"/>
            </p:cNvSpPr>
            <p:nvPr/>
          </p:nvSpPr>
          <p:spPr bwMode="auto">
            <a:xfrm>
              <a:off x="4080" y="672"/>
              <a:ext cx="86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>
                  <a:latin typeface="Arial" charset="0"/>
                </a:rPr>
                <a:t>MĂNG NON</a:t>
              </a:r>
            </a:p>
          </p:txBody>
        </p:sp>
      </p:grpSp>
      <p:pic>
        <p:nvPicPr>
          <p:cNvPr id="3079" name="Picture 7" descr="Chu diem mai a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1371600"/>
            <a:ext cx="36814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Chu diem Toi truo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1371600"/>
            <a:ext cx="39274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Chu diem Cong do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1371600"/>
            <a:ext cx="394176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Chu diem Que huo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6800" y="1371600"/>
            <a:ext cx="39401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 descr="Chu diem Bac - Trung - Nam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76800" y="1371600"/>
            <a:ext cx="392906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Chu de Anh em mot nh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29200" y="1447800"/>
            <a:ext cx="38163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 descr="Chu diem Thanh thi va nong thon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953000" y="1371600"/>
            <a:ext cx="38195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5105400" y="533400"/>
            <a:ext cx="3429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Arial" charset="0"/>
              </a:rPr>
              <a:t>Gồm 8 chủ </a:t>
            </a:r>
            <a:r>
              <a:rPr lang="vi-VN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iểm</a:t>
            </a: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533400" y="0"/>
            <a:ext cx="7772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Giới thiệu ch</a:t>
            </a:r>
            <a:r>
              <a:rPr lang="vi-VN" sz="2800" b="1">
                <a:latin typeface="Arial" charset="0"/>
              </a:rPr>
              <a:t>ươ</a:t>
            </a:r>
            <a:r>
              <a:rPr lang="en-US" sz="2800" b="1">
                <a:latin typeface="Arial" charset="0"/>
              </a:rPr>
              <a:t>ng trình môn Tiếng Việt học kì 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8 -3.01874E-6 L -0.19652 -3.0187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" dur="1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xit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4" dur="1"/>
                                        <p:tgtEl>
                                          <p:spTgt spid="30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1" dur="1"/>
                                        <p:tgtEl>
                                          <p:spTgt spid="30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xit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8" dur="1"/>
                                        <p:tgtEl>
                                          <p:spTgt spid="30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xit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5" dur="1"/>
                                        <p:tgtEl>
                                          <p:spTgt spid="30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4" presetClass="exit" presetSubtype="0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2" dur="1"/>
                                        <p:tgtEl>
                                          <p:spTgt spid="30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4" presetClass="exit" presetSubtype="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9" dur="1"/>
                                        <p:tgtEl>
                                          <p:spTgt spid="30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nodeType="withEffect">
                                  <p:stCondLst>
                                    <p:cond delay="27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T Viet 3 tap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52400"/>
            <a:ext cx="425132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962400" y="381000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MĂNG  NON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295400" y="1343025"/>
            <a:ext cx="662940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Tập </a:t>
            </a:r>
            <a:r>
              <a:rPr lang="vi-VN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ọc – kể chuyện (2 tiết)</a:t>
            </a:r>
          </a:p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  <a:latin typeface="Arial" charset="0"/>
              </a:rPr>
              <a:t>Cậu bé thông minh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can0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8534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62000" y="533400"/>
            <a:ext cx="7696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" charset="0"/>
              </a:rPr>
              <a:t>1. Luyện </a:t>
            </a:r>
            <a:r>
              <a:rPr lang="vi-VN" sz="32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ọc</a:t>
            </a:r>
            <a:br>
              <a:rPr lang="en-US" sz="3200" b="1">
                <a:solidFill>
                  <a:srgbClr val="0000FF"/>
                </a:solidFill>
                <a:latin typeface="Arial" charset="0"/>
              </a:rPr>
            </a:br>
            <a:r>
              <a:rPr lang="en-US" sz="3200" i="1">
                <a:solidFill>
                  <a:srgbClr val="0000FF"/>
                </a:solidFill>
                <a:latin typeface="Arial" charset="0"/>
              </a:rPr>
              <a:t>a. Đọc </a:t>
            </a:r>
            <a:r>
              <a:rPr lang="vi-VN" sz="3200" i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200" i="1">
                <a:solidFill>
                  <a:srgbClr val="0000FF"/>
                </a:solidFill>
                <a:latin typeface="Arial" charset="0"/>
              </a:rPr>
              <a:t>úng: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38200" y="1524000"/>
            <a:ext cx="571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Arial" charset="0"/>
              </a:rPr>
              <a:t>Từ ngữ:</a:t>
            </a:r>
            <a:r>
              <a:rPr lang="en-US" sz="3200">
                <a:solidFill>
                  <a:srgbClr val="FF3300"/>
                </a:solidFill>
                <a:latin typeface="Arial" charset="0"/>
              </a:rPr>
              <a:t> hạ lệnh, nộp, lo sợ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14400" y="2057400"/>
            <a:ext cx="71628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Arial" charset="0"/>
              </a:rPr>
              <a:t>Câu:</a:t>
            </a:r>
            <a:r>
              <a:rPr lang="en-US" sz="3200">
                <a:solidFill>
                  <a:srgbClr val="FF3300"/>
                </a:solidFill>
                <a:latin typeface="Arial" charset="0"/>
              </a:rPr>
              <a:t>  Vua hạ lệnh cho mỗi làng trong vùng nọ phải nộp một con gà trống biết </a:t>
            </a:r>
            <a:r>
              <a:rPr lang="vi-VN" sz="3200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3200">
                <a:solidFill>
                  <a:srgbClr val="FF3300"/>
                </a:solidFill>
                <a:latin typeface="Arial" charset="0"/>
              </a:rPr>
              <a:t>ẻ trứng, nếu không có thì cả làng phải chịu tội.</a:t>
            </a:r>
            <a:endParaRPr lang="en-US" sz="3200">
              <a:latin typeface="Arial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914400" y="5334000"/>
            <a:ext cx="3200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" charset="0"/>
              </a:rPr>
              <a:t>2. Tìm hiểu bài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0" y="4191000"/>
            <a:ext cx="2209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>
                <a:solidFill>
                  <a:srgbClr val="0000FF"/>
                </a:solidFill>
                <a:latin typeface="Arial" charset="0"/>
              </a:rPr>
              <a:t>b. Đọc hay</a:t>
            </a:r>
            <a:r>
              <a:rPr lang="en-US" sz="3200">
                <a:solidFill>
                  <a:srgbClr val="0000FF"/>
                </a:solidFill>
                <a:latin typeface="Arial" charset="0"/>
              </a:rPr>
              <a:t>:</a:t>
            </a: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H="1">
            <a:off x="2438400" y="2743200"/>
            <a:ext cx="76200" cy="327025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>
            <a:off x="2514600" y="3276600"/>
            <a:ext cx="76200" cy="327025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H="1">
            <a:off x="5029200" y="3276600"/>
            <a:ext cx="76200" cy="327025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H="1">
            <a:off x="2362200" y="3810000"/>
            <a:ext cx="76200" cy="282575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H="1">
            <a:off x="2438400" y="3810000"/>
            <a:ext cx="76200" cy="282575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762000" y="4191000"/>
            <a:ext cx="7696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>
                <a:solidFill>
                  <a:srgbClr val="0000FF"/>
                </a:solidFill>
                <a:latin typeface="Arial" charset="0"/>
              </a:rPr>
              <a:t>b. Đọc hay</a:t>
            </a:r>
            <a:r>
              <a:rPr lang="en-US" sz="3200">
                <a:solidFill>
                  <a:srgbClr val="0000FF"/>
                </a:solidFill>
                <a:latin typeface="Arial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  <p:bldP spid="7173" grpId="0" build="allAtOnce"/>
      <p:bldP spid="7174" grpId="0"/>
      <p:bldP spid="7175" grpId="0" animBg="1"/>
      <p:bldP spid="7176" grpId="0" animBg="1"/>
      <p:bldP spid="7177" grpId="0" animBg="1"/>
      <p:bldP spid="7178" grpId="0" animBg="1"/>
      <p:bldP spid="71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85800" y="519113"/>
            <a:ext cx="79248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Arial" charset="0"/>
              </a:rPr>
              <a:t>2. Tìm hiểu bài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- om sòm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can0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8534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09600" y="519113"/>
            <a:ext cx="80010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Arial" charset="0"/>
              </a:rPr>
              <a:t>2. Tìm hiểu bài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- om sòm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charset="0"/>
              </a:rPr>
              <a:t>- thông minh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271</Words>
  <Application>Microsoft Office PowerPoint</Application>
  <PresentationFormat>On-screen Show (4:3)</PresentationFormat>
  <Paragraphs>38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.VnTime</vt:lpstr>
      <vt:lpstr>Arial</vt:lpstr>
      <vt:lpstr>Calibri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dhcuong</dc:creator>
  <cp:lastModifiedBy>CSTeam</cp:lastModifiedBy>
  <cp:revision>26</cp:revision>
  <dcterms:created xsi:type="dcterms:W3CDTF">2009-08-03T00:09:22Z</dcterms:created>
  <dcterms:modified xsi:type="dcterms:W3CDTF">2016-06-29T09:59:35Z</dcterms:modified>
</cp:coreProperties>
</file>