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FFCC"/>
    <a:srgbClr val="FF0000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70DB5-B1CC-40E7-8403-D2FFD4979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B05DF-161C-4498-AEF9-07E99E7E8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F4BBA-31CA-4285-8390-16BD82229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DBC2F-7CBC-4CD8-92C1-C813F9AFD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30660-F47B-423B-835F-648153503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F101F-4602-4941-9629-1439C76FD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9D189-70F0-430D-9591-5069166D7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261AC-F522-4F04-ADB9-D8B5B1D97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675F0-4B2C-44D4-A847-281FA1561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48CDE-EDD8-41ED-9EFB-E8CB06221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426A9-47E0-49F1-ABB0-24545E8DC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84351CE-8CD1-46CE-937D-A4C1B4CDC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295400" y="15240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3366FF"/>
                </a:solidFill>
              </a:rPr>
              <a:t>* Bài cũ</a:t>
            </a:r>
            <a:endParaRPr lang="en-US" sz="2800" b="1" u="sng">
              <a:solidFill>
                <a:srgbClr val="3366FF"/>
              </a:solidFill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838200" y="2514600"/>
            <a:ext cx="7543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Câu 1: Các bạn nhỏ trong bài ch</a:t>
            </a:r>
            <a:r>
              <a:rPr lang="vi-VN" sz="2800" b="1">
                <a:solidFill>
                  <a:srgbClr val="0000FF"/>
                </a:solidFill>
              </a:rPr>
              <a:t>ơ</a:t>
            </a:r>
            <a:r>
              <a:rPr lang="en-US" sz="2800" b="1">
                <a:solidFill>
                  <a:srgbClr val="0000FF"/>
                </a:solidFill>
              </a:rPr>
              <a:t>i trò ch</a:t>
            </a:r>
            <a:r>
              <a:rPr lang="vi-VN" sz="2800" b="1">
                <a:solidFill>
                  <a:srgbClr val="0000FF"/>
                </a:solidFill>
              </a:rPr>
              <a:t>ơ</a:t>
            </a:r>
            <a:r>
              <a:rPr lang="en-US" sz="2800" b="1">
                <a:solidFill>
                  <a:srgbClr val="0000FF"/>
                </a:solidFill>
              </a:rPr>
              <a:t>i gì ?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990600" y="3733800"/>
            <a:ext cx="7162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Câu 2: Tìm những hình ảnh ngộ nghĩnh </a:t>
            </a:r>
            <a:r>
              <a:rPr lang="vi-VN" sz="2800" b="1">
                <a:solidFill>
                  <a:srgbClr val="0000FF"/>
                </a:solidFill>
              </a:rPr>
              <a:t>đ</a:t>
            </a:r>
            <a:r>
              <a:rPr lang="en-US" sz="2800" b="1">
                <a:solidFill>
                  <a:srgbClr val="0000FF"/>
                </a:solidFill>
              </a:rPr>
              <a:t>áng yêu của </a:t>
            </a:r>
            <a:r>
              <a:rPr lang="vi-VN" sz="2800" b="1">
                <a:solidFill>
                  <a:srgbClr val="0000FF"/>
                </a:solidFill>
              </a:rPr>
              <a:t>đ</a:t>
            </a:r>
            <a:r>
              <a:rPr lang="en-US" sz="2800" b="1">
                <a:solidFill>
                  <a:srgbClr val="0000FF"/>
                </a:solidFill>
              </a:rPr>
              <a:t>ám “học trò”.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2066" grpId="0"/>
      <p:bldP spid="2066" grpId="1"/>
      <p:bldP spid="2067" grpId="0"/>
      <p:bldP spid="206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8001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64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381000" y="1752600"/>
            <a:ext cx="1295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3366FF"/>
                </a:solidFill>
              </a:rPr>
              <a:t>SGK/ 20</a:t>
            </a:r>
          </a:p>
        </p:txBody>
      </p:sp>
      <p:pic>
        <p:nvPicPr>
          <p:cNvPr id="6154" name="Picture 10" descr="CATVMLA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6764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5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066800" y="2057400"/>
            <a:ext cx="6629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3366FF"/>
                </a:solidFill>
              </a:rPr>
              <a:t>Hoạt </a:t>
            </a:r>
            <a:r>
              <a:rPr lang="vi-VN" sz="2800" b="1">
                <a:solidFill>
                  <a:srgbClr val="3366FF"/>
                </a:solidFill>
              </a:rPr>
              <a:t>đ</a:t>
            </a:r>
            <a:r>
              <a:rPr lang="en-US" sz="2800" b="1">
                <a:solidFill>
                  <a:srgbClr val="3366FF"/>
                </a:solidFill>
              </a:rPr>
              <a:t>ộng 1: Luyện </a:t>
            </a:r>
            <a:r>
              <a:rPr lang="vi-VN" sz="2800" b="1">
                <a:solidFill>
                  <a:srgbClr val="3366FF"/>
                </a:solidFill>
              </a:rPr>
              <a:t>đ</a:t>
            </a:r>
            <a:r>
              <a:rPr lang="en-US" sz="2800" b="1">
                <a:solidFill>
                  <a:srgbClr val="3366FF"/>
                </a:solidFill>
              </a:rPr>
              <a:t>ọc</a:t>
            </a:r>
          </a:p>
          <a:p>
            <a:pPr>
              <a:buFontTx/>
              <a:buChar char="•"/>
            </a:pPr>
            <a:r>
              <a:rPr lang="en-US" sz="2800" b="1">
                <a:solidFill>
                  <a:srgbClr val="3366FF"/>
                </a:solidFill>
              </a:rPr>
              <a:t>+ Đọc từng câu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219200" y="31242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3366FF"/>
                </a:solidFill>
              </a:rPr>
              <a:t>Luyện </a:t>
            </a:r>
            <a:r>
              <a:rPr lang="vi-VN" sz="2800" b="1" u="sng">
                <a:solidFill>
                  <a:srgbClr val="3366FF"/>
                </a:solidFill>
              </a:rPr>
              <a:t>đ</a:t>
            </a:r>
            <a:r>
              <a:rPr lang="en-US" sz="2800" b="1" u="sng">
                <a:solidFill>
                  <a:srgbClr val="3366FF"/>
                </a:solidFill>
              </a:rPr>
              <a:t>ọc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029200" y="3124200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3366FF"/>
                </a:solidFill>
              </a:rPr>
              <a:t>Tìm hiểu bài</a:t>
            </a:r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990600" y="3124200"/>
            <a:ext cx="6705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4191000" y="3124200"/>
            <a:ext cx="0" cy="2819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143000" y="3581400"/>
            <a:ext cx="2590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3366FF"/>
                </a:solidFill>
              </a:rPr>
              <a:t>Lạnh buốt</a:t>
            </a:r>
          </a:p>
          <a:p>
            <a:r>
              <a:rPr lang="en-US" sz="2800" b="1">
                <a:solidFill>
                  <a:srgbClr val="3366FF"/>
                </a:solidFill>
              </a:rPr>
              <a:t>Gió lạnh</a:t>
            </a:r>
          </a:p>
          <a:p>
            <a:r>
              <a:rPr lang="en-US" sz="2800" b="1">
                <a:solidFill>
                  <a:srgbClr val="3366FF"/>
                </a:solidFill>
              </a:rPr>
              <a:t>Lất phất</a:t>
            </a:r>
          </a:p>
          <a:p>
            <a:r>
              <a:rPr lang="en-US" sz="2800" b="1">
                <a:solidFill>
                  <a:srgbClr val="3366FF"/>
                </a:solidFill>
              </a:rPr>
              <a:t>Nằm cuộn tròn</a:t>
            </a:r>
          </a:p>
          <a:p>
            <a:r>
              <a:rPr lang="en-US" sz="2800" b="1">
                <a:solidFill>
                  <a:srgbClr val="3366FF"/>
                </a:solidFill>
              </a:rPr>
              <a:t>Trời lạnh lắm</a:t>
            </a:r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1143000" y="4038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1143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>
            <a:off x="1828800" y="44196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>
            <a:off x="1219200" y="48768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>
            <a:off x="2286000" y="48768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Line 34"/>
          <p:cNvSpPr>
            <a:spLocks noChangeShapeType="1"/>
          </p:cNvSpPr>
          <p:nvPr/>
        </p:nvSpPr>
        <p:spPr bwMode="auto">
          <a:xfrm>
            <a:off x="5791200" y="-1371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>
            <a:off x="1219200" y="52578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Line 40"/>
          <p:cNvSpPr>
            <a:spLocks noChangeShapeType="1"/>
          </p:cNvSpPr>
          <p:nvPr/>
        </p:nvSpPr>
        <p:spPr bwMode="auto">
          <a:xfrm>
            <a:off x="6629400" y="-2133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3" name="Line 41"/>
          <p:cNvSpPr>
            <a:spLocks noChangeShapeType="1"/>
          </p:cNvSpPr>
          <p:nvPr/>
        </p:nvSpPr>
        <p:spPr bwMode="auto">
          <a:xfrm>
            <a:off x="1981200" y="57150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4" name="Line 42"/>
          <p:cNvSpPr>
            <a:spLocks noChangeShapeType="1"/>
          </p:cNvSpPr>
          <p:nvPr/>
        </p:nvSpPr>
        <p:spPr bwMode="auto">
          <a:xfrm>
            <a:off x="2743200" y="57150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8" name="Line 46"/>
          <p:cNvSpPr>
            <a:spLocks noChangeShapeType="1"/>
          </p:cNvSpPr>
          <p:nvPr/>
        </p:nvSpPr>
        <p:spPr bwMode="auto">
          <a:xfrm>
            <a:off x="1143000" y="57150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auto">
          <a:xfrm>
            <a:off x="2895600" y="52578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16" name="Picture 15" descr="photo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0275"/>
            <a:ext cx="9144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9" grpId="0"/>
      <p:bldP spid="3080" grpId="0"/>
      <p:bldP spid="3081" grpId="0" animBg="1"/>
      <p:bldP spid="3082" grpId="0" animBg="1"/>
      <p:bldP spid="3092" grpId="0" animBg="1"/>
      <p:bldP spid="3093" grpId="0" animBg="1"/>
      <p:bldP spid="3095" grpId="0" animBg="1"/>
      <p:bldP spid="3098" grpId="0" animBg="1"/>
      <p:bldP spid="3102" grpId="0" animBg="1"/>
      <p:bldP spid="3107" grpId="0" animBg="1"/>
      <p:bldP spid="3113" grpId="0" animBg="1"/>
      <p:bldP spid="3114" grpId="0" animBg="1"/>
      <p:bldP spid="3118" grpId="0" animBg="1"/>
      <p:bldP spid="31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066800" y="228600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3366FF"/>
                </a:solidFill>
              </a:rPr>
              <a:t>* Đọc từng </a:t>
            </a:r>
            <a:r>
              <a:rPr lang="vi-VN" sz="2800">
                <a:solidFill>
                  <a:srgbClr val="3366FF"/>
                </a:solidFill>
              </a:rPr>
              <a:t>đ</a:t>
            </a:r>
            <a:r>
              <a:rPr lang="en-US" sz="2800">
                <a:solidFill>
                  <a:srgbClr val="3366FF"/>
                </a:solidFill>
              </a:rPr>
              <a:t>oạn tr</a:t>
            </a:r>
            <a:r>
              <a:rPr lang="vi-VN" sz="2800">
                <a:solidFill>
                  <a:srgbClr val="3366FF"/>
                </a:solidFill>
              </a:rPr>
              <a:t>ư</a:t>
            </a:r>
            <a:r>
              <a:rPr lang="en-US" sz="2800">
                <a:solidFill>
                  <a:srgbClr val="3366FF"/>
                </a:solidFill>
              </a:rPr>
              <a:t>ớc lớp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676400" y="3452813"/>
            <a:ext cx="1844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solidFill>
                  <a:srgbClr val="3366FF"/>
                </a:solidFill>
              </a:rPr>
              <a:t>Luyện </a:t>
            </a:r>
            <a:r>
              <a:rPr lang="vi-VN" sz="2800" u="sng">
                <a:solidFill>
                  <a:srgbClr val="3366FF"/>
                </a:solidFill>
              </a:rPr>
              <a:t>đ</a:t>
            </a:r>
            <a:r>
              <a:rPr lang="en-US" sz="2800" u="sng">
                <a:solidFill>
                  <a:srgbClr val="3366FF"/>
                </a:solidFill>
              </a:rPr>
              <a:t>ọc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295400" y="4114800"/>
            <a:ext cx="2514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3366FF"/>
                </a:solidFill>
              </a:rPr>
              <a:t>Lạnh buốt</a:t>
            </a:r>
          </a:p>
          <a:p>
            <a:r>
              <a:rPr lang="en-US" sz="2800">
                <a:solidFill>
                  <a:srgbClr val="3366FF"/>
                </a:solidFill>
              </a:rPr>
              <a:t>Gió lạnh</a:t>
            </a:r>
          </a:p>
          <a:p>
            <a:r>
              <a:rPr lang="en-US" sz="2800">
                <a:solidFill>
                  <a:srgbClr val="3366FF"/>
                </a:solidFill>
              </a:rPr>
              <a:t>Lất phất</a:t>
            </a:r>
          </a:p>
          <a:p>
            <a:r>
              <a:rPr lang="en-US" sz="2800">
                <a:solidFill>
                  <a:srgbClr val="3366FF"/>
                </a:solidFill>
              </a:rPr>
              <a:t>Nằm cuộn tròn</a:t>
            </a:r>
          </a:p>
          <a:p>
            <a:r>
              <a:rPr lang="en-US" sz="2800">
                <a:solidFill>
                  <a:srgbClr val="3366FF"/>
                </a:solidFill>
              </a:rPr>
              <a:t>Trời lạnh lắm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4495800" y="42672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3366FF"/>
                </a:solidFill>
              </a:rPr>
              <a:t>bối rối</a:t>
            </a: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1143000" y="3429000"/>
            <a:ext cx="6629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4114800" y="3429000"/>
            <a:ext cx="76200" cy="3048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4724400" y="3505200"/>
            <a:ext cx="2163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solidFill>
                  <a:srgbClr val="3366FF"/>
                </a:solidFill>
              </a:rPr>
              <a:t>Tìm hiểu bài</a:t>
            </a: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4495800" y="49530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3366FF"/>
                </a:solidFill>
              </a:rPr>
              <a:t>thì thào</a:t>
            </a:r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>
            <a:off x="1295400" y="45720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>
            <a:off x="1371600" y="49530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>
            <a:off x="1371600" y="54102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>
            <a:off x="2362200" y="54102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>
            <a:off x="1371600" y="57912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>
            <a:off x="2971800" y="57912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>
            <a:off x="1447800" y="62484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8" name="Line 32"/>
          <p:cNvSpPr>
            <a:spLocks noChangeShapeType="1"/>
          </p:cNvSpPr>
          <p:nvPr/>
        </p:nvSpPr>
        <p:spPr bwMode="auto">
          <a:xfrm>
            <a:off x="2057400" y="62484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>
            <a:off x="2743200" y="62484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30" name="Picture 34" descr="CAWDZPF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05000"/>
            <a:ext cx="6629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35" descr="images[15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05000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  <p:bldP spid="4105" grpId="0"/>
      <p:bldP spid="4106" grpId="0"/>
      <p:bldP spid="4108" grpId="0" animBg="1"/>
      <p:bldP spid="4109" grpId="0" animBg="1"/>
      <p:bldP spid="4113" grpId="0"/>
      <p:bldP spid="4116" grpId="0"/>
      <p:bldP spid="4120" grpId="0" animBg="1"/>
      <p:bldP spid="4121" grpId="0" animBg="1"/>
      <p:bldP spid="4123" grpId="0" animBg="1"/>
      <p:bldP spid="4124" grpId="0" animBg="1"/>
      <p:bldP spid="4125" grpId="0" animBg="1"/>
      <p:bldP spid="4126" grpId="0" animBg="1"/>
      <p:bldP spid="4127" grpId="0" animBg="1"/>
      <p:bldP spid="4128" grpId="0" animBg="1"/>
      <p:bldP spid="41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85800" y="2133600"/>
            <a:ext cx="7696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rgbClr val="3366FF"/>
                </a:solidFill>
              </a:rPr>
              <a:t>Hoạt </a:t>
            </a:r>
            <a:r>
              <a:rPr lang="vi-VN" sz="2800" b="1">
                <a:solidFill>
                  <a:srgbClr val="3366FF"/>
                </a:solidFill>
              </a:rPr>
              <a:t>đ</a:t>
            </a:r>
            <a:r>
              <a:rPr lang="en-US" sz="2800" b="1">
                <a:solidFill>
                  <a:srgbClr val="3366FF"/>
                </a:solidFill>
              </a:rPr>
              <a:t>ộng 2: Tìm hiểu bài</a:t>
            </a:r>
          </a:p>
          <a:p>
            <a:pPr>
              <a:buFontTx/>
              <a:buChar char="•"/>
            </a:pPr>
            <a:r>
              <a:rPr lang="en-US" sz="2800" b="1">
                <a:solidFill>
                  <a:srgbClr val="3366FF"/>
                </a:solidFill>
              </a:rPr>
              <a:t>Câu 1: Chiếc áo len của bạn Hà </a:t>
            </a:r>
            <a:r>
              <a:rPr lang="vi-VN" sz="2800" b="1">
                <a:solidFill>
                  <a:srgbClr val="3366FF"/>
                </a:solidFill>
              </a:rPr>
              <a:t>đ</a:t>
            </a:r>
            <a:r>
              <a:rPr lang="en-US" sz="2800" b="1">
                <a:solidFill>
                  <a:srgbClr val="3366FF"/>
                </a:solidFill>
              </a:rPr>
              <a:t>ẹp và thuận lợi nh</a:t>
            </a:r>
            <a:r>
              <a:rPr lang="vi-VN" sz="2800" b="1">
                <a:solidFill>
                  <a:srgbClr val="3366FF"/>
                </a:solidFill>
              </a:rPr>
              <a:t>ư</a:t>
            </a:r>
            <a:r>
              <a:rPr lang="en-US" sz="2800" b="1">
                <a:solidFill>
                  <a:srgbClr val="3366FF"/>
                </a:solidFill>
              </a:rPr>
              <a:t> thế nào?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762000" y="3276600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3366FF"/>
                </a:solidFill>
              </a:rPr>
              <a:t> </a:t>
            </a:r>
            <a:r>
              <a:rPr lang="en-US" sz="2800" b="1">
                <a:solidFill>
                  <a:srgbClr val="3366FF"/>
                </a:solidFill>
              </a:rPr>
              <a:t>Câu 2:Vì sao Lan dỗi mẹ?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838200" y="3048000"/>
            <a:ext cx="6324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66FF"/>
                </a:solidFill>
              </a:rPr>
              <a:t>Câu 3: Anh Tuấn nói với mẹ những gì?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838200" y="2819400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66FF"/>
                </a:solidFill>
              </a:rPr>
              <a:t>Câu 4: Vì sao Lan ân hận?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914400" y="2133600"/>
            <a:ext cx="502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3366FF"/>
                </a:solidFill>
              </a:rPr>
              <a:t>* Đọc từng </a:t>
            </a:r>
            <a:r>
              <a:rPr lang="vi-VN" sz="2800" b="1">
                <a:solidFill>
                  <a:srgbClr val="3366FF"/>
                </a:solidFill>
              </a:rPr>
              <a:t>đ</a:t>
            </a:r>
            <a:r>
              <a:rPr lang="en-US" sz="2800" b="1">
                <a:solidFill>
                  <a:srgbClr val="3366FF"/>
                </a:solidFill>
              </a:rPr>
              <a:t>oạn trong nhóm: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6151" name="Picture 15" descr="photo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0275"/>
            <a:ext cx="9144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18"/>
          <p:cNvSpPr>
            <a:spLocks noChangeArrowheads="1"/>
          </p:cNvSpPr>
          <p:nvPr/>
        </p:nvSpPr>
        <p:spPr bwMode="auto">
          <a:xfrm>
            <a:off x="1447800" y="152400"/>
            <a:ext cx="6781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b="1">
              <a:solidFill>
                <a:srgbClr val="3366FF"/>
              </a:solidFill>
            </a:endParaRPr>
          </a:p>
          <a:p>
            <a:pPr algn="ctr"/>
            <a:r>
              <a:rPr lang="en-US" sz="2800" b="1" u="sng">
                <a:solidFill>
                  <a:srgbClr val="3366FF"/>
                </a:solidFill>
              </a:rPr>
              <a:t>Tập </a:t>
            </a:r>
            <a:r>
              <a:rPr lang="vi-VN" sz="2800" b="1" u="sng">
                <a:solidFill>
                  <a:srgbClr val="3366FF"/>
                </a:solidFill>
              </a:rPr>
              <a:t>đ</a:t>
            </a:r>
            <a:r>
              <a:rPr lang="en-US" sz="2800" b="1" u="sng">
                <a:solidFill>
                  <a:srgbClr val="3366FF"/>
                </a:solidFill>
              </a:rPr>
              <a:t>ọc – Kể chuyện</a:t>
            </a:r>
          </a:p>
          <a:p>
            <a:pPr algn="ctr"/>
            <a:r>
              <a:rPr lang="en-US" sz="2800" b="1">
                <a:solidFill>
                  <a:srgbClr val="FF0000"/>
                </a:solidFill>
              </a:rPr>
              <a:t>Chiếc áo len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uild="allAtOnce"/>
      <p:bldP spid="5127" grpId="0"/>
      <p:bldP spid="5127" grpId="1"/>
      <p:bldP spid="5128" grpId="0"/>
      <p:bldP spid="5128" grpId="1"/>
      <p:bldP spid="5129" grpId="0"/>
      <p:bldP spid="5129" grpId="1"/>
      <p:bldP spid="5136" grpId="0"/>
      <p:bldP spid="513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762000"/>
            <a:ext cx="8153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Hoạt </a:t>
            </a:r>
            <a:r>
              <a:rPr lang="vi-VN" sz="2800" b="1"/>
              <a:t>đ</a:t>
            </a:r>
            <a:r>
              <a:rPr lang="en-US" sz="2800" b="1"/>
              <a:t>ộng 3: Luyện </a:t>
            </a:r>
            <a:r>
              <a:rPr lang="vi-VN" sz="2800" b="1"/>
              <a:t>đ</a:t>
            </a:r>
            <a:r>
              <a:rPr lang="en-US" sz="2800" b="1"/>
              <a:t>ọc lại</a:t>
            </a:r>
          </a:p>
          <a:p>
            <a:r>
              <a:rPr lang="en-US" sz="2800" b="1">
                <a:solidFill>
                  <a:srgbClr val="3366FF"/>
                </a:solidFill>
              </a:rPr>
              <a:t>+ Đọc phân theo các vai ( ng</a:t>
            </a:r>
            <a:r>
              <a:rPr lang="vi-VN" sz="2800" b="1">
                <a:solidFill>
                  <a:srgbClr val="3366FF"/>
                </a:solidFill>
              </a:rPr>
              <a:t>ư</a:t>
            </a:r>
            <a:r>
              <a:rPr lang="en-US" sz="2800" b="1">
                <a:solidFill>
                  <a:srgbClr val="3366FF"/>
                </a:solidFill>
              </a:rPr>
              <a:t>ời dẫn chuyện, Lan, Tuấn, mẹ)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2743200"/>
            <a:ext cx="81534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Hoạt </a:t>
            </a:r>
            <a:r>
              <a:rPr lang="vi-VN" sz="2800" b="1"/>
              <a:t>đ</a:t>
            </a:r>
            <a:r>
              <a:rPr lang="en-US" sz="2800" b="1"/>
              <a:t>ộng 4: Kể chuyện</a:t>
            </a:r>
          </a:p>
          <a:p>
            <a:r>
              <a:rPr lang="en-US" sz="2800" b="1">
                <a:solidFill>
                  <a:srgbClr val="3366FF"/>
                </a:solidFill>
              </a:rPr>
              <a:t> Dựa vào các gợi ý kể lại từng </a:t>
            </a:r>
            <a:r>
              <a:rPr lang="vi-VN" sz="2800" b="1">
                <a:solidFill>
                  <a:srgbClr val="3366FF"/>
                </a:solidFill>
              </a:rPr>
              <a:t>đ</a:t>
            </a:r>
            <a:r>
              <a:rPr lang="en-US" sz="2800" b="1">
                <a:solidFill>
                  <a:srgbClr val="3366FF"/>
                </a:solidFill>
              </a:rPr>
              <a:t>oạn câu chuyện chiếc áo len.</a:t>
            </a:r>
          </a:p>
          <a:p>
            <a:r>
              <a:rPr lang="en-US" sz="2800" b="1">
                <a:solidFill>
                  <a:srgbClr val="3366FF"/>
                </a:solidFill>
              </a:rPr>
              <a:t>* Đoạn 1: Chiếc áo </a:t>
            </a:r>
            <a:r>
              <a:rPr lang="vi-VN" sz="2800" b="1">
                <a:solidFill>
                  <a:srgbClr val="3366FF"/>
                </a:solidFill>
              </a:rPr>
              <a:t>đ</a:t>
            </a:r>
            <a:r>
              <a:rPr lang="en-US" sz="2800" b="1">
                <a:solidFill>
                  <a:srgbClr val="3366FF"/>
                </a:solidFill>
              </a:rPr>
              <a:t>ẹp</a:t>
            </a:r>
          </a:p>
          <a:p>
            <a:r>
              <a:rPr lang="en-US" sz="2800" b="1">
                <a:solidFill>
                  <a:srgbClr val="3366FF"/>
                </a:solidFill>
              </a:rPr>
              <a:t> - Mùa </a:t>
            </a:r>
            <a:r>
              <a:rPr lang="vi-VN" sz="2800" b="1">
                <a:solidFill>
                  <a:srgbClr val="3366FF"/>
                </a:solidFill>
              </a:rPr>
              <a:t>đ</a:t>
            </a:r>
            <a:r>
              <a:rPr lang="en-US" sz="2800" b="1">
                <a:solidFill>
                  <a:srgbClr val="3366FF"/>
                </a:solidFill>
              </a:rPr>
              <a:t>ông n</a:t>
            </a:r>
            <a:r>
              <a:rPr lang="vi-VN" sz="2800" b="1">
                <a:solidFill>
                  <a:srgbClr val="3366FF"/>
                </a:solidFill>
              </a:rPr>
              <a:t>ă</a:t>
            </a:r>
            <a:r>
              <a:rPr lang="en-US" sz="2800" b="1">
                <a:solidFill>
                  <a:srgbClr val="3366FF"/>
                </a:solidFill>
              </a:rPr>
              <a:t>m ấy lạnh nh</a:t>
            </a:r>
            <a:r>
              <a:rPr lang="vi-VN" sz="2800" b="1">
                <a:solidFill>
                  <a:srgbClr val="3366FF"/>
                </a:solidFill>
              </a:rPr>
              <a:t>ư</a:t>
            </a:r>
            <a:r>
              <a:rPr lang="en-US" sz="2800" b="1">
                <a:solidFill>
                  <a:srgbClr val="3366FF"/>
                </a:solidFill>
              </a:rPr>
              <a:t> thế nào?</a:t>
            </a:r>
          </a:p>
          <a:p>
            <a:r>
              <a:rPr lang="en-US" sz="2800" b="1">
                <a:solidFill>
                  <a:srgbClr val="3366FF"/>
                </a:solidFill>
              </a:rPr>
              <a:t> - Aùo len của bạn Hòa </a:t>
            </a:r>
            <a:r>
              <a:rPr lang="vi-VN" sz="2800" b="1">
                <a:solidFill>
                  <a:srgbClr val="3366FF"/>
                </a:solidFill>
              </a:rPr>
              <a:t>đ</a:t>
            </a:r>
            <a:r>
              <a:rPr lang="en-US" sz="2800" b="1">
                <a:solidFill>
                  <a:srgbClr val="3366FF"/>
                </a:solidFill>
              </a:rPr>
              <a:t>ẹp và ấm ra sao?</a:t>
            </a:r>
          </a:p>
          <a:p>
            <a:r>
              <a:rPr lang="en-US" sz="2800" b="1">
                <a:solidFill>
                  <a:srgbClr val="3366FF"/>
                </a:solidFill>
              </a:rPr>
              <a:t> - Lan nói gì với mẹ?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85800" y="1752600"/>
            <a:ext cx="8153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3366FF"/>
                </a:solidFill>
              </a:rPr>
              <a:t>Hoạt </a:t>
            </a:r>
            <a:r>
              <a:rPr lang="vi-VN" sz="2400" b="1">
                <a:solidFill>
                  <a:srgbClr val="3366FF"/>
                </a:solidFill>
              </a:rPr>
              <a:t>đ</a:t>
            </a:r>
            <a:r>
              <a:rPr lang="en-US" sz="2400" b="1">
                <a:solidFill>
                  <a:srgbClr val="3366FF"/>
                </a:solidFill>
              </a:rPr>
              <a:t>ộng 4: Kể chuyện</a:t>
            </a:r>
          </a:p>
          <a:p>
            <a:pPr>
              <a:buFontTx/>
              <a:buChar char="•"/>
            </a:pPr>
            <a:r>
              <a:rPr lang="en-US" sz="2400" b="1">
                <a:solidFill>
                  <a:srgbClr val="3366FF"/>
                </a:solidFill>
              </a:rPr>
              <a:t>* Đoạn 2: Dỗi mẹ</a:t>
            </a:r>
          </a:p>
          <a:p>
            <a:pPr>
              <a:buFontTx/>
              <a:buChar char="•"/>
            </a:pPr>
            <a:r>
              <a:rPr lang="en-US" sz="2400" b="1">
                <a:solidFill>
                  <a:srgbClr val="3366FF"/>
                </a:solidFill>
              </a:rPr>
              <a:t>- Mẹ nói thế nào khi Lan </a:t>
            </a:r>
            <a:r>
              <a:rPr lang="vi-VN" sz="2400" b="1">
                <a:solidFill>
                  <a:srgbClr val="3366FF"/>
                </a:solidFill>
              </a:rPr>
              <a:t>đ</a:t>
            </a:r>
            <a:r>
              <a:rPr lang="en-US" sz="2400" b="1">
                <a:solidFill>
                  <a:srgbClr val="3366FF"/>
                </a:solidFill>
              </a:rPr>
              <a:t>òi mua chiếc áo </a:t>
            </a:r>
            <a:r>
              <a:rPr lang="vi-VN" sz="2400" b="1">
                <a:solidFill>
                  <a:srgbClr val="3366FF"/>
                </a:solidFill>
              </a:rPr>
              <a:t>đ</a:t>
            </a:r>
            <a:r>
              <a:rPr lang="en-US" sz="2400" b="1">
                <a:solidFill>
                  <a:srgbClr val="3366FF"/>
                </a:solidFill>
              </a:rPr>
              <a:t>ắt tiền?</a:t>
            </a:r>
          </a:p>
          <a:p>
            <a:pPr>
              <a:buFontTx/>
              <a:buChar char="•"/>
            </a:pPr>
            <a:r>
              <a:rPr lang="en-US" sz="2400" b="1">
                <a:solidFill>
                  <a:srgbClr val="3366FF"/>
                </a:solidFill>
              </a:rPr>
              <a:t>- Lan trả lời ra sao?</a:t>
            </a:r>
          </a:p>
          <a:p>
            <a:pPr>
              <a:buFontTx/>
              <a:buChar char="•"/>
            </a:pPr>
            <a:r>
              <a:rPr lang="en-US" sz="2400" b="1">
                <a:solidFill>
                  <a:srgbClr val="3366FF"/>
                </a:solidFill>
              </a:rPr>
              <a:t>- Lan dỗi mẹ nh</a:t>
            </a:r>
            <a:r>
              <a:rPr lang="vi-VN" sz="2400" b="1">
                <a:solidFill>
                  <a:srgbClr val="3366FF"/>
                </a:solidFill>
              </a:rPr>
              <a:t>ư</a:t>
            </a:r>
            <a:r>
              <a:rPr lang="en-US" sz="2400" b="1">
                <a:solidFill>
                  <a:srgbClr val="3366FF"/>
                </a:solidFill>
              </a:rPr>
              <a:t> thế nào?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09600" y="2209800"/>
            <a:ext cx="815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3366FF"/>
                </a:solidFill>
              </a:rPr>
              <a:t>* Đoạn 4: Ân hận</a:t>
            </a:r>
          </a:p>
          <a:p>
            <a:pPr>
              <a:buFontTx/>
              <a:buChar char="-"/>
            </a:pPr>
            <a:r>
              <a:rPr lang="en-US" sz="2400" b="1">
                <a:solidFill>
                  <a:srgbClr val="3366FF"/>
                </a:solidFill>
              </a:rPr>
              <a:t>Vì sao Lan ân hận sau khi nghe câu chuyện?</a:t>
            </a:r>
          </a:p>
          <a:p>
            <a:pPr>
              <a:buFontTx/>
              <a:buChar char="-"/>
            </a:pPr>
            <a:r>
              <a:rPr lang="en-US" sz="2400" b="1">
                <a:solidFill>
                  <a:srgbClr val="3366FF"/>
                </a:solidFill>
              </a:rPr>
              <a:t> Lan muốn nói với mẹ </a:t>
            </a:r>
            <a:r>
              <a:rPr lang="vi-VN" sz="2400" b="1">
                <a:solidFill>
                  <a:srgbClr val="3366FF"/>
                </a:solidFill>
              </a:rPr>
              <a:t>đ</a:t>
            </a:r>
            <a:r>
              <a:rPr lang="en-US" sz="2400" b="1">
                <a:solidFill>
                  <a:srgbClr val="3366FF"/>
                </a:solidFill>
              </a:rPr>
              <a:t>iều gì?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457200" y="2057400"/>
            <a:ext cx="8153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b="1">
                <a:solidFill>
                  <a:srgbClr val="3366FF"/>
                </a:solidFill>
              </a:rPr>
              <a:t>* Đoạn 3: Nh</a:t>
            </a:r>
            <a:r>
              <a:rPr lang="vi-VN" sz="2400" b="1">
                <a:solidFill>
                  <a:srgbClr val="3366FF"/>
                </a:solidFill>
              </a:rPr>
              <a:t>ư</a:t>
            </a:r>
            <a:r>
              <a:rPr lang="en-US" sz="2400" b="1">
                <a:solidFill>
                  <a:srgbClr val="3366FF"/>
                </a:solidFill>
              </a:rPr>
              <a:t>ờng nhịn</a:t>
            </a:r>
          </a:p>
          <a:p>
            <a:pPr>
              <a:buFontTx/>
              <a:buChar char="•"/>
            </a:pPr>
            <a:r>
              <a:rPr lang="en-US" sz="2400" b="1">
                <a:solidFill>
                  <a:srgbClr val="3366FF"/>
                </a:solidFill>
              </a:rPr>
              <a:t>- Anh Tuấn nói gì với mẹ?</a:t>
            </a:r>
          </a:p>
          <a:p>
            <a:pPr>
              <a:buFontTx/>
              <a:buChar char="•"/>
            </a:pPr>
            <a:r>
              <a:rPr lang="en-US" sz="2400" b="1">
                <a:solidFill>
                  <a:srgbClr val="3366FF"/>
                </a:solidFill>
              </a:rPr>
              <a:t>- Mẹ lo </a:t>
            </a:r>
            <a:r>
              <a:rPr lang="vi-VN" sz="2400" b="1">
                <a:solidFill>
                  <a:srgbClr val="3366FF"/>
                </a:solidFill>
              </a:rPr>
              <a:t>đ</a:t>
            </a:r>
            <a:r>
              <a:rPr lang="en-US" sz="2400" b="1">
                <a:solidFill>
                  <a:srgbClr val="3366FF"/>
                </a:solidFill>
              </a:rPr>
              <a:t>iều gì?</a:t>
            </a:r>
          </a:p>
          <a:p>
            <a:pPr>
              <a:buFontTx/>
              <a:buChar char="•"/>
            </a:pPr>
            <a:r>
              <a:rPr lang="en-US" sz="2400" b="1">
                <a:solidFill>
                  <a:srgbClr val="3366FF"/>
                </a:solidFill>
              </a:rPr>
              <a:t>- Anh Tuấn nói thế nào </a:t>
            </a:r>
            <a:r>
              <a:rPr lang="vi-VN" sz="2400" b="1">
                <a:solidFill>
                  <a:srgbClr val="3366FF"/>
                </a:solidFill>
              </a:rPr>
              <a:t>đ</a:t>
            </a:r>
            <a:r>
              <a:rPr lang="en-US" sz="2400" b="1">
                <a:solidFill>
                  <a:srgbClr val="3366FF"/>
                </a:solidFill>
              </a:rPr>
              <a:t>ể mẹ yên lòng?</a:t>
            </a:r>
          </a:p>
        </p:txBody>
      </p:sp>
      <p:pic>
        <p:nvPicPr>
          <p:cNvPr id="2" name="Picture 15" descr="photo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0275"/>
            <a:ext cx="9144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447800" y="152400"/>
            <a:ext cx="678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Chiếc áo len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8" grpId="1"/>
      <p:bldP spid="8200" grpId="0"/>
      <p:bldP spid="820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09600" y="2057400"/>
            <a:ext cx="739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3366FF"/>
                </a:solidFill>
              </a:rPr>
              <a:t>- Câu chuyện trên giúp em hiểu ra </a:t>
            </a:r>
            <a:r>
              <a:rPr lang="vi-VN" sz="2800">
                <a:solidFill>
                  <a:srgbClr val="3366FF"/>
                </a:solidFill>
              </a:rPr>
              <a:t>đ</a:t>
            </a:r>
            <a:r>
              <a:rPr lang="en-US" sz="2800">
                <a:solidFill>
                  <a:srgbClr val="3366FF"/>
                </a:solidFill>
              </a:rPr>
              <a:t>iều gì?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85800" y="1981200"/>
            <a:ext cx="8001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3366FF"/>
                </a:solidFill>
              </a:rPr>
              <a:t>- Em hãy tìm một số câu tục ngữ, ca dao nói về tình cảm anh em biết nh</a:t>
            </a:r>
            <a:r>
              <a:rPr lang="vi-VN" sz="2800">
                <a:solidFill>
                  <a:srgbClr val="3366FF"/>
                </a:solidFill>
              </a:rPr>
              <a:t>ư</a:t>
            </a:r>
            <a:r>
              <a:rPr lang="en-US" sz="2800">
                <a:solidFill>
                  <a:srgbClr val="3366FF"/>
                </a:solidFill>
              </a:rPr>
              <a:t>ờng nhịn, yêu th</a:t>
            </a:r>
            <a:r>
              <a:rPr lang="vi-VN" sz="2800">
                <a:solidFill>
                  <a:srgbClr val="3366FF"/>
                </a:solidFill>
              </a:rPr>
              <a:t>ươ</a:t>
            </a:r>
            <a:r>
              <a:rPr lang="en-US" sz="2800">
                <a:solidFill>
                  <a:srgbClr val="3366FF"/>
                </a:solidFill>
              </a:rPr>
              <a:t>ng nhau.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990600" y="33528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     - Anh em thuận hòa.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066800" y="5638800"/>
            <a:ext cx="647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066800" y="3276600"/>
            <a:ext cx="6096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</a:t>
            </a:r>
            <a:r>
              <a:rPr lang="en-US" sz="2800">
                <a:solidFill>
                  <a:srgbClr val="FF0000"/>
                </a:solidFill>
              </a:rPr>
              <a:t>-</a:t>
            </a:r>
            <a:r>
              <a:rPr lang="en-US" sz="2800"/>
              <a:t>  </a:t>
            </a:r>
            <a:r>
              <a:rPr lang="en-US" sz="2800">
                <a:solidFill>
                  <a:srgbClr val="FF0000"/>
                </a:solidFill>
              </a:rPr>
              <a:t>Anh em nh</a:t>
            </a:r>
            <a:r>
              <a:rPr lang="vi-VN" sz="2800">
                <a:solidFill>
                  <a:srgbClr val="FF0000"/>
                </a:solidFill>
              </a:rPr>
              <a:t>ư</a:t>
            </a:r>
            <a:r>
              <a:rPr lang="en-US" sz="2800">
                <a:solidFill>
                  <a:srgbClr val="FF0000"/>
                </a:solidFill>
              </a:rPr>
              <a:t> thể chân tay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Rách lành </a:t>
            </a:r>
            <a:r>
              <a:rPr lang="vi-VN" sz="2800">
                <a:solidFill>
                  <a:srgbClr val="FF0000"/>
                </a:solidFill>
              </a:rPr>
              <a:t>đ</a:t>
            </a:r>
            <a:r>
              <a:rPr lang="en-US" sz="2800">
                <a:solidFill>
                  <a:srgbClr val="FF0000"/>
                </a:solidFill>
              </a:rPr>
              <a:t>ùm bọc, dở hay </a:t>
            </a:r>
            <a:r>
              <a:rPr lang="vi-VN" sz="2800">
                <a:solidFill>
                  <a:srgbClr val="FF0000"/>
                </a:solidFill>
              </a:rPr>
              <a:t>đ</a:t>
            </a:r>
            <a:r>
              <a:rPr lang="en-US" sz="2800">
                <a:solidFill>
                  <a:srgbClr val="FF0000"/>
                </a:solidFill>
              </a:rPr>
              <a:t>ỡ </a:t>
            </a:r>
            <a:r>
              <a:rPr lang="vi-VN" sz="2800">
                <a:solidFill>
                  <a:srgbClr val="FF0000"/>
                </a:solidFill>
              </a:rPr>
              <a:t>đ</a:t>
            </a:r>
            <a:r>
              <a:rPr lang="en-US" sz="2800">
                <a:solidFill>
                  <a:srgbClr val="FF0000"/>
                </a:solidFill>
              </a:rPr>
              <a:t>ần.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066800" y="3429000"/>
            <a:ext cx="609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 </a:t>
            </a:r>
            <a:r>
              <a:rPr lang="en-US" sz="2800">
                <a:solidFill>
                  <a:srgbClr val="FF0000"/>
                </a:solidFill>
              </a:rPr>
              <a:t>-</a:t>
            </a:r>
            <a:r>
              <a:rPr lang="en-US" sz="2800"/>
              <a:t> </a:t>
            </a:r>
            <a:r>
              <a:rPr lang="en-US" sz="2800">
                <a:solidFill>
                  <a:srgbClr val="FF0000"/>
                </a:solidFill>
              </a:rPr>
              <a:t>Chị ngã em nâng.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762000" y="3200400"/>
            <a:ext cx="64008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</a:t>
            </a:r>
            <a:r>
              <a:rPr lang="en-US" sz="2800">
                <a:solidFill>
                  <a:srgbClr val="FF0000"/>
                </a:solidFill>
              </a:rPr>
              <a:t>-</a:t>
            </a:r>
            <a:r>
              <a:rPr lang="en-US" sz="2800"/>
              <a:t> </a:t>
            </a:r>
            <a:r>
              <a:rPr lang="en-US" sz="2800">
                <a:solidFill>
                  <a:srgbClr val="FF0000"/>
                </a:solidFill>
              </a:rPr>
              <a:t>Khôn ngoan </a:t>
            </a:r>
            <a:r>
              <a:rPr lang="vi-VN" sz="2800">
                <a:solidFill>
                  <a:srgbClr val="FF0000"/>
                </a:solidFill>
              </a:rPr>
              <a:t>đ</a:t>
            </a:r>
            <a:r>
              <a:rPr lang="en-US" sz="2800">
                <a:solidFill>
                  <a:srgbClr val="FF0000"/>
                </a:solidFill>
              </a:rPr>
              <a:t>ối </a:t>
            </a:r>
            <a:r>
              <a:rPr lang="vi-VN" sz="2800">
                <a:solidFill>
                  <a:srgbClr val="FF0000"/>
                </a:solidFill>
              </a:rPr>
              <a:t>đ</a:t>
            </a:r>
            <a:r>
              <a:rPr lang="en-US" sz="2800">
                <a:solidFill>
                  <a:srgbClr val="FF0000"/>
                </a:solidFill>
              </a:rPr>
              <a:t>áp ng</a:t>
            </a:r>
            <a:r>
              <a:rPr lang="vi-VN" sz="2800">
                <a:solidFill>
                  <a:srgbClr val="FF0000"/>
                </a:solidFill>
              </a:rPr>
              <a:t>ư</a:t>
            </a:r>
            <a:r>
              <a:rPr lang="en-US" sz="2800">
                <a:solidFill>
                  <a:srgbClr val="FF0000"/>
                </a:solidFill>
              </a:rPr>
              <a:t>ời ngoài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      Gà cùng một mẹ chớ hoài </a:t>
            </a:r>
            <a:r>
              <a:rPr lang="vi-VN" sz="2800">
                <a:solidFill>
                  <a:srgbClr val="FF0000"/>
                </a:solidFill>
              </a:rPr>
              <a:t>đ</a:t>
            </a:r>
            <a:r>
              <a:rPr lang="en-US" sz="2800">
                <a:solidFill>
                  <a:srgbClr val="FF0000"/>
                </a:solidFill>
              </a:rPr>
              <a:t>á nhau.</a:t>
            </a:r>
          </a:p>
        </p:txBody>
      </p:sp>
      <p:pic>
        <p:nvPicPr>
          <p:cNvPr id="9229" name="Picture 13" descr="CACDMV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4" descr="CAIO6F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812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5" descr="CA01CNA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9812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1" grpId="1"/>
      <p:bldP spid="9222" grpId="0"/>
      <p:bldP spid="9224" grpId="0"/>
      <p:bldP spid="9224" grpId="1"/>
      <p:bldP spid="9226" grpId="0"/>
      <p:bldP spid="9226" grpId="1"/>
      <p:bldP spid="9227" grpId="0"/>
      <p:bldP spid="9227" grpId="1"/>
      <p:bldP spid="9228" grpId="0"/>
      <p:bldP spid="9228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483</Words>
  <Application>Microsoft Office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QUEHA</dc:creator>
  <cp:lastModifiedBy>CSTeam</cp:lastModifiedBy>
  <cp:revision>77</cp:revision>
  <dcterms:created xsi:type="dcterms:W3CDTF">2009-08-14T00:58:10Z</dcterms:created>
  <dcterms:modified xsi:type="dcterms:W3CDTF">2016-06-29T10:06:54Z</dcterms:modified>
</cp:coreProperties>
</file>