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71" r:id="rId4"/>
    <p:sldId id="277" r:id="rId5"/>
    <p:sldId id="273" r:id="rId6"/>
    <p:sldId id="279" r:id="rId7"/>
    <p:sldId id="278" r:id="rId8"/>
    <p:sldId id="263" r:id="rId9"/>
    <p:sldId id="280" r:id="rId10"/>
    <p:sldId id="276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00FF00"/>
    <a:srgbClr val="AFEFDE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73" autoAdjust="0"/>
  </p:normalViewPr>
  <p:slideViewPr>
    <p:cSldViewPr>
      <p:cViewPr varScale="1">
        <p:scale>
          <a:sx n="40" d="100"/>
          <a:sy n="40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2E37-F825-4724-84DC-C4D648F2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B9035-B91D-45B6-9A49-9DDE8E9AD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61C3-5A7A-4C0B-8E9C-271A486B3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F3B9-5BC8-4FE9-AC0A-5886ABA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578D8-FBA6-4391-84CB-752D69569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D9F4-AEB6-4CFD-A86F-8C656A67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132C0-D6F3-4AD7-A1D6-FA9AB1D5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EBB47-FB97-4B13-9461-61DDF3BD2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7D188-31CD-4F6E-BE60-5D3E0B000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D950-9060-401C-8F6E-A7BE2D3AD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50B9-4604-4B0E-9339-9C89DD8C7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9006-19A2-4737-B71B-B14BAC889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94199D-1E8F-4DE0-A046-2E2D6F80D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" y="169703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95600" y="16764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Kể chuyện </a:t>
            </a:r>
            <a:r>
              <a:rPr lang="en-US" sz="2800" b="1" i="1">
                <a:solidFill>
                  <a:srgbClr val="0000FF"/>
                </a:solidFill>
              </a:rPr>
              <a:t>Đám tang.  </a:t>
            </a:r>
          </a:p>
        </p:txBody>
      </p:sp>
      <p:pic>
        <p:nvPicPr>
          <p:cNvPr id="27653" name="Picture 5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705600" cy="44958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38100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133600" y="22098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Thảo luận theo các câu hỏi: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57200" y="2743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* Khi gặp đám tang trên phố, mẹ Hoàng và một số người đã làm gì?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57200" y="3581400"/>
            <a:ext cx="6411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* Vì sao mẹ Hoàng và mọi người lại làm thế? 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7200" y="3976688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* Hoàng  đã hiểu ra điều gì khi nghe mẹ giải thích?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57200" y="4419600"/>
            <a:ext cx="8213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* Qua câu chuyện trên , các em thấy cần phải làm gì khi gặp đám tang?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/>
      <p:bldP spid="27652" grpId="0"/>
      <p:bldP spid="27656" grpId="0"/>
      <p:bldP spid="27657" grpId="0"/>
      <p:bldP spid="27658" grpId="0"/>
      <p:bldP spid="27659" grpId="0"/>
      <p:bldP spid="276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09800" y="1087438"/>
            <a:ext cx="5181600" cy="1077912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0" y="457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85800" y="2403475"/>
            <a:ext cx="7543800" cy="1055688"/>
          </a:xfrm>
          <a:prstGeom prst="flowChartAlternateProces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Tôn trọng đám tang là tôn trọng người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đã khuất và những người thân của họ.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3" descr="untitled5">
            <a:hlinkClick r:id="rId3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2" name="Picture 4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-38100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219200" y="9144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905000" y="160338"/>
            <a:ext cx="6511925" cy="646112"/>
          </a:xfrm>
          <a:prstGeom prst="rect">
            <a:avLst/>
          </a:prstGeom>
          <a:solidFill>
            <a:srgbClr val="AFEFD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Tiết học đến đây là kết thúc !</a:t>
            </a:r>
          </a:p>
        </p:txBody>
      </p:sp>
      <p:pic>
        <p:nvPicPr>
          <p:cNvPr id="12297" name="Picture 11" descr="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2476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inh ca mua xua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38100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133600" y="22098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Thảo luận theo các câu hỏi: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6200" y="2895600"/>
            <a:ext cx="8915400" cy="11684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Khi gặp đám tang trên phố, mẹ Hoàng và một số người đã làm gì?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304800" y="3200400"/>
            <a:ext cx="7666038" cy="649288"/>
          </a:xfrm>
          <a:prstGeom prst="flowChartTerminator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 Vì sao mẹ Hoàng và mọi người lại làm thế? </a:t>
            </a: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2286000" y="16764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Kể chuyện </a:t>
            </a:r>
            <a:r>
              <a:rPr lang="en-US" sz="2800" b="1" i="1">
                <a:solidFill>
                  <a:srgbClr val="0000FF"/>
                </a:solidFill>
              </a:rPr>
              <a:t>Đám tang.  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304800" y="169703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6" grpId="1" animBg="1"/>
      <p:bldP spid="215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8100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286000" y="22860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Thảo luận theo các câu hỏi: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28600" y="3114675"/>
            <a:ext cx="8915400" cy="649288"/>
          </a:xfrm>
          <a:prstGeom prst="flowChartTerminator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Hoàng đã nghĩ ra điều gì sau khi nghe mẹ giải thích?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2286000" y="16764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Kể chuyện </a:t>
            </a:r>
            <a:r>
              <a:rPr lang="en-US" sz="2800" b="1" i="1">
                <a:solidFill>
                  <a:srgbClr val="0000FF"/>
                </a:solidFill>
              </a:rPr>
              <a:t>Đám tang.  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52400" y="3271838"/>
            <a:ext cx="8839200" cy="1168400"/>
          </a:xfrm>
          <a:prstGeom prst="flowChartTerminator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Tôn trọng đám tang là không làm gì xúc phạm </a:t>
            </a:r>
          </a:p>
          <a:p>
            <a:r>
              <a:rPr lang="en-US" sz="2400" b="1">
                <a:solidFill>
                  <a:srgbClr val="FF0066"/>
                </a:solidFill>
              </a:rPr>
              <a:t>đến tang lễ.</a:t>
            </a:r>
            <a:endParaRPr lang="en-US" sz="2400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381000" y="1712913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8" grpId="1" animBg="1"/>
      <p:bldP spid="225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8100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286000" y="16764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Kể chuyện </a:t>
            </a:r>
            <a:r>
              <a:rPr lang="en-US" sz="2800" b="1" i="1">
                <a:solidFill>
                  <a:srgbClr val="0000FF"/>
                </a:solidFill>
              </a:rPr>
              <a:t>Đám tang.  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81000" y="1712913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1: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95288" y="230028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2: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514600" y="2286000"/>
            <a:ext cx="264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Nhận xét hành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307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382000" cy="12001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Bài tập : Em hãy viết vào ô          chữ </a:t>
            </a:r>
            <a:r>
              <a:rPr lang="en-US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 trước những việc làm đúng và chữ </a:t>
            </a:r>
            <a:r>
              <a:rPr lang="en-US" sz="2400" b="1">
                <a:solidFill>
                  <a:srgbClr val="FF0066"/>
                </a:solidFill>
              </a:rPr>
              <a:t>S</a:t>
            </a:r>
            <a:r>
              <a:rPr lang="en-US" sz="2400" b="1">
                <a:solidFill>
                  <a:srgbClr val="0000FF"/>
                </a:solidFill>
              </a:rPr>
              <a:t> trước những việc làm sai khi gặp đám tang.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800600" y="16764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85800" y="30480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85800" y="36576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85800" y="42672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85800" y="48768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85800" y="54864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85800" y="61722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6155" name="Text Box 20"/>
          <p:cNvSpPr txBox="1">
            <a:spLocks noChangeArrowheads="1"/>
          </p:cNvSpPr>
          <p:nvPr/>
        </p:nvSpPr>
        <p:spPr bwMode="auto">
          <a:xfrm>
            <a:off x="38100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1447800" y="2940050"/>
            <a:ext cx="3843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a) Chạy theo xem, chỉ trỏ</a:t>
            </a: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1447800" y="36496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b) Nhường đường</a:t>
            </a:r>
            <a:r>
              <a:rPr lang="en-US" sz="2400"/>
              <a:t>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470025" y="4281488"/>
            <a:ext cx="1925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c) Cười đùa</a:t>
            </a: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1501775" y="4902200"/>
            <a:ext cx="242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d) Ngả mũ, nón</a:t>
            </a: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1470025" y="5440363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đ) Bóp còi xe xin đường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1425575" y="6096000"/>
            <a:ext cx="4332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e) Luồn lách, vượt lên trước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21" grpId="0"/>
      <p:bldP spid="25622" grpId="0"/>
      <p:bldP spid="25623" grpId="0"/>
      <p:bldP spid="25624" grpId="0"/>
      <p:bldP spid="25625" grpId="0"/>
      <p:bldP spid="25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n (4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at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176338"/>
            <a:ext cx="12192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sun14[1]"/>
          <p:cNvPicPr>
            <a:picLocks noChangeAspect="1" noChangeArrowheads="1" noCrop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533400" y="13716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10388347">
            <a:off x="1243013" y="4538663"/>
            <a:ext cx="2092325" cy="1800225"/>
            <a:chOff x="2013" y="2517"/>
            <a:chExt cx="1318" cy="1134"/>
          </a:xfrm>
        </p:grpSpPr>
        <p:sp>
          <p:nvSpPr>
            <p:cNvPr id="7211" name="Oval 6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7212" name="Group 7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213" name="Oval 8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14" name="Oval 9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15" name="Oval 10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16" name="Oval 11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17" name="Oval 12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18" name="Oval 13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10388347">
            <a:off x="3328988" y="4797425"/>
            <a:ext cx="2092325" cy="1800225"/>
            <a:chOff x="2013" y="2517"/>
            <a:chExt cx="1318" cy="1134"/>
          </a:xfrm>
        </p:grpSpPr>
        <p:sp>
          <p:nvSpPr>
            <p:cNvPr id="7203" name="Oval 15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7204" name="Group 16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205" name="Oval 17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6" name="Oval 18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7" name="Oval 19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8" name="Oval 20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9" name="Oval 21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10" name="Oval 22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 rot="10388347">
            <a:off x="5510213" y="4462463"/>
            <a:ext cx="2092325" cy="1800225"/>
            <a:chOff x="2013" y="2517"/>
            <a:chExt cx="1318" cy="1134"/>
          </a:xfrm>
        </p:grpSpPr>
        <p:sp>
          <p:nvSpPr>
            <p:cNvPr id="7195" name="Oval 24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7196" name="Group 25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197" name="Oval 26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198" name="Oval 27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199" name="Oval 28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0" name="Oval 29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1" name="Oval 30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7202" name="Oval 31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 rot="10558579">
            <a:off x="3932238" y="4610100"/>
            <a:ext cx="1155700" cy="1371600"/>
            <a:chOff x="3600" y="432"/>
            <a:chExt cx="960" cy="1056"/>
          </a:xfrm>
        </p:grpSpPr>
        <p:sp>
          <p:nvSpPr>
            <p:cNvPr id="32801" name="AutoShape 33"/>
            <p:cNvSpPr>
              <a:spLocks noChangeArrowheads="1"/>
            </p:cNvSpPr>
            <p:nvPr/>
          </p:nvSpPr>
          <p:spPr bwMode="auto">
            <a:xfrm rot="-296856">
              <a:off x="3601" y="1064"/>
              <a:ext cx="193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/>
              </a:endParaRPr>
            </a:p>
          </p:txBody>
        </p:sp>
        <p:grpSp>
          <p:nvGrpSpPr>
            <p:cNvPr id="7189" name="Group 34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32803" name="AutoShape 35"/>
              <p:cNvSpPr>
                <a:spLocks noChangeArrowheads="1"/>
              </p:cNvSpPr>
              <p:nvPr/>
            </p:nvSpPr>
            <p:spPr bwMode="auto">
              <a:xfrm>
                <a:off x="4036" y="1302"/>
                <a:ext cx="191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latin typeface="Arial"/>
                </a:endParaRPr>
              </a:p>
            </p:txBody>
          </p:sp>
          <p:sp>
            <p:nvSpPr>
              <p:cNvPr id="32804" name="AutoShape 36"/>
              <p:cNvSpPr>
                <a:spLocks noChangeArrowheads="1"/>
              </p:cNvSpPr>
              <p:nvPr/>
            </p:nvSpPr>
            <p:spPr bwMode="auto">
              <a:xfrm rot="-296856">
                <a:off x="4370" y="1064"/>
                <a:ext cx="194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latin typeface="Arial"/>
                </a:endParaRPr>
              </a:p>
            </p:txBody>
          </p:sp>
          <p:sp>
            <p:nvSpPr>
              <p:cNvPr id="32805" name="AutoShape 37"/>
              <p:cNvSpPr>
                <a:spLocks noChangeArrowheads="1"/>
              </p:cNvSpPr>
              <p:nvPr/>
            </p:nvSpPr>
            <p:spPr bwMode="auto">
              <a:xfrm rot="-296856">
                <a:off x="4370" y="629"/>
                <a:ext cx="194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latin typeface="Arial"/>
                </a:endParaRPr>
              </a:p>
            </p:txBody>
          </p:sp>
          <p:sp>
            <p:nvSpPr>
              <p:cNvPr id="32806" name="AutoShape 38"/>
              <p:cNvSpPr>
                <a:spLocks noChangeArrowheads="1"/>
              </p:cNvSpPr>
              <p:nvPr/>
            </p:nvSpPr>
            <p:spPr bwMode="auto">
              <a:xfrm rot="-296856">
                <a:off x="3600" y="675"/>
                <a:ext cx="193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>
                  <a:defRPr/>
                </a:pPr>
                <a:endParaRPr lang="en-US" sz="1200">
                  <a:latin typeface="Arial"/>
                </a:endParaRPr>
              </a:p>
            </p:txBody>
          </p:sp>
          <p:sp>
            <p:nvSpPr>
              <p:cNvPr id="32807" name="AutoShape 39"/>
              <p:cNvSpPr>
                <a:spLocks noChangeArrowheads="1"/>
              </p:cNvSpPr>
              <p:nvPr/>
            </p:nvSpPr>
            <p:spPr bwMode="auto">
              <a:xfrm rot="-296856">
                <a:off x="3987" y="435"/>
                <a:ext cx="193" cy="193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latin typeface="Arial"/>
                </a:endParaRPr>
              </a:p>
            </p:txBody>
          </p:sp>
        </p:grpSp>
      </p:grpSp>
      <p:pic>
        <p:nvPicPr>
          <p:cNvPr id="7177" name="Picture 40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419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1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43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0" name="Picture 42" descr="Hoa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1676400"/>
            <a:ext cx="630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1" name="Picture 43" descr="Hoa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3505200"/>
            <a:ext cx="630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2" name="Picture 44" descr="Hoa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4419600"/>
            <a:ext cx="630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3" name="Picture 45" descr="Hoa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800600"/>
            <a:ext cx="630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4" name="Picture 46" descr="Hoa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438400"/>
            <a:ext cx="630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5" name="Picture 47" descr="Hoa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600200"/>
            <a:ext cx="6302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6" name="WordArt 48"/>
          <p:cNvSpPr>
            <a:spLocks noChangeArrowheads="1" noChangeShapeType="1" noTextEdit="1"/>
          </p:cNvSpPr>
          <p:nvPr/>
        </p:nvSpPr>
        <p:spPr bwMode="auto">
          <a:xfrm>
            <a:off x="990600" y="2971800"/>
            <a:ext cx="716121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0">
                  <a:solidFill>
                    <a:srgbClr val="FF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9000">
                      <a:srgbClr val="B43E85"/>
                    </a:gs>
                    <a:gs pos="15500">
                      <a:srgbClr val="C50849"/>
                    </a:gs>
                    <a:gs pos="16499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1">
                      <a:srgbClr val="F952A0"/>
                    </a:gs>
                    <a:gs pos="84500">
                      <a:srgbClr val="C50849"/>
                    </a:gs>
                    <a:gs pos="91000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2400" b="1" i="1" kern="10">
              <a:ln w="0">
                <a:solidFill>
                  <a:srgbClr val="FF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9000">
                    <a:srgbClr val="B43E85"/>
                  </a:gs>
                  <a:gs pos="15500">
                    <a:srgbClr val="C50849"/>
                  </a:gs>
                  <a:gs pos="16499">
                    <a:srgbClr val="F952A0"/>
                  </a:gs>
                  <a:gs pos="18500">
                    <a:srgbClr val="FEE7F2"/>
                  </a:gs>
                  <a:gs pos="39500">
                    <a:srgbClr val="F8B049"/>
                  </a:gs>
                  <a:gs pos="43500">
                    <a:srgbClr val="F8B049"/>
                  </a:gs>
                  <a:gs pos="50000">
                    <a:srgbClr val="FC9FCB"/>
                  </a:gs>
                  <a:gs pos="56500">
                    <a:srgbClr val="F8B049"/>
                  </a:gs>
                  <a:gs pos="60501">
                    <a:srgbClr val="F8B049"/>
                  </a:gs>
                  <a:gs pos="81500">
                    <a:srgbClr val="FEE7F2"/>
                  </a:gs>
                  <a:gs pos="83501">
                    <a:srgbClr val="F952A0"/>
                  </a:gs>
                  <a:gs pos="84500">
                    <a:srgbClr val="C50849"/>
                  </a:gs>
                  <a:gs pos="91000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6" name="Text Box 54"/>
          <p:cNvSpPr txBox="1">
            <a:spLocks noChangeArrowheads="1"/>
          </p:cNvSpPr>
          <p:nvPr/>
        </p:nvSpPr>
        <p:spPr bwMode="auto">
          <a:xfrm>
            <a:off x="2057400" y="914400"/>
            <a:ext cx="5181600" cy="400050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7187" name="Text Box 56"/>
          <p:cNvSpPr txBox="1">
            <a:spLocks noChangeArrowheads="1"/>
          </p:cNvSpPr>
          <p:nvPr/>
        </p:nvSpPr>
        <p:spPr bwMode="auto">
          <a:xfrm>
            <a:off x="3657600" y="457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Đạo đức: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0" presetClass="entr" presetSubtype="0" repeatCount="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6" grpId="0" animBg="1"/>
      <p:bldP spid="32816" grpId="1" animBg="1"/>
      <p:bldP spid="32816" grpId="2" animBg="1"/>
      <p:bldP spid="3281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5181600" cy="461963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30480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5800" y="36576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5800" y="42672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5800" y="48768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85800" y="54864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85800" y="6172200"/>
            <a:ext cx="533400" cy="457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810000" y="457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447800" y="2940050"/>
            <a:ext cx="323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a) Chạy theo xem, chỉ trỏ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447800" y="3649663"/>
            <a:ext cx="2503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b) Nhường đường</a:t>
            </a:r>
            <a:r>
              <a:rPr lang="en-US" sz="2000"/>
              <a:t> 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470025" y="4281488"/>
            <a:ext cx="163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c) Cười đùa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501775" y="4902200"/>
            <a:ext cx="205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d) Ngả mũ, nón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470025" y="5440363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đ) Bóp còi xe xin đường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425575" y="6096000"/>
            <a:ext cx="363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e) Luồn lách, vượt lên trước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723900" y="3640138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 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58825" y="48450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Đ 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46125" y="30162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62000" y="42354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68350" y="61404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68350" y="546417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S </a:t>
            </a:r>
          </a:p>
        </p:txBody>
      </p:sp>
      <p:sp>
        <p:nvSpPr>
          <p:cNvPr id="8214" name="WordArt 26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61055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NHẬN XÉT HÀNH VI ĐÚNG HAY SAI ?</a:t>
            </a:r>
          </a:p>
        </p:txBody>
      </p:sp>
      <p:sp>
        <p:nvSpPr>
          <p:cNvPr id="8215" name="Text Box 27"/>
          <p:cNvSpPr txBox="1">
            <a:spLocks noChangeArrowheads="1"/>
          </p:cNvSpPr>
          <p:nvPr/>
        </p:nvSpPr>
        <p:spPr bwMode="auto">
          <a:xfrm>
            <a:off x="1143000" y="22860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Khi gặp </a:t>
            </a:r>
            <a:r>
              <a:rPr lang="vi-VN" sz="2400" b="1"/>
              <a:t>đ</a:t>
            </a:r>
            <a:r>
              <a:rPr lang="en-US" sz="2400" b="1"/>
              <a:t>ám tang: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8" grpId="0"/>
      <p:bldP spid="31759" grpId="0"/>
      <p:bldP spid="31760" grpId="0"/>
      <p:bldP spid="31761" grpId="0"/>
      <p:bldP spid="31762" grpId="0"/>
      <p:bldP spid="31763" grpId="0"/>
      <p:bldP spid="31764" grpId="0"/>
      <p:bldP spid="31765" grpId="0"/>
      <p:bldP spid="31766" grpId="0"/>
      <p:bldP spid="31767" grpId="0"/>
      <p:bldP spid="31768" grpId="0"/>
      <p:bldP spid="317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chemeClr val="folHlink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14400" y="4876800"/>
            <a:ext cx="7239000" cy="1447800"/>
          </a:xfrm>
          <a:prstGeom prst="rect">
            <a:avLst/>
          </a:prstGeom>
          <a:solidFill>
            <a:srgbClr val="FFFF00">
              <a:alpha val="23921"/>
            </a:srgbClr>
          </a:solidFill>
          <a:ln w="9525">
            <a:pattFill prst="pct75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Các việc việc b, d là những việc làm </a:t>
            </a:r>
          </a:p>
          <a:p>
            <a:r>
              <a:rPr lang="en-US" sz="2400" b="1"/>
              <a:t>đúng, thể hiện sự tôn trọng đám tang; các việc </a:t>
            </a:r>
          </a:p>
          <a:p>
            <a:r>
              <a:rPr lang="en-US" sz="2400" b="1"/>
              <a:t>a, c, đ, e là những việc không nên làm.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381000" y="2133600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          a) Chạy theo xem, chỉ trỏ</a:t>
            </a:r>
          </a:p>
          <a:p>
            <a:r>
              <a:rPr lang="en-US" sz="2400" b="1">
                <a:solidFill>
                  <a:srgbClr val="0000FF"/>
                </a:solidFill>
              </a:rPr>
              <a:t>    	b) Nhường đường </a:t>
            </a:r>
          </a:p>
          <a:p>
            <a:r>
              <a:rPr lang="en-US" sz="2400" b="1">
                <a:solidFill>
                  <a:srgbClr val="0000FF"/>
                </a:solidFill>
              </a:rPr>
              <a:t>	c) Cười đùa</a:t>
            </a:r>
          </a:p>
          <a:p>
            <a:r>
              <a:rPr lang="en-US" sz="2400" b="1">
                <a:solidFill>
                  <a:srgbClr val="0000FF"/>
                </a:solidFill>
              </a:rPr>
              <a:t>	d) Ngả mũ, nón</a:t>
            </a:r>
          </a:p>
          <a:p>
            <a:r>
              <a:rPr lang="en-US" sz="2400" b="1">
                <a:solidFill>
                  <a:srgbClr val="0000FF"/>
                </a:solidFill>
              </a:rPr>
              <a:t>	đ) Bóp còi xe xin đường</a:t>
            </a:r>
          </a:p>
          <a:p>
            <a:r>
              <a:rPr lang="en-US" sz="2400" b="1">
                <a:solidFill>
                  <a:srgbClr val="0000FF"/>
                </a:solidFill>
              </a:rPr>
              <a:t>	e) Luồn lách, vượt lên trước</a:t>
            </a:r>
            <a:endParaRPr lang="en-US" sz="2400" b="1"/>
          </a:p>
        </p:txBody>
      </p:sp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810000" y="3048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9222" name="Text Box 30"/>
          <p:cNvSpPr txBox="1">
            <a:spLocks noChangeArrowheads="1"/>
          </p:cNvSpPr>
          <p:nvPr/>
        </p:nvSpPr>
        <p:spPr bwMode="auto">
          <a:xfrm>
            <a:off x="1143000" y="16764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Khi gặp </a:t>
            </a:r>
            <a:r>
              <a:rPr lang="vi-VN" sz="2800" b="1"/>
              <a:t>đ</a:t>
            </a:r>
            <a:r>
              <a:rPr lang="en-US" sz="2800" b="1"/>
              <a:t>ám tang: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181600" cy="523875"/>
          </a:xfrm>
          <a:prstGeom prst="rect">
            <a:avLst/>
          </a:prstGeom>
          <a:gradFill rotWithShape="0">
            <a:gsLst>
              <a:gs pos="0">
                <a:srgbClr val="AFEFDE"/>
              </a:gs>
              <a:gs pos="100000">
                <a:srgbClr val="A9E7D6"/>
              </a:gs>
            </a:gsLst>
            <a:lin ang="5400000" scaled="1"/>
          </a:gradFill>
          <a:ln w="9525">
            <a:pattFill prst="pct80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Tôn trọng đám tang (Tiết 1)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Đạo đức: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86000" y="14478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Kể chuyện </a:t>
            </a:r>
            <a:r>
              <a:rPr lang="en-US" sz="2800" b="1" i="1">
                <a:solidFill>
                  <a:srgbClr val="0000FF"/>
                </a:solidFill>
              </a:rPr>
              <a:t>Đám tang. 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81000" y="1484313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1: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288" y="207168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2: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514600" y="2057400"/>
            <a:ext cx="273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Nhận xét hành vi.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96875" y="260508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Hoạt động 3: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2516188" y="2590800"/>
            <a:ext cx="1363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Liên hệ:</a:t>
            </a:r>
          </a:p>
        </p:txBody>
      </p:sp>
      <p:pic>
        <p:nvPicPr>
          <p:cNvPr id="37899" name="Picture 11" descr="SAIGONVOINGUYENCHANHTIN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3200400"/>
            <a:ext cx="4495800" cy="3505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7902" name="Picture 14" descr="đ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225" y="3200400"/>
            <a:ext cx="4343400" cy="3505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7903" name="Picture 15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200400"/>
            <a:ext cx="4495800" cy="3505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526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Quangnam</dc:creator>
  <cp:lastModifiedBy>CSTeam</cp:lastModifiedBy>
  <cp:revision>54</cp:revision>
  <dcterms:created xsi:type="dcterms:W3CDTF">2003-01-28T14:26:14Z</dcterms:created>
  <dcterms:modified xsi:type="dcterms:W3CDTF">2016-06-29T09:53:11Z</dcterms:modified>
</cp:coreProperties>
</file>