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sldIdLst>
    <p:sldId id="277" r:id="rId2"/>
    <p:sldId id="266" r:id="rId3"/>
    <p:sldId id="257" r:id="rId4"/>
    <p:sldId id="258" r:id="rId5"/>
    <p:sldId id="268" r:id="rId6"/>
    <p:sldId id="259" r:id="rId7"/>
    <p:sldId id="269" r:id="rId8"/>
    <p:sldId id="260" r:id="rId9"/>
    <p:sldId id="261" r:id="rId10"/>
    <p:sldId id="265" r:id="rId11"/>
    <p:sldId id="270" r:id="rId12"/>
    <p:sldId id="262" r:id="rId13"/>
    <p:sldId id="263" r:id="rId14"/>
    <p:sldId id="271" r:id="rId15"/>
    <p:sldId id="272" r:id="rId16"/>
    <p:sldId id="273" r:id="rId17"/>
    <p:sldId id="274" r:id="rId18"/>
    <p:sldId id="276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CC0000"/>
    <a:srgbClr val="1C1C1C"/>
    <a:srgbClr val="CCCC00"/>
    <a:srgbClr val="9900FF"/>
    <a:srgbClr val="FFFF00"/>
    <a:srgbClr val="CC9900"/>
    <a:srgbClr val="99003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A4BCE89-34DE-43A5-BEB4-0F101C2F2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16D758-973E-487A-846C-16DCA95D966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16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6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B371B-6481-466B-BC32-1CE9AADDC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18200-5646-4920-813E-6816628DE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E7889-08CB-4CC6-A26C-89DAEA961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15D88-9E28-4BE0-A5A9-0C2C48594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4268E-BF36-4F36-AF13-4E9CDF60A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14CAB-99BD-4595-ADFA-906406122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D09CB-2849-482F-8EEC-542B66E7C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BD4B6-4757-474B-95A2-EF6027CC2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D9827-FCCA-4F4A-969F-116D10AA7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4BF45-6040-4B69-943A-7074B6A44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DDD86-44B8-43E9-94CA-F7CB4348C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512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513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4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4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2A2D9AC-7667-46E0-9624-A51F102F0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butterfly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366020" flipH="1">
            <a:off x="533400" y="5181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linh tinh (14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WordArt 4" descr="Narrow vertical"/>
          <p:cNvSpPr>
            <a:spLocks noChangeArrowheads="1" noChangeShapeType="1" noTextEdit="1"/>
          </p:cNvSpPr>
          <p:nvPr/>
        </p:nvSpPr>
        <p:spPr bwMode="auto">
          <a:xfrm>
            <a:off x="2057400" y="2405063"/>
            <a:ext cx="4957763" cy="2700337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ĐẠO ĐỨC</a:t>
            </a:r>
          </a:p>
        </p:txBody>
      </p:sp>
      <p:pic>
        <p:nvPicPr>
          <p:cNvPr id="34821" name="Picture 5" descr="butterfly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4088" y="2009775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 descr="butterfly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357066">
            <a:off x="533400" y="1295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 descr="butterfly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874948">
            <a:off x="320040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8" descr="butterfly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366020" flipH="1">
            <a:off x="6419850" y="738188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9" descr="butterfly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362200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butterfly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874948">
            <a:off x="6553200" y="5029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9149 0.16389 C 0.03177 0.16274 -0.02778 0.1625 -0.0875 0.16042 C -0.10104 0.15996 -0.11372 0.15141 -0.12691 0.14979 C -0.14184 0.14794 -0.15677 0.14748 -0.1717 0.14632 C -0.19687 0.13962 -0.22257 0.13569 -0.24809 0.13222 C -0.25747 0.13292 -0.32535 0.13731 -0.3401 0.13939 C -0.34931 0.14054 -0.36649 0.14979 -0.36649 0.15002 C -0.37604 0.16297 -0.38733 0.1595 -0.39809 0.17429 C -0.40382 0.18215 -0.40799 0.19117 -0.41389 0.1988 C -0.41406 0.19949 -0.42031 0.22492 -0.4217 0.23047 C -0.42257 0.23393 -0.42431 0.24087 -0.42431 0.2411 C -0.42344 0.27947 -0.42396 0.31831 -0.4217 0.35691 C -0.42153 0.35968 -0.41441 0.39413 -0.41111 0.39875 C -0.40503 0.40707 -0.40156 0.41863 -0.39531 0.42695 C -0.38628 0.43897 -0.37639 0.44799 -0.36649 0.45862 C -0.36458 0.4607 -0.36337 0.46417 -0.36111 0.46556 C -0.34358 0.47711 -0.32205 0.48312 -0.3033 0.49029 C -0.28472 0.49746 -0.26753 0.51063 -0.24809 0.51479 C -0.22535 0.51965 -0.20226 0.5208 -0.17951 0.5252 C -0.16302 0.5282 -0.14601 0.5349 -0.12951 0.53583 C -0.06372 0.53907 0.00191 0.53953 0.06771 0.54276 C 0.10382 0.54762 0.13958 0.55548 0.17569 0.56033 C 0.20122 0.55894 0.22847 0.56657 0.25191 0.55317 C 0.28455 0.53444 0.23767 0.55617 0.26771 0.54276 C 0.26944 0.54045 0.27101 0.53745 0.27309 0.53583 C 0.27552 0.53398 0.27865 0.53444 0.2809 0.53213 C 0.31059 0.50115 0.28767 0.52242 0.30191 0.50069 C 0.30608 0.49445 0.31076 0.4889 0.3151 0.48312 C 0.31684 0.48081 0.32049 0.47619 0.32049 0.47642 C 0.32604 0.46116 0.33594 0.44914 0.34149 0.43389 C 0.34323 0.42926 0.34444 0.42418 0.3467 0.41979 C 0.34983 0.41354 0.35434 0.40869 0.35729 0.40245 C 0.36285 0.39066 0.37205 0.36454 0.37569 0.34974 C 0.38021 0.33125 0.3816 0.31207 0.38611 0.2938 C 0.3901 0.24803 0.38507 0.2055 0.3809 0.16042 C 0.38003 0.08183 0.37969 0.0037 0.3783 -0.0749 C 0.3776 -0.11396 0.37101 -0.20805 0.33611 -0.22584 C 0.3125 -0.23787 0.29045 -0.23763 0.2651 -0.23971 C 0.19792 -0.25081 0.13003 -0.25358 0.0625 -0.26075 C -0.01372 -0.25821 -0.0724 -0.25312 -0.14809 -0.25035 C -0.17083 -0.24388 -0.19427 -0.24249 -0.21649 -0.23278 C -0.22535 -0.22492 -0.23247 -0.22238 -0.24271 -0.21845 C -0.26076 -0.2025 -0.25243 -0.20712 -0.26649 -0.20111 C -0.26823 -0.1988 -0.26962 -0.19579 -0.2717 -0.19371 C -0.275 -0.19094 -0.27951 -0.19071 -0.28229 -0.18701 C -0.2842 -0.18447 -0.28316 -0.17915 -0.2849 -0.17638 C -0.28681 -0.17314 -0.29028 -0.17198 -0.29271 -0.16944 C -0.32674 -0.13361 -0.35764 -0.12506 -0.40069 -0.12044 C -0.42153 -0.12159 -0.45451 -0.11073 -0.4717 -0.13454 C -0.47483 -0.14725 -0.47969 -0.15627 -0.48229 -0.16944 C -0.47882 -0.19186 -0.47951 -0.19048 -0.46389 -0.19741 C -0.44583 -0.19487 -0.43368 -0.19649 -0.4191 -0.18354 C -0.41736 -0.17984 -0.4158 -0.17615 -0.41389 -0.17291 C -0.41233 -0.17037 -0.40955 -0.16898 -0.40851 -0.16597 C -0.40538 -0.15765 -0.4026 -0.14078 -0.40069 -0.13084 C -0.39687 -0.03837 -0.39792 0.0349 -0.4191 0.12182 C -0.42205 0.1699 -0.42795 0.21313 -0.4401 0.25844 C -0.44323 0.26976 -0.44913 0.27924 -0.4533 0.29034 C -0.45608 0.30536 -0.45781 0.32085 -0.46111 0.33588 C -0.46441 0.35067 -0.46944 0.36639 -0.4717 0.38141 C -0.47378 0.39575 -0.47604 0.40962 -0.47951 0.42348 C -0.48142 0.46209 -0.4875 0.50115 -0.48229 0.5393 C -0.4816 0.54438 -0.47847 0.54831 -0.47691 0.55317 C -0.47587 0.55663 -0.47604 0.56079 -0.47431 0.5638 C -0.4724 0.56704 -0.46892 0.56819 -0.46649 0.57073 C -0.45573 0.58206 -0.45174 0.58553 -0.4375 0.59177 C -0.42014 0.5994 -0.40226 0.60518 -0.3849 0.61281 C -0.38003 0.61489 -0.37118 0.61928 -0.36649 0.61997 C -0.35417 0.62182 -0.34184 0.62251 -0.32951 0.62367 C -0.30017 0.63338 -0.26997 0.63546 -0.2401 0.64101 C -0.20417 0.64771 -0.1684 0.65372 -0.13229 0.65858 C 0.04288 0.65626 0.05226 0.66528 0.15729 0.64817 C 0.1724 0.64101 0.16875 0.6417 0.1941 0.64101 C 0.25903 0.63893 0.32396 0.6387 0.38889 0.63754 C 0.40139 0.62644 0.39566 0.63477 0.40191 0.60934 C 0.40278 0.60587 0.40469 0.5987 0.40469 0.59894 C 0.40972 0.55802 0.40885 0.57374 0.40469 0.50763 C 0.40469 0.50693 0.40035 0.4852 0.39931 0.48312 C 0.38872 0.46163 0.35677 0.44961 0.33889 0.44429 C 0.30417 0.43389 0.26875 0.4251 0.23351 0.41632 C 0.20712 0.40962 0.18108 0.39875 0.15469 0.39182 C 0.15122 0.3895 0.14774 0.38673 0.1441 0.38488 C 0.13628 0.38095 0.12795 0.37887 0.12049 0.37425 C 0.11649 0.3717 0.11389 0.36639 0.1099 0.36385 C 0.10139 0.3583 0.09236 0.35437 0.08351 0.34974 C 0.07951 0.34766 0.07708 0.34165 0.07309 0.33934 C 0.06892 0.33703 0.06424 0.33703 0.0599 0.33588 C 0.03715 0.31553 0.01771 0.29126 -0.00851 0.27947 C -0.02413 0.26283 -0.03611 0.25243 -0.0559 0.24803 C -0.06597 0.24133 -0.07187 0.23162 -0.08229 0.227 C -0.08958 0.21197 -0.11389 0.18446 -0.12431 0.17776 C -0.13351 0.17175 -0.14219 0.16782 -0.15069 0.16042 C -0.16562 0.13338 -0.14983 0.15696 -0.1717 0.13939 C -0.18733 0.12691 -0.20069 0.10957 -0.21649 0.09709 C -0.2276 0.07698 -0.2401 0.05848 -0.2533 0.04091 C -0.25937 0.03282 -0.26736 0.01919 -0.27431 0.01294 C -0.28559 0.003 -0.29566 -0.00717 -0.3059 -0.01849 C -0.31337 -0.02682 -0.31771 -0.03745 -0.32431 -0.0467 C -0.32587 -0.05525 -0.32951 -0.06288 -0.32951 -0.07143 C -0.32951 -0.09917 -0.3283 -0.13176 -0.3059 -0.14147 C -0.28403 -0.16089 -0.24427 -0.15002 -0.2217 -0.14841 C -0.21128 -0.14286 -0.2 -0.13754 -0.1901 -0.13084 C -0.17083 -0.11789 -0.1934 -0.12876 -0.17431 -0.12044 C -0.16962 -0.11627 -0.16597 -0.11026 -0.16111 -0.10633 C -0.15712 -0.1031 -0.14288 -0.10009 -0.1401 -0.0994 C -0.12917 -0.08969 -0.12066 -0.08021 -0.10851 -0.0749 C -0.08455 -0.05086 -0.09601 -0.05664 -0.07691 -0.05039 C -0.06493 -0.03375 -0.04097 -0.01711 -0.02431 -0.01156 C -0.00625 0.00462 -0.01458 -0.00023 -0.00069 0.00601 C 0.01337 0.02427 0.03819 0.04323 0.05729 0.05155 C 0.05903 0.05502 0.0599 0.05964 0.0625 0.06195 C 0.06719 0.06588 0.0783 0.06912 0.0783 0.06935 C 0.08733 0.08715 0.09271 0.08322 0.1099 0.08645 C 0.1125 0.08876 0.11597 0.09015 0.11771 0.09362 C 0.12066 0.09986 0.12309 0.11465 0.12309 0.11489 C 0.12014 0.17568 0.13003 0.17661 0.09149 0.16389 Z " pathEditMode="relative" rAng="0" ptsTypes="ffffffffffffffffffffffffffffffffffffffffffffffffffffffffffffffffffffffffffffffffffffffffffffffffffffffffffffffffffff">
                                      <p:cBhvr>
                                        <p:cTn id="6" dur="5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3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8" presetClass="path" presetSubtype="0" repeatCount="indefinite" accel="50000" decel="50000" nodeType="withEffect">
                                  <p:stCondLst>
                                    <p:cond delay="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26476 -0.05 C 0.27274 -0.03935 0.28177 -0.0287 0.28576 -0.01528 C 0.28976 -0.00069 0.29184 0.01667 0.29375 0.0338 C 0.29583 0.05116 0.29375 0.06574 0.29184 0.08171 C 0.28976 0.09653 0.28681 0.1125 0.27969 0.12569 C 0.27378 0.13912 0.26372 0.14977 0.25278 0.15764 C 0.24271 0.16574 0.23073 0.17106 0.21875 0.17361 C 0.20677 0.17639 0.19479 0.17639 0.18368 0.17361 C 0.1717 0.17106 0.16076 0.16435 0.15174 0.1537 C 0.14271 0.14444 0.13472 0.13241 0.13073 0.11782 C 0.12569 0.1044 0.12378 0.08588 0.12378 0.07106 C 0.12274 0.05648 0.12378 0.03912 0.12882 0.02454 C 0.13368 0.01134 0.14271 0.00069 0.15469 -0.00463 C 0.16684 -0.0088 0.17882 -0.00347 0.18681 0.00602 C 0.19375 0.01528 0.19878 0.02986 0.19983 0.04722 C 0.19983 0.06458 0.19878 0.08056 0.19375 0.09375 C 0.18872 0.10718 0.18976 0.10972 0.16979 0.12708 C 0.15174 0.14583 0.13368 0.14051 0.12274 0.14167 C 0.11181 0.14167 0.10278 0.13634 0.09184 0.13102 C 0.07969 0.12431 0.06979 0.1125 0.06267 0.10185 C 0.05573 0.0912 0.05278 0.07778 0.04878 0.05648 C 0.04583 0.03519 0.04583 0.02454 0.04583 0.00856 C 0.04583 -0.00741 0.04583 -0.02338 0.04583 -0.03935 " pathEditMode="relative" rAng="0" ptsTypes="fffffffffffffffffffffff">
                                      <p:cBhvr>
                                        <p:cTn id="8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11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0" presetClass="path" presetSubtype="0" repeatCount="indefinite" accel="50000" decel="50000" fill="hold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9167 -0.2206 C -0.09167 -0.22222 -0.06858 -0.12824 -0.06858 -0.13009 C -0.04531 -0.05185 -0.00851 -0.02361 0.04462 -0.02361 C 0.07205 -0.02361 0.0967 -0.03426 0.11597 -0.05185 C 0.12934 -0.0662 0.14583 -0.07315 0.16372 -0.07315 C 0.19792 -0.07315 0.22639 -0.04653 0.2375 -0.00926 C 0.2375 -0.01111 0.25 0.03333 0.25 0.03148 C 0.25 0.03333 0.225 -0.06088 0.225 -0.0625 C 0.20191 -0.13357 0.1651 -0.16366 0.11319 -0.16366 C 0.08576 -0.16366 0.05972 -0.15301 0.03924 -0.13357 C 0.02708 -0.12107 0.01059 -0.11412 -0.00573 -0.11412 C -0.03993 -0.11412 -0.06858 -0.14074 -0.07951 -0.17616 C -0.07951 -0.17801 -0.09167 -0.2206 -0.09167 -0.22222 Z " pathEditMode="relative" rAng="0" ptsTypes="fffffffffffff">
                                      <p:cBhvr>
                                        <p:cTn id="10" dur="3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12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50642 -0.19025 C 0.48438 -0.2129 0.47344 -0.25151 0.47934 -0.29034 C 0.48247 -0.30375 0.48646 -0.31693 0.49236 -0.32756 C 0.49635 -0.29705 0.51042 -0.26908 0.53142 -0.25151 C 0.53142 -0.28896 0.5474 -0.32502 0.57448 -0.34097 C 0.58351 -0.34767 0.5934 -0.35021 0.60347 -0.3516 C 0.58837 -0.32895 0.58038 -0.29705 0.58351 -0.26376 C 0.60538 -0.28757 0.63646 -0.29312 0.66337 -0.27578 C 0.6724 -0.27046 0.68142 -0.26099 0.6875 -0.25151 C 0.66441 -0.25428 0.64045 -0.24226 0.62344 -0.21822 C 0.65035 -0.21013 0.67344 -0.18216 0.68038 -0.14356 C 0.68247 -0.13038 0.68247 -0.11697 0.68038 -0.1038 C 0.66736 -0.12899 0.64549 -0.14633 0.62135 -0.14887 C 0.63351 -0.11559 0.63038 -0.07421 0.6125 -0.04346 C 0.60538 -0.03283 0.5974 -0.02358 0.58837 -0.01827 C 0.59549 -0.04762 0.59149 -0.08091 0.57847 -0.10773 C 0.56649 -0.07421 0.54045 -0.05155 0.51042 -0.05155 C 0.49948 -0.05155 0.48941 -0.0541 0.48038 -0.05964 C 0.50243 -0.07028 0.51944 -0.09571 0.52743 -0.12645 C 0.49948 -0.11836 0.47049 -0.13038 0.45139 -0.16089 C 0.44444 -0.17291 0.44045 -0.18493 0.4375 -0.19834 C 0.45747 -0.181 0.48351 -0.17823 0.50642 -0.19025 Z " pathEditMode="relative" rAng="0" ptsTypes="ffffffffffffffffffffff">
                                      <p:cBhvr>
                                        <p:cTn id="12" dur="3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9149 0.16389 C 0.03177 0.16274 -0.02778 0.1625 -0.0875 0.16042 C -0.10104 0.15996 -0.11372 0.15141 -0.12691 0.14979 C -0.14184 0.14794 -0.15677 0.14748 -0.1717 0.14632 C -0.19687 0.13962 -0.22257 0.13569 -0.24809 0.13222 C -0.25747 0.13292 -0.32535 0.13731 -0.3401 0.13939 C -0.34931 0.14054 -0.36649 0.14979 -0.36649 0.15002 C -0.37604 0.16297 -0.38733 0.1595 -0.39809 0.17429 C -0.40382 0.18215 -0.40799 0.19117 -0.41389 0.1988 C -0.41406 0.19949 -0.42031 0.22492 -0.4217 0.23047 C -0.42257 0.23393 -0.42431 0.24087 -0.42431 0.2411 C -0.42344 0.27947 -0.42396 0.31831 -0.4217 0.35691 C -0.42153 0.35968 -0.41441 0.39413 -0.41111 0.39875 C -0.40503 0.40707 -0.40156 0.41863 -0.39531 0.42695 C -0.38628 0.43897 -0.37639 0.44799 -0.36649 0.45862 C -0.36458 0.4607 -0.36337 0.46417 -0.36111 0.46556 C -0.34358 0.47711 -0.32205 0.48312 -0.3033 0.49029 C -0.28472 0.49746 -0.26753 0.51063 -0.24809 0.51479 C -0.22535 0.51965 -0.20226 0.5208 -0.17951 0.5252 C -0.16302 0.5282 -0.14601 0.5349 -0.12951 0.53583 C -0.06372 0.53907 0.00191 0.53953 0.06771 0.54276 C 0.10382 0.54762 0.13958 0.55548 0.17569 0.56033 C 0.20122 0.55894 0.22847 0.56657 0.25191 0.55317 C 0.28455 0.53444 0.23767 0.55617 0.26771 0.54276 C 0.26944 0.54045 0.27101 0.53745 0.27309 0.53583 C 0.27552 0.53398 0.27865 0.53444 0.2809 0.53213 C 0.31059 0.50115 0.28767 0.52242 0.30191 0.50069 C 0.30608 0.49445 0.31076 0.4889 0.3151 0.48312 C 0.31684 0.48081 0.32049 0.47619 0.32049 0.47642 C 0.32604 0.46116 0.33594 0.44914 0.34149 0.43389 C 0.34323 0.42926 0.34444 0.42418 0.3467 0.41979 C 0.34983 0.41354 0.35434 0.40869 0.35729 0.40245 C 0.36285 0.39066 0.37205 0.36454 0.37569 0.34974 C 0.38021 0.33125 0.3816 0.31207 0.38611 0.2938 C 0.3901 0.24803 0.38507 0.2055 0.3809 0.16042 C 0.38003 0.08183 0.37969 0.0037 0.3783 -0.0749 C 0.3776 -0.11396 0.37101 -0.20805 0.33611 -0.22584 C 0.3125 -0.23787 0.29045 -0.23763 0.2651 -0.23971 C 0.19792 -0.25081 0.13003 -0.25358 0.0625 -0.26075 C -0.01372 -0.25821 -0.0724 -0.25312 -0.14809 -0.25035 C -0.17083 -0.24388 -0.19427 -0.24249 -0.21649 -0.23278 C -0.22535 -0.22492 -0.23247 -0.22238 -0.24271 -0.21845 C -0.26076 -0.2025 -0.25243 -0.20712 -0.26649 -0.20111 C -0.26823 -0.1988 -0.26962 -0.19579 -0.2717 -0.19371 C -0.275 -0.19094 -0.27951 -0.19071 -0.28229 -0.18701 C -0.2842 -0.18447 -0.28316 -0.17915 -0.2849 -0.17638 C -0.28681 -0.17314 -0.29028 -0.17198 -0.29271 -0.16944 C -0.32674 -0.13361 -0.35764 -0.12506 -0.40069 -0.12044 C -0.42153 -0.12159 -0.45451 -0.11073 -0.4717 -0.13454 C -0.47483 -0.14725 -0.47969 -0.15627 -0.48229 -0.16944 C -0.47882 -0.19186 -0.47951 -0.19048 -0.46389 -0.19741 C -0.44583 -0.19487 -0.43368 -0.19649 -0.4191 -0.18354 C -0.41736 -0.17984 -0.4158 -0.17615 -0.41389 -0.17291 C -0.41233 -0.17037 -0.40955 -0.16898 -0.40851 -0.16597 C -0.40538 -0.15765 -0.4026 -0.14078 -0.40069 -0.13084 C -0.39687 -0.03837 -0.39792 0.0349 -0.4191 0.12182 C -0.42205 0.1699 -0.42795 0.21313 -0.4401 0.25844 C -0.44323 0.26976 -0.44913 0.27924 -0.4533 0.29034 C -0.45608 0.30536 -0.45781 0.32085 -0.46111 0.33588 C -0.46441 0.35067 -0.46944 0.36639 -0.4717 0.38141 C -0.47378 0.39575 -0.47604 0.40962 -0.47951 0.42348 C -0.48142 0.46209 -0.4875 0.50115 -0.48229 0.5393 C -0.4816 0.54438 -0.47847 0.54831 -0.47691 0.55317 C -0.47587 0.55663 -0.47604 0.56079 -0.47431 0.5638 C -0.4724 0.56704 -0.46892 0.56819 -0.46649 0.57073 C -0.45573 0.58206 -0.45174 0.58553 -0.4375 0.59177 C -0.42014 0.5994 -0.40226 0.60518 -0.3849 0.61281 C -0.38003 0.61489 -0.37118 0.61928 -0.36649 0.61997 C -0.35417 0.62182 -0.34184 0.62251 -0.32951 0.62367 C -0.30017 0.63338 -0.26997 0.63546 -0.2401 0.64101 C -0.20417 0.64771 -0.1684 0.65372 -0.13229 0.65858 C 0.04288 0.65626 0.05226 0.66528 0.15729 0.64817 C 0.1724 0.64101 0.16875 0.6417 0.1941 0.64101 C 0.25903 0.63893 0.32396 0.6387 0.38889 0.63754 C 0.40139 0.62644 0.39566 0.63477 0.40191 0.60934 C 0.40278 0.60587 0.40469 0.5987 0.40469 0.59894 C 0.40972 0.55802 0.40885 0.57374 0.40469 0.50763 C 0.40469 0.50693 0.40035 0.4852 0.39931 0.48312 C 0.38872 0.46163 0.35677 0.44961 0.33889 0.44429 C 0.30417 0.43389 0.26875 0.4251 0.23351 0.41632 C 0.20712 0.40962 0.18108 0.39875 0.15469 0.39182 C 0.15122 0.3895 0.14774 0.38673 0.1441 0.38488 C 0.13628 0.38095 0.12795 0.37887 0.12049 0.37425 C 0.11649 0.3717 0.11389 0.36639 0.1099 0.36385 C 0.10139 0.3583 0.09236 0.35437 0.08351 0.34974 C 0.07951 0.34766 0.07708 0.34165 0.07309 0.33934 C 0.06892 0.33703 0.06424 0.33703 0.0599 0.33588 C 0.03715 0.31553 0.01771 0.29126 -0.00851 0.27947 C -0.02413 0.26283 -0.03611 0.25243 -0.0559 0.24803 C -0.06597 0.24133 -0.07187 0.23162 -0.08229 0.227 C -0.08958 0.21197 -0.11389 0.18446 -0.12431 0.17776 C -0.13351 0.17175 -0.14219 0.16782 -0.15069 0.16042 C -0.16562 0.13338 -0.14983 0.15696 -0.1717 0.13939 C -0.18733 0.12691 -0.20069 0.10957 -0.21649 0.09709 C -0.2276 0.07698 -0.2401 0.05848 -0.2533 0.04091 C -0.25937 0.03282 -0.26736 0.01919 -0.27431 0.01294 C -0.28559 0.003 -0.29566 -0.00717 -0.3059 -0.01849 C -0.31337 -0.02682 -0.31771 -0.03745 -0.32431 -0.0467 C -0.32587 -0.05525 -0.32951 -0.06288 -0.32951 -0.07143 C -0.32951 -0.09917 -0.3283 -0.13176 -0.3059 -0.14147 C -0.28403 -0.16089 -0.24427 -0.15002 -0.2217 -0.14841 C -0.21128 -0.14286 -0.2 -0.13754 -0.1901 -0.13084 C -0.17083 -0.11789 -0.1934 -0.12876 -0.17431 -0.12044 C -0.16962 -0.11627 -0.16597 -0.11026 -0.16111 -0.10633 C -0.15712 -0.1031 -0.14288 -0.10009 -0.1401 -0.0994 C -0.12917 -0.08969 -0.12066 -0.08021 -0.10851 -0.0749 C -0.08455 -0.05086 -0.09601 -0.05664 -0.07691 -0.05039 C -0.06493 -0.03375 -0.04097 -0.01711 -0.02431 -0.01156 C -0.00625 0.00462 -0.01458 -0.00023 -0.00069 0.00601 C 0.01337 0.02427 0.03819 0.04323 0.05729 0.05155 C 0.05903 0.05502 0.0599 0.05964 0.0625 0.06195 C 0.06719 0.06588 0.0783 0.06912 0.0783 0.06935 C 0.08733 0.08715 0.09271 0.08322 0.1099 0.08645 C 0.1125 0.08876 0.11597 0.09015 0.11771 0.09362 C 0.12066 0.09986 0.12309 0.11465 0.12309 0.11489 C 0.12014 0.17568 0.13003 0.17661 0.09149 0.16389 Z " pathEditMode="relative" rAng="0" ptsTypes="ffffffffffffffffffffffffffffffffffffffffffffffffffffffffffffffffffffffffffffffffffffffffffffffffffffffffffffffffffff">
                                      <p:cBhvr>
                                        <p:cTn id="14" dur="5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3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49132 -0.19028 C 0.46928 -0.21296 0.45834 -0.25162 0.46424 -0.29028 C 0.46737 -0.3037 0.47136 -0.3169 0.47726 -0.32754 C 0.48125 -0.29699 0.49532 -0.26898 0.51632 -0.25162 C 0.51632 -0.28889 0.5323 -0.325 0.55938 -0.34097 C 0.56841 -0.34768 0.5783 -0.35023 0.58837 -0.35162 C 0.57327 -0.32893 0.56528 -0.29699 0.56841 -0.26366 C 0.59028 -0.2875 0.62136 -0.29305 0.64827 -0.27569 C 0.6573 -0.27037 0.66632 -0.26088 0.6724 -0.25162 C 0.64931 -0.25416 0.62535 -0.24236 0.60834 -0.21828 C 0.63525 -0.21018 0.65834 -0.18217 0.66528 -0.14352 C 0.66737 -0.13032 0.66737 -0.1169 0.66528 -0.1037 C 0.65226 -0.12893 0.63039 -0.14629 0.60625 -0.14884 C 0.61841 -0.11551 0.61528 -0.0743 0.5974 -0.04352 C 0.59028 -0.03287 0.5823 -0.02361 0.57327 -0.01828 C 0.58039 -0.04768 0.57639 -0.08102 0.56337 -0.10764 C 0.55139 -0.0743 0.52535 -0.05162 0.49532 -0.05162 C 0.48438 -0.05162 0.47431 -0.05416 0.46528 -0.05972 C 0.48733 -0.07037 0.50434 -0.0956 0.51233 -0.12639 C 0.48438 -0.11828 0.45539 -0.13032 0.43629 -0.16088 C 0.42934 -0.17291 0.42535 -0.18495 0.4224 -0.19838 C 0.44237 -0.18102 0.46841 -0.17824 0.49132 -0.19028 Z " pathEditMode="relative" rAng="0" ptsTypes="ffffffffffffffffffffff">
                                      <p:cBhvr>
                                        <p:cTn id="16" dur="3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         </a:t>
            </a:r>
            <a:endParaRPr lang="en-US" sz="2800" b="1" smtClean="0"/>
          </a:p>
          <a:p>
            <a:pPr algn="ctr" eaLnBrk="1" hangingPunct="1">
              <a:buFontTx/>
              <a:buNone/>
            </a:pPr>
            <a:r>
              <a:rPr lang="en-US" sz="2800" u="sng" smtClean="0"/>
              <a:t>Đạo đức</a:t>
            </a:r>
            <a:r>
              <a:rPr lang="en-US" sz="2800" smtClean="0"/>
              <a:t> </a:t>
            </a:r>
          </a:p>
          <a:p>
            <a:pPr eaLnBrk="1" hangingPunct="1">
              <a:buFontTx/>
              <a:buNone/>
            </a:pPr>
            <a:r>
              <a:rPr lang="en-US" sz="2800" smtClean="0"/>
              <a:t>                </a:t>
            </a:r>
            <a:r>
              <a:rPr lang="en-US" smtClean="0">
                <a:solidFill>
                  <a:srgbClr val="FFFF00"/>
                </a:solidFill>
              </a:rPr>
              <a:t>Tôn trọng Khách nước ngoài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FFFF00"/>
                </a:solidFill>
              </a:rPr>
              <a:t>b.X</a:t>
            </a:r>
            <a:r>
              <a:rPr lang="en-US" sz="2800" smtClean="0">
                <a:solidFill>
                  <a:srgbClr val="FFFF00"/>
                </a:solidFill>
              </a:rPr>
              <a:t>ếp những cụm từ sau đây vào 2 cột nên làm hoặc không nên làm liên quan đến  khách nước ngoài .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FFFF00"/>
                </a:solidFill>
              </a:rPr>
              <a:t>-</a:t>
            </a:r>
            <a:r>
              <a:rPr lang="en-US" sz="2800" b="1" smtClean="0">
                <a:solidFill>
                  <a:srgbClr val="FFFF00"/>
                </a:solidFill>
              </a:rPr>
              <a:t>Xem trộm hành lý của khách .</a:t>
            </a:r>
          </a:p>
          <a:p>
            <a:pPr eaLnBrk="1" hangingPunct="1">
              <a:buFontTx/>
              <a:buNone/>
            </a:pPr>
            <a:endParaRPr lang="en-US" sz="2800" b="1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rgbClr val="FFFF00"/>
                </a:solidFill>
              </a:rPr>
              <a:t>-Nhận thư giùm khi khách vắng nhà</a:t>
            </a:r>
            <a:r>
              <a:rPr lang="en-US" sz="2800" b="1" smtClean="0">
                <a:solidFill>
                  <a:srgbClr val="FF0000"/>
                </a:solidFill>
              </a:rPr>
              <a:t> .</a:t>
            </a:r>
          </a:p>
          <a:p>
            <a:pPr eaLnBrk="1" hangingPunct="1">
              <a:buFontTx/>
              <a:buNone/>
            </a:pPr>
            <a:endParaRPr lang="en-US" sz="2800" b="1" smtClean="0"/>
          </a:p>
          <a:p>
            <a:pPr eaLnBrk="1" hangingPunct="1">
              <a:buFontTx/>
              <a:buNone/>
            </a:pPr>
            <a:r>
              <a:rPr lang="en-US" sz="2800" b="1" smtClean="0"/>
              <a:t>-Sử dụng đồ đạc của khách trước ,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hỏi mượn sau .</a:t>
            </a:r>
          </a:p>
          <a:p>
            <a:pPr eaLnBrk="1" hangingPunct="1">
              <a:buFontTx/>
              <a:buNone/>
            </a:pPr>
            <a:endParaRPr lang="en-US" sz="2800" b="1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rgbClr val="FFFF00"/>
                </a:solidFill>
              </a:rPr>
              <a:t>-Tự ý bóc thư  của khách nếu quan tâm</a:t>
            </a:r>
            <a:r>
              <a:rPr lang="en-US" sz="2800" smtClean="0">
                <a:solidFill>
                  <a:srgbClr val="FFFF00"/>
                </a:solidFill>
              </a:rPr>
              <a:t> .</a:t>
            </a:r>
          </a:p>
          <a:p>
            <a:pPr eaLnBrk="1" hangingPunct="1">
              <a:buFontTx/>
              <a:buNone/>
            </a:pPr>
            <a:endParaRPr lang="en-US" sz="280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endParaRPr lang="en-US" sz="2800" smtClean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934200" y="3733800"/>
            <a:ext cx="2209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Nên 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858000" y="4800600"/>
            <a:ext cx="22860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Không nên</a:t>
            </a:r>
            <a:r>
              <a:rPr lang="en-US"/>
              <a:t> 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6858000" y="6172200"/>
            <a:ext cx="2286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00"/>
                </a:solidFill>
              </a:rPr>
              <a:t>Không nên</a:t>
            </a:r>
            <a:r>
              <a:rPr lang="en-US"/>
              <a:t> 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6934200" y="2743200"/>
            <a:ext cx="22098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00"/>
                </a:solidFill>
              </a:rPr>
              <a:t>Không nên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  <p:bldP spid="15366" grpId="0" animBg="1"/>
      <p:bldP spid="153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81000" y="304800"/>
            <a:ext cx="8229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n-US" sz="2800" b="1"/>
          </a:p>
          <a:p>
            <a:pPr algn="ctr" eaLnBrk="1" hangingPunct="1"/>
            <a:r>
              <a:rPr lang="en-US" sz="3200" b="1"/>
              <a:t>Đạo </a:t>
            </a:r>
            <a:r>
              <a:rPr lang="vi-VN" sz="3200" b="1"/>
              <a:t>đ</a:t>
            </a:r>
            <a:r>
              <a:rPr lang="en-US" sz="3200" b="1"/>
              <a:t>ức: Bài 10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04800" y="1214438"/>
            <a:ext cx="861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solidFill>
                  <a:srgbClr val="008000"/>
                </a:solidFill>
              </a:rPr>
              <a:t>      </a:t>
            </a:r>
            <a:r>
              <a:rPr lang="en-US" sz="3200" b="1"/>
              <a:t>Tôn trọng khách n</a:t>
            </a:r>
            <a:r>
              <a:rPr lang="vi-VN" sz="3200" b="1"/>
              <a:t>ư</a:t>
            </a:r>
            <a:r>
              <a:rPr lang="en-US" sz="3200" b="1"/>
              <a:t>ớc ngoài.( Tiết 1)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04800" y="19812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solidFill>
                  <a:srgbClr val="008000"/>
                </a:solidFill>
              </a:rPr>
              <a:t>     </a:t>
            </a:r>
            <a:r>
              <a:rPr lang="en-US" sz="3200" b="1">
                <a:solidFill>
                  <a:srgbClr val="FF0000"/>
                </a:solidFill>
              </a:rPr>
              <a:t>Liên hệ: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28600" y="26670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solidFill>
                  <a:srgbClr val="008000"/>
                </a:solidFill>
              </a:rPr>
              <a:t>      </a:t>
            </a:r>
            <a:r>
              <a:rPr lang="en-US" sz="3200" b="1"/>
              <a:t>Các em </a:t>
            </a:r>
            <a:r>
              <a:rPr lang="vi-VN" sz="3200" b="1"/>
              <a:t>đ</a:t>
            </a:r>
            <a:r>
              <a:rPr lang="en-US" sz="3200" b="1"/>
              <a:t>ã bao giờ có thái </a:t>
            </a:r>
            <a:r>
              <a:rPr lang="vi-VN" sz="3200" b="1"/>
              <a:t>đ</a:t>
            </a:r>
            <a:r>
              <a:rPr lang="en-US" sz="3200" b="1"/>
              <a:t>ộ nh</a:t>
            </a:r>
            <a:r>
              <a:rPr lang="vi-VN" sz="3200" b="1"/>
              <a:t>ư</a:t>
            </a:r>
            <a:r>
              <a:rPr lang="en-US" sz="3200" b="1"/>
              <a:t> bạn nhỏ trong câu chuyện vừa kể không?</a:t>
            </a:r>
          </a:p>
        </p:txBody>
      </p:sp>
      <p:sp>
        <p:nvSpPr>
          <p:cNvPr id="1331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2400" y="2362200"/>
            <a:ext cx="838200" cy="76200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2400" y="2209800"/>
            <a:ext cx="762000" cy="1066800"/>
          </a:xfrm>
          <a:prstGeom prst="actionButtonHelp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505200" y="6316663"/>
            <a:ext cx="1828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609600" y="3886200"/>
            <a:ext cx="8077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FF0066"/>
                </a:solidFill>
              </a:rPr>
              <a:t>Kết luận</a:t>
            </a:r>
            <a:r>
              <a:rPr lang="en-US" sz="2800" b="1">
                <a:solidFill>
                  <a:srgbClr val="FF0066"/>
                </a:solidFill>
              </a:rPr>
              <a:t>: Tôn trọng khách n</a:t>
            </a:r>
            <a:r>
              <a:rPr lang="vi-VN" sz="2800" b="1">
                <a:solidFill>
                  <a:srgbClr val="FF0066"/>
                </a:solidFill>
              </a:rPr>
              <a:t>ư</a:t>
            </a:r>
            <a:r>
              <a:rPr lang="en-US" sz="2800" b="1">
                <a:solidFill>
                  <a:srgbClr val="FF0066"/>
                </a:solidFill>
              </a:rPr>
              <a:t>ớc ngoài và sẵn sàng giúp </a:t>
            </a:r>
            <a:r>
              <a:rPr lang="vi-VN" sz="2800" b="1">
                <a:solidFill>
                  <a:srgbClr val="FF0066"/>
                </a:solidFill>
              </a:rPr>
              <a:t>đ</a:t>
            </a:r>
            <a:r>
              <a:rPr lang="en-US" sz="2800" b="1">
                <a:solidFill>
                  <a:srgbClr val="FF0066"/>
                </a:solidFill>
              </a:rPr>
              <a:t>ỡ họ là thể hiện lòng mến khách, giúp họ thêm hiểu và quý trọng </a:t>
            </a:r>
            <a:r>
              <a:rPr lang="vi-VN" sz="2800" b="1">
                <a:solidFill>
                  <a:srgbClr val="FF0066"/>
                </a:solidFill>
              </a:rPr>
              <a:t>đ</a:t>
            </a:r>
            <a:r>
              <a:rPr lang="en-US" sz="2800" b="1">
                <a:solidFill>
                  <a:srgbClr val="FF0066"/>
                </a:solidFill>
              </a:rPr>
              <a:t>ất n</a:t>
            </a:r>
            <a:r>
              <a:rPr lang="vi-VN" sz="2800" b="1">
                <a:solidFill>
                  <a:srgbClr val="FF0066"/>
                </a:solidFill>
              </a:rPr>
              <a:t>ư</a:t>
            </a:r>
            <a:r>
              <a:rPr lang="en-US" sz="2800" b="1">
                <a:solidFill>
                  <a:srgbClr val="FF0066"/>
                </a:solidFill>
              </a:rPr>
              <a:t>ớc,con ng</a:t>
            </a:r>
            <a:r>
              <a:rPr lang="vi-VN" sz="2800" b="1">
                <a:solidFill>
                  <a:srgbClr val="FF0066"/>
                </a:solidFill>
              </a:rPr>
              <a:t>ư</a:t>
            </a:r>
            <a:r>
              <a:rPr lang="en-US" sz="2800" b="1">
                <a:solidFill>
                  <a:srgbClr val="FF0066"/>
                </a:solidFill>
              </a:rPr>
              <a:t>ời Việt Nam.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  <p:bldP spid="2048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   </a:t>
            </a:r>
          </a:p>
          <a:p>
            <a:pPr algn="ctr" eaLnBrk="1" hangingPunct="1">
              <a:buFontTx/>
              <a:buNone/>
            </a:pPr>
            <a:r>
              <a:rPr lang="en-US" u="sng" smtClean="0"/>
              <a:t>Đạo đức</a:t>
            </a:r>
            <a:r>
              <a:rPr lang="en-US" smtClean="0"/>
              <a:t> </a:t>
            </a:r>
          </a:p>
          <a:p>
            <a:pPr eaLnBrk="1" hangingPunct="1">
              <a:buFontTx/>
              <a:buNone/>
            </a:pPr>
            <a:r>
              <a:rPr lang="en-US" smtClean="0"/>
              <a:t>         </a:t>
            </a:r>
            <a:r>
              <a:rPr lang="en-US" sz="3600" smtClean="0">
                <a:solidFill>
                  <a:srgbClr val="FFFF00"/>
                </a:solidFill>
              </a:rPr>
              <a:t>Tôn trọng khách nước ngoài</a:t>
            </a:r>
          </a:p>
          <a:p>
            <a:pPr eaLnBrk="1" hangingPunct="1">
              <a:buFontTx/>
              <a:buNone/>
            </a:pPr>
            <a:r>
              <a:rPr lang="en-US" b="1" u="sng" smtClean="0"/>
              <a:t>Ghi nhớ :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FFFF00"/>
                </a:solidFill>
              </a:rPr>
              <a:t>  . </a:t>
            </a:r>
            <a:r>
              <a:rPr lang="en-US" sz="2800" b="1" smtClean="0"/>
              <a:t>Tôn trọng khách n</a:t>
            </a:r>
            <a:r>
              <a:rPr lang="vi-VN" sz="2800" b="1" smtClean="0"/>
              <a:t>ư</a:t>
            </a:r>
            <a:r>
              <a:rPr lang="en-US" sz="2800" b="1" smtClean="0"/>
              <a:t>ớc ngoài và sẵn sàng giúp </a:t>
            </a:r>
            <a:r>
              <a:rPr lang="vi-VN" sz="2800" b="1" smtClean="0"/>
              <a:t>đ</a:t>
            </a:r>
            <a:r>
              <a:rPr lang="en-US" sz="2800" b="1" smtClean="0"/>
              <a:t>ỡ họ là thể hiện lòng mến khách, giúp họ thêm hiểu và quý trọng </a:t>
            </a:r>
            <a:r>
              <a:rPr lang="vi-VN" sz="2800" b="1" smtClean="0"/>
              <a:t>đ</a:t>
            </a:r>
            <a:r>
              <a:rPr lang="en-US" sz="2800" b="1" smtClean="0"/>
              <a:t>ất n</a:t>
            </a:r>
            <a:r>
              <a:rPr lang="vi-VN" sz="2800" b="1" smtClean="0"/>
              <a:t>ư</a:t>
            </a:r>
            <a:r>
              <a:rPr lang="en-US" sz="2800" b="1" smtClean="0"/>
              <a:t>ớc,con ng</a:t>
            </a:r>
            <a:r>
              <a:rPr lang="vi-VN" sz="2800" b="1" smtClean="0"/>
              <a:t>ư</a:t>
            </a:r>
            <a:r>
              <a:rPr lang="en-US" sz="2800" b="1" smtClean="0"/>
              <a:t>ời Việt Nam.</a:t>
            </a:r>
          </a:p>
          <a:p>
            <a:pPr eaLnBrk="1" hangingPunct="1">
              <a:buFontTx/>
              <a:buNone/>
            </a:pPr>
            <a:endParaRPr lang="en-US" sz="2800" smtClean="0"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algn="ctr" eaLnBrk="1" hangingPunct="1">
              <a:buFontTx/>
              <a:buNone/>
            </a:pPr>
            <a:r>
              <a:rPr lang="en-US" u="sng" smtClean="0"/>
              <a:t>Đạo đức</a:t>
            </a:r>
            <a:r>
              <a:rPr lang="en-US" smtClean="0"/>
              <a:t> 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</a:t>
            </a:r>
            <a:r>
              <a:rPr lang="en-US" sz="3600" smtClean="0">
                <a:solidFill>
                  <a:srgbClr val="FFFF00"/>
                </a:solidFill>
              </a:rPr>
              <a:t>Tôn trọng  khách nước ngoài</a:t>
            </a:r>
          </a:p>
          <a:p>
            <a:pPr eaLnBrk="1" hangingPunct="1">
              <a:buFontTx/>
              <a:buNone/>
            </a:pPr>
            <a:r>
              <a:rPr lang="en-US" smtClean="0"/>
              <a:t>*Liên hệ thực tế  :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15363" name="AutoShape 4"/>
          <p:cNvSpPr>
            <a:spLocks noChangeArrowheads="1"/>
          </p:cNvSpPr>
          <p:nvPr/>
        </p:nvSpPr>
        <p:spPr bwMode="auto">
          <a:xfrm>
            <a:off x="914400" y="2895600"/>
            <a:ext cx="7239000" cy="12954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</a:rPr>
              <a:t>Em đã  gặp khách nước ngoài chưa ?  </a:t>
            </a:r>
          </a:p>
          <a:p>
            <a:pPr algn="ctr"/>
            <a:r>
              <a:rPr lang="en-US" sz="2400">
                <a:solidFill>
                  <a:srgbClr val="FFFF00"/>
                </a:solidFill>
              </a:rPr>
              <a:t>Em đã  ứng xử với khách như thế nào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219200" y="381000"/>
            <a:ext cx="7543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n-US" sz="2800" b="1"/>
          </a:p>
          <a:p>
            <a:pPr algn="ctr" eaLnBrk="1" hangingPunct="1"/>
            <a:r>
              <a:rPr lang="en-US" sz="3200" b="1"/>
              <a:t>Đạo </a:t>
            </a:r>
            <a:r>
              <a:rPr lang="vi-VN" sz="3200" b="1"/>
              <a:t>đ</a:t>
            </a:r>
            <a:r>
              <a:rPr lang="en-US" sz="3200" b="1"/>
              <a:t>ức: Bài 10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133475" y="1371600"/>
            <a:ext cx="7439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b="1"/>
              <a:t>Tôn trọng khách n</a:t>
            </a:r>
            <a:r>
              <a:rPr lang="vi-VN" sz="3200" b="1"/>
              <a:t>ư</a:t>
            </a:r>
            <a:r>
              <a:rPr lang="en-US" sz="3200" b="1"/>
              <a:t>ớc ngoài.( Tiết 1)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114800" y="2022475"/>
            <a:ext cx="1622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solidFill>
                  <a:srgbClr val="FF0000"/>
                </a:solidFill>
              </a:rPr>
              <a:t>Củng cố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997200" y="2514600"/>
            <a:ext cx="4270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Trò ch</a:t>
            </a:r>
            <a:r>
              <a:rPr lang="vi-VN" sz="2800" b="1">
                <a:solidFill>
                  <a:srgbClr val="0000FF"/>
                </a:solidFill>
              </a:rPr>
              <a:t>ơ</a:t>
            </a:r>
            <a:r>
              <a:rPr lang="en-US" sz="2800" b="1">
                <a:solidFill>
                  <a:srgbClr val="0000FF"/>
                </a:solidFill>
              </a:rPr>
              <a:t>i ô chữ kỳ diệu: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3886200" y="3352800"/>
            <a:ext cx="5257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962400" y="34290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/>
              <a:t>S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4724400" y="34290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/>
              <a:t>I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6096000" y="34290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/>
              <a:t>H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6858000" y="34290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/>
              <a:t>V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7467600" y="34290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/>
              <a:t>I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8229600" y="3429000"/>
            <a:ext cx="30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/>
              <a:t>Ê</a:t>
            </a:r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4572000" y="3352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60198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73914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80010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67056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5486400" y="34290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/>
              <a:t>N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381000" y="3200400"/>
            <a:ext cx="3200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1. Những ng</a:t>
            </a:r>
            <a:r>
              <a:rPr lang="vi-VN" sz="2800" b="1">
                <a:solidFill>
                  <a:srgbClr val="FF0066"/>
                </a:solidFill>
              </a:rPr>
              <a:t>ư</a:t>
            </a:r>
            <a:r>
              <a:rPr lang="en-US" sz="2800" b="1">
                <a:solidFill>
                  <a:srgbClr val="FF0066"/>
                </a:solidFill>
              </a:rPr>
              <a:t>ời n</a:t>
            </a:r>
            <a:r>
              <a:rPr lang="vi-VN" sz="2800" b="1">
                <a:solidFill>
                  <a:srgbClr val="FF0066"/>
                </a:solidFill>
              </a:rPr>
              <a:t>ư</a:t>
            </a:r>
            <a:r>
              <a:rPr lang="en-US" sz="2800" b="1">
                <a:solidFill>
                  <a:srgbClr val="FF0066"/>
                </a:solidFill>
              </a:rPr>
              <a:t>ớc ngoài </a:t>
            </a:r>
            <a:r>
              <a:rPr lang="vi-VN" sz="2800" b="1">
                <a:solidFill>
                  <a:srgbClr val="FF0066"/>
                </a:solidFill>
              </a:rPr>
              <a:t>đ</a:t>
            </a:r>
            <a:r>
              <a:rPr lang="en-US" sz="2800" b="1">
                <a:solidFill>
                  <a:srgbClr val="FF0066"/>
                </a:solidFill>
              </a:rPr>
              <a:t>ến hoc đại học   ở n</a:t>
            </a:r>
            <a:r>
              <a:rPr lang="vi-VN" sz="2800" b="1">
                <a:solidFill>
                  <a:srgbClr val="FF0066"/>
                </a:solidFill>
              </a:rPr>
              <a:t>ư</a:t>
            </a:r>
            <a:r>
              <a:rPr lang="en-US" sz="2800" b="1">
                <a:solidFill>
                  <a:srgbClr val="FF0066"/>
                </a:solidFill>
              </a:rPr>
              <a:t>ớc ta? 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5334000" y="41910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8 chữ cái</a:t>
            </a:r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>
            <a:off x="5334000" y="3352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4419600" y="63246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8763000" y="3443288"/>
            <a:ext cx="381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/>
              <a:t>N</a:t>
            </a:r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>
            <a:off x="8610600" y="3352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  <p:bldP spid="21510" grpId="0" animBg="1"/>
      <p:bldP spid="21511" grpId="0"/>
      <p:bldP spid="21512" grpId="0"/>
      <p:bldP spid="21513" grpId="0"/>
      <p:bldP spid="21514" grpId="0"/>
      <p:bldP spid="21515" grpId="0"/>
      <p:bldP spid="21516" grpId="0"/>
      <p:bldP spid="21517" grpId="0" animBg="1"/>
      <p:bldP spid="21518" grpId="0" animBg="1"/>
      <p:bldP spid="21519" grpId="0" animBg="1"/>
      <p:bldP spid="21520" grpId="0" animBg="1"/>
      <p:bldP spid="21521" grpId="0" animBg="1"/>
      <p:bldP spid="21522" grpId="0"/>
      <p:bldP spid="21523" grpId="0"/>
      <p:bldP spid="21524" grpId="0"/>
      <p:bldP spid="21525" grpId="0" animBg="1"/>
      <p:bldP spid="21527" grpId="0"/>
      <p:bldP spid="215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2057400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000" b="1" u="sng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990600" y="304800"/>
            <a:ext cx="77724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n-US" sz="2800" b="1"/>
          </a:p>
          <a:p>
            <a:pPr algn="ctr" eaLnBrk="1" hangingPunct="1"/>
            <a:r>
              <a:rPr lang="en-US" sz="3200" b="1"/>
              <a:t>Đạo </a:t>
            </a:r>
            <a:r>
              <a:rPr lang="vi-VN" sz="3200" b="1"/>
              <a:t>đ</a:t>
            </a:r>
            <a:r>
              <a:rPr lang="en-US" sz="3200" b="1"/>
              <a:t>ức</a:t>
            </a:r>
          </a:p>
          <a:p>
            <a:pPr algn="ctr" eaLnBrk="1" hangingPunct="1"/>
            <a:r>
              <a:rPr lang="en-US" sz="3200" b="1"/>
              <a:t>Tôn trọng khách n</a:t>
            </a:r>
            <a:r>
              <a:rPr lang="vi-VN" sz="3200" b="1"/>
              <a:t>ư</a:t>
            </a:r>
            <a:r>
              <a:rPr lang="en-US" sz="3200" b="1"/>
              <a:t>ớc ngoài.( Tiết 1)</a:t>
            </a:r>
          </a:p>
          <a:p>
            <a:pPr eaLnBrk="1" hangingPunct="1">
              <a:spcBef>
                <a:spcPct val="50000"/>
              </a:spcBef>
            </a:pPr>
            <a:endParaRPr lang="en-US" sz="320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962400" y="2514600"/>
            <a:ext cx="4953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4648200" y="2514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5334000" y="2514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5943600" y="2514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6553200" y="2514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7162800" y="2514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7772400" y="2514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8382000" y="2514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4114800" y="25908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/>
              <a:t>G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4724400" y="25908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/>
              <a:t>I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5486400" y="2590800"/>
            <a:ext cx="30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/>
              <a:t>Á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6096000" y="2590800"/>
            <a:ext cx="30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/>
              <a:t>O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6705600" y="2590800"/>
            <a:ext cx="30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/>
              <a:t>V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7315200" y="2590800"/>
            <a:ext cx="30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/>
              <a:t>I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7924800" y="2590800"/>
            <a:ext cx="30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/>
              <a:t>Ê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8534400" y="2590800"/>
            <a:ext cx="30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/>
              <a:t>N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5181600" y="32766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8 chữ cái</a:t>
            </a: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152400" y="2133600"/>
            <a:ext cx="3657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   Ng</a:t>
            </a:r>
            <a:r>
              <a:rPr lang="vi-VN" sz="2800" b="1">
                <a:solidFill>
                  <a:srgbClr val="FF0066"/>
                </a:solidFill>
              </a:rPr>
              <a:t>ư</a:t>
            </a:r>
            <a:r>
              <a:rPr lang="en-US" sz="2800" b="1">
                <a:solidFill>
                  <a:srgbClr val="FF0066"/>
                </a:solidFill>
              </a:rPr>
              <a:t>ời n</a:t>
            </a:r>
            <a:r>
              <a:rPr lang="vi-VN" sz="2800" b="1">
                <a:solidFill>
                  <a:srgbClr val="FF0066"/>
                </a:solidFill>
              </a:rPr>
              <a:t>ư</a:t>
            </a:r>
            <a:r>
              <a:rPr lang="en-US" sz="2800" b="1">
                <a:solidFill>
                  <a:srgbClr val="FF0066"/>
                </a:solidFill>
              </a:rPr>
              <a:t>ớc ngoài </a:t>
            </a:r>
            <a:r>
              <a:rPr lang="vi-VN" sz="2800" b="1">
                <a:solidFill>
                  <a:srgbClr val="FF0066"/>
                </a:solidFill>
              </a:rPr>
              <a:t>đ</a:t>
            </a:r>
            <a:r>
              <a:rPr lang="en-US" sz="2800" b="1">
                <a:solidFill>
                  <a:srgbClr val="FF0066"/>
                </a:solidFill>
              </a:rPr>
              <a:t>ến truyền thụ kiến thức cho học sinh , họ làm nghề gì?</a:t>
            </a: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4419600" y="6324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  <p:bldP spid="22534" grpId="0" animBg="1"/>
      <p:bldP spid="22535" grpId="0" animBg="1"/>
      <p:bldP spid="22536" grpId="0" animBg="1"/>
      <p:bldP spid="22537" grpId="0" animBg="1"/>
      <p:bldP spid="22538" grpId="0" animBg="1"/>
      <p:bldP spid="22539" grpId="0" animBg="1"/>
      <p:bldP spid="22540" grpId="0"/>
      <p:bldP spid="22541" grpId="0"/>
      <p:bldP spid="22542" grpId="0"/>
      <p:bldP spid="22543" grpId="0"/>
      <p:bldP spid="22544" grpId="0"/>
      <p:bldP spid="22545" grpId="0"/>
      <p:bldP spid="22546" grpId="0"/>
      <p:bldP spid="22547" grpId="0"/>
      <p:bldP spid="22548" grpId="0"/>
      <p:bldP spid="225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33400" y="457200"/>
            <a:ext cx="81534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n-US" sz="2800" b="1">
              <a:solidFill>
                <a:srgbClr val="0033CC"/>
              </a:solidFill>
            </a:endParaRPr>
          </a:p>
          <a:p>
            <a:pPr algn="ctr" eaLnBrk="1" hangingPunct="1"/>
            <a:r>
              <a:rPr lang="en-US" sz="3200" b="1">
                <a:solidFill>
                  <a:srgbClr val="0033CC"/>
                </a:solidFill>
              </a:rPr>
              <a:t>Đạo </a:t>
            </a:r>
            <a:r>
              <a:rPr lang="vi-VN" sz="3200" b="1">
                <a:solidFill>
                  <a:srgbClr val="0033CC"/>
                </a:solidFill>
              </a:rPr>
              <a:t>đ</a:t>
            </a:r>
            <a:r>
              <a:rPr lang="en-US" sz="3200" b="1">
                <a:solidFill>
                  <a:srgbClr val="0033CC"/>
                </a:solidFill>
              </a:rPr>
              <a:t>ức</a:t>
            </a:r>
          </a:p>
          <a:p>
            <a:pPr algn="ctr" eaLnBrk="1" hangingPunct="1"/>
            <a:r>
              <a:rPr lang="en-US" sz="3200" b="1"/>
              <a:t>Tôn trọng khách n</a:t>
            </a:r>
            <a:r>
              <a:rPr lang="vi-VN" sz="3200" b="1"/>
              <a:t>ư</a:t>
            </a:r>
            <a:r>
              <a:rPr lang="en-US" sz="3200" b="1"/>
              <a:t>ớc ngoài.( Tiết 1)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343400" y="2590800"/>
            <a:ext cx="441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5029200" y="2590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5791200" y="2590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6629400" y="2590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7315200" y="2590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8077200" y="2590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495800" y="25908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/>
              <a:t>D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5257800" y="25908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/>
              <a:t>U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6019800" y="25908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/>
              <a:t>L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6705600" y="25908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/>
              <a:t>I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7391400" y="25908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/>
              <a:t>C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8153400" y="25908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/>
              <a:t>H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0" y="2209800"/>
            <a:ext cx="3886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3. Đây là khách n</a:t>
            </a:r>
            <a:r>
              <a:rPr lang="vi-VN" sz="2800" b="1">
                <a:solidFill>
                  <a:srgbClr val="FF0066"/>
                </a:solidFill>
              </a:rPr>
              <a:t>ư</a:t>
            </a:r>
            <a:r>
              <a:rPr lang="en-US" sz="2800" b="1">
                <a:solidFill>
                  <a:srgbClr val="FF0066"/>
                </a:solidFill>
              </a:rPr>
              <a:t>ớc ngoài  </a:t>
            </a:r>
            <a:r>
              <a:rPr lang="vi-VN" sz="2800" b="1">
                <a:solidFill>
                  <a:srgbClr val="FF0066"/>
                </a:solidFill>
              </a:rPr>
              <a:t>đ</a:t>
            </a:r>
            <a:r>
              <a:rPr lang="en-US" sz="2800" b="1">
                <a:solidFill>
                  <a:srgbClr val="FF0066"/>
                </a:solidFill>
              </a:rPr>
              <a:t>i tham  quan khắp </a:t>
            </a:r>
            <a:r>
              <a:rPr lang="vi-VN" sz="2800" b="1">
                <a:solidFill>
                  <a:srgbClr val="FF0066"/>
                </a:solidFill>
              </a:rPr>
              <a:t>đ</a:t>
            </a:r>
            <a:r>
              <a:rPr lang="en-US" sz="2800" b="1">
                <a:solidFill>
                  <a:srgbClr val="FF0066"/>
                </a:solidFill>
              </a:rPr>
              <a:t>ó </a:t>
            </a:r>
            <a:r>
              <a:rPr lang="vi-VN" sz="2800" b="1">
                <a:solidFill>
                  <a:srgbClr val="FF0066"/>
                </a:solidFill>
              </a:rPr>
              <a:t>đ</a:t>
            </a:r>
            <a:r>
              <a:rPr lang="en-US" sz="2800" b="1">
                <a:solidFill>
                  <a:srgbClr val="FF0066"/>
                </a:solidFill>
              </a:rPr>
              <a:t>ây.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5486400" y="33528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6 chữ cái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4343400" y="6324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  <p:bldP spid="23555" grpId="1" animBg="1"/>
      <p:bldP spid="23556" grpId="0" animBg="1"/>
      <p:bldP spid="23556" grpId="1" animBg="1"/>
      <p:bldP spid="23557" grpId="0" animBg="1"/>
      <p:bldP spid="23557" grpId="1" animBg="1"/>
      <p:bldP spid="23558" grpId="0" animBg="1"/>
      <p:bldP spid="23558" grpId="1" animBg="1"/>
      <p:bldP spid="23559" grpId="0" animBg="1"/>
      <p:bldP spid="23559" grpId="1" animBg="1"/>
      <p:bldP spid="23560" grpId="0" animBg="1"/>
      <p:bldP spid="23560" grpId="1" animBg="1"/>
      <p:bldP spid="23561" grpId="0"/>
      <p:bldP spid="23562" grpId="0"/>
      <p:bldP spid="23563" grpId="0"/>
      <p:bldP spid="23564" grpId="0"/>
      <p:bldP spid="23565" grpId="0"/>
      <p:bldP spid="23566" grpId="0"/>
      <p:bldP spid="23567" grpId="0"/>
      <p:bldP spid="23568" grpId="0"/>
      <p:bldP spid="2356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752600" y="609600"/>
            <a:ext cx="586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</a:rPr>
              <a:t>Dặn dò: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219200" y="2743200"/>
            <a:ext cx="7467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/>
              <a:t>    </a:t>
            </a:r>
            <a:r>
              <a:rPr lang="en-US" sz="2800" b="1"/>
              <a:t>Học thuộc phần ghi nhớ và chuẩn bị bài: Tiết 2-Thực hành.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600200" y="4114800"/>
            <a:ext cx="533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/>
              <a:t>        </a:t>
            </a:r>
            <a:r>
              <a:rPr lang="en-US" sz="2800" b="1">
                <a:solidFill>
                  <a:srgbClr val="FF0000"/>
                </a:solidFill>
              </a:rPr>
              <a:t>Bài học kết thúc</a:t>
            </a:r>
            <a:r>
              <a:rPr lang="en-US" sz="2800"/>
              <a:t>  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219200" y="1447800"/>
            <a:ext cx="7467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/>
              <a:t>Về nhà thực hiện những lời nói và việc làm thể hiện sự tôn trọng khách n</a:t>
            </a:r>
            <a:r>
              <a:rPr lang="vi-VN" sz="2800" b="1"/>
              <a:t>ư</a:t>
            </a:r>
            <a:r>
              <a:rPr lang="en-US" sz="2800" b="1"/>
              <a:t>ớc ngoài.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276600" y="62484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/>
      <p:bldP spid="2458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XM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" y="381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FRUI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288" y="2971800"/>
            <a:ext cx="1770062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FRUI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9950" y="3013075"/>
            <a:ext cx="18049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28600"/>
            <a:ext cx="9620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8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284163"/>
            <a:ext cx="9620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9" descr="gachduo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318250"/>
            <a:ext cx="9236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0" descr="blumenpflanzen08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188913" y="5076825"/>
            <a:ext cx="2001837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1" descr="blumenpflanzen08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54863" y="5159375"/>
            <a:ext cx="183673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752600" y="1524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/>
          </a:p>
        </p:txBody>
      </p:sp>
      <p:pic>
        <p:nvPicPr>
          <p:cNvPr id="16387" name="Picture 3" descr="j01577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8538" y="1752600"/>
            <a:ext cx="1795462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j01996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28800"/>
            <a:ext cx="1676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FB0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828800"/>
            <a:ext cx="5943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352800" y="6621463"/>
            <a:ext cx="2590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895600" y="6491288"/>
            <a:ext cx="3124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553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        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 </a:t>
            </a:r>
            <a:r>
              <a:rPr lang="en-US" u="sng" smtClean="0"/>
              <a:t>Đạo đức </a:t>
            </a:r>
          </a:p>
          <a:p>
            <a:pPr eaLnBrk="1" hangingPunct="1">
              <a:buFontTx/>
              <a:buNone/>
            </a:pPr>
            <a:r>
              <a:rPr lang="en-US" b="1" u="sng" smtClean="0">
                <a:solidFill>
                  <a:srgbClr val="FFFF00"/>
                </a:solidFill>
              </a:rPr>
              <a:t>Bài cũ :</a:t>
            </a:r>
            <a:r>
              <a:rPr lang="en-US" u="sng" smtClean="0"/>
              <a:t> </a:t>
            </a: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2362200" y="1752600"/>
            <a:ext cx="6400800" cy="2286000"/>
          </a:xfrm>
          <a:prstGeom prst="cloudCallout">
            <a:avLst>
              <a:gd name="adj1" fmla="val -56472"/>
              <a:gd name="adj2" fmla="val 22611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4000"/>
              <a:t>V</a:t>
            </a:r>
            <a:r>
              <a:rPr lang="en-US" sz="2800"/>
              <a:t>ì sao  phải đoàn kết với thiếu nhi quốc tế 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7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Pine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       </a:t>
            </a:r>
            <a:endParaRPr lang="en-US" smtClean="0">
              <a:solidFill>
                <a:schemeClr val="folHlink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u="sng" smtClean="0">
                <a:solidFill>
                  <a:schemeClr val="folHlink"/>
                </a:solidFill>
              </a:rPr>
              <a:t>Đạo đức</a:t>
            </a:r>
            <a:r>
              <a:rPr lang="en-US" smtClean="0"/>
              <a:t> 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</a:t>
            </a:r>
            <a:r>
              <a:rPr lang="en-US" sz="3600" smtClean="0">
                <a:solidFill>
                  <a:schemeClr val="bg1"/>
                </a:solidFill>
              </a:rPr>
              <a:t>Tôn trọng khách nước ngoài</a:t>
            </a:r>
          </a:p>
          <a:p>
            <a:pPr eaLnBrk="1" hangingPunct="1">
              <a:buFontTx/>
              <a:buNone/>
            </a:pPr>
            <a:r>
              <a:rPr lang="en-US" sz="2800" smtClean="0"/>
              <a:t> Hoạt động nhóm .</a:t>
            </a:r>
          </a:p>
          <a:p>
            <a:pPr eaLnBrk="1" hangingPunct="1">
              <a:buFontTx/>
              <a:buNone/>
            </a:pPr>
            <a:r>
              <a:rPr lang="en-US" sz="2800" smtClean="0"/>
              <a:t>-Các nhóm quan sát tranh vẽ ở SGK:</a:t>
            </a:r>
          </a:p>
          <a:p>
            <a:pPr eaLnBrk="1" hangingPunct="1">
              <a:buFontTx/>
              <a:buNone/>
            </a:pPr>
            <a:r>
              <a:rPr lang="en-US" sz="2800" smtClean="0"/>
              <a:t>-Thảo luận về các tranh đó (Nội dung- cử chỉ- thái độ-nét mặt của các bạn nhỏ  khi gặp khách nước ngoài được thể hiện ở trong các bức tranh ?.</a:t>
            </a:r>
          </a:p>
          <a:p>
            <a:pPr eaLnBrk="1" hangingPunct="1">
              <a:buFontTx/>
              <a:buNone/>
            </a:pPr>
            <a:r>
              <a:rPr lang="en-US" sz="2800" smtClean="0"/>
              <a:t>-Mời đại điện các nhóm lên trình bày kết quả thảo luận</a:t>
            </a:r>
            <a:r>
              <a:rPr lang="en-US" sz="2800" smtClean="0">
                <a:solidFill>
                  <a:srgbClr val="9900FF"/>
                </a:solidFill>
              </a:rPr>
              <a:t>.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152400" y="533400"/>
            <a:ext cx="1066800" cy="1219200"/>
          </a:xfrm>
          <a:prstGeom prst="wedgeEllipseCallout">
            <a:avLst>
              <a:gd name="adj1" fmla="val -43750"/>
              <a:gd name="adj2" fmla="val 450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400"/>
              <a:t>5 phút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5410200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133600" y="152400"/>
            <a:ext cx="60198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n-US" sz="2400">
              <a:solidFill>
                <a:srgbClr val="0000FF"/>
              </a:solidFill>
            </a:endParaRPr>
          </a:p>
          <a:p>
            <a:pPr algn="ctr" eaLnBrk="1" hangingPunct="1"/>
            <a:r>
              <a:rPr lang="en-US" sz="2800" b="1">
                <a:solidFill>
                  <a:srgbClr val="0000FF"/>
                </a:solidFill>
              </a:rPr>
              <a:t>Đạo </a:t>
            </a:r>
            <a:r>
              <a:rPr lang="vi-VN" sz="2800" b="1">
                <a:solidFill>
                  <a:srgbClr val="0000FF"/>
                </a:solidFill>
              </a:rPr>
              <a:t>đ</a:t>
            </a:r>
            <a:r>
              <a:rPr lang="en-US" sz="2800" b="1">
                <a:solidFill>
                  <a:srgbClr val="0000FF"/>
                </a:solidFill>
              </a:rPr>
              <a:t>ức:</a:t>
            </a:r>
            <a:r>
              <a:rPr lang="en-US" sz="2800" b="1"/>
              <a:t> </a:t>
            </a:r>
            <a:r>
              <a:rPr lang="en-US" sz="2800" b="1">
                <a:solidFill>
                  <a:srgbClr val="0000FF"/>
                </a:solidFill>
              </a:rPr>
              <a:t>Bài10 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62000" y="1447800"/>
            <a:ext cx="822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           Trình bày kết quả thảo luận</a:t>
            </a:r>
            <a:r>
              <a:rPr lang="en-US" sz="2400" b="1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09600" y="2667000"/>
            <a:ext cx="822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* Nhóm 1: Tranh 1.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09600" y="3124200"/>
            <a:ext cx="8229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     </a:t>
            </a:r>
            <a:r>
              <a:rPr lang="en-US" sz="2400" b="1">
                <a:solidFill>
                  <a:schemeClr val="accent2"/>
                </a:solidFill>
              </a:rPr>
              <a:t> </a:t>
            </a:r>
            <a:r>
              <a:rPr lang="en-US" sz="2400" b="1">
                <a:solidFill>
                  <a:srgbClr val="6600FF"/>
                </a:solidFill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6600FF"/>
                </a:solidFill>
              </a:rPr>
              <a:t>      -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85800" y="4038600"/>
            <a:ext cx="822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*Nhóm 2 : Tranh2.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09600" y="4343400"/>
            <a:ext cx="8153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      </a:t>
            </a:r>
            <a:r>
              <a:rPr lang="en-US" sz="2400" b="1">
                <a:solidFill>
                  <a:srgbClr val="6600FF"/>
                </a:solidFill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6600FF"/>
                </a:solidFill>
              </a:rPr>
              <a:t>      -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685800" y="5334000"/>
            <a:ext cx="822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*Nhóm 3 : Tranh  3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762000" y="5791200"/>
            <a:ext cx="822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   </a:t>
            </a:r>
            <a:endParaRPr lang="en-US" sz="2400" b="1">
              <a:solidFill>
                <a:srgbClr val="6600FF"/>
              </a:solidFill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762000" y="914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Tôn trọng khách n</a:t>
            </a:r>
            <a:r>
              <a:rPr lang="vi-VN" sz="2800" b="1">
                <a:solidFill>
                  <a:srgbClr val="FF0000"/>
                </a:solidFill>
              </a:rPr>
              <a:t>ư</a:t>
            </a:r>
            <a:r>
              <a:rPr lang="en-US" sz="2800" b="1">
                <a:solidFill>
                  <a:srgbClr val="FF0000"/>
                </a:solidFill>
              </a:rPr>
              <a:t>ớc ngoài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762000" y="1828800"/>
            <a:ext cx="838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      Em hãy cùng các bạn trong nhóm thảo luận và </a:t>
            </a:r>
            <a:r>
              <a:rPr lang="vi-VN" sz="2400" b="1">
                <a:solidFill>
                  <a:schemeClr val="accent2"/>
                </a:solidFill>
              </a:rPr>
              <a:t>đ</a:t>
            </a:r>
            <a:r>
              <a:rPr lang="en-US" sz="2400" b="1">
                <a:solidFill>
                  <a:schemeClr val="accent2"/>
                </a:solidFill>
              </a:rPr>
              <a:t>ặt tên cho các  tranh ở  VBT-Đạo </a:t>
            </a:r>
            <a:r>
              <a:rPr lang="vi-VN" sz="2400" b="1">
                <a:solidFill>
                  <a:schemeClr val="accent2"/>
                </a:solidFill>
              </a:rPr>
              <a:t>đ</a:t>
            </a:r>
            <a:r>
              <a:rPr lang="en-US" sz="2400" b="1">
                <a:solidFill>
                  <a:schemeClr val="accent2"/>
                </a:solidFill>
              </a:rPr>
              <a:t>ức 3-Trang 32:</a:t>
            </a:r>
          </a:p>
        </p:txBody>
      </p:sp>
      <p:sp>
        <p:nvSpPr>
          <p:cNvPr id="18445" name="AutoShape 13"/>
          <p:cNvSpPr>
            <a:spLocks noChangeArrowheads="1"/>
          </p:cNvSpPr>
          <p:nvPr/>
        </p:nvSpPr>
        <p:spPr bwMode="auto">
          <a:xfrm>
            <a:off x="152400" y="762000"/>
            <a:ext cx="990600" cy="1219200"/>
          </a:xfrm>
          <a:prstGeom prst="wedgeEllipseCallout">
            <a:avLst>
              <a:gd name="adj1" fmla="val 64421"/>
              <a:gd name="adj2" fmla="val 7630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000"/>
              <a:t>5 phút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  <p:bldP spid="18438" grpId="0"/>
      <p:bldP spid="18439" grpId="0"/>
      <p:bldP spid="18440" grpId="0"/>
      <p:bldP spid="18441" grpId="0"/>
      <p:bldP spid="18442" grpId="0"/>
      <p:bldP spid="18443" grpId="0"/>
      <p:bldP spid="18444" grpId="0"/>
      <p:bldP spid="184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5" name="Picture 4" descr="Ảnh-0039"/>
          <p:cNvPicPr>
            <a:picLocks noChangeAspect="1" noChangeArrowheads="1"/>
          </p:cNvPicPr>
          <p:nvPr/>
        </p:nvPicPr>
        <p:blipFill>
          <a:blip r:embed="rId2">
            <a:lum bright="12000" contrast="36000"/>
          </a:blip>
          <a:srcRect l="12500" t="22501" r="15312" b="11250"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124200" y="152400"/>
            <a:ext cx="3124200" cy="4724400"/>
          </a:xfrm>
          <a:prstGeom prst="smileyFace">
            <a:avLst>
              <a:gd name="adj" fmla="val 462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Đọc truyện.</a:t>
            </a:r>
          </a:p>
          <a:p>
            <a:pPr algn="ctr"/>
            <a:r>
              <a:rPr lang="en-US" sz="4000">
                <a:solidFill>
                  <a:srgbClr val="FF0000"/>
                </a:solidFill>
              </a:rPr>
              <a:t>“Cậu bé tốt bụng”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533400" y="2209800"/>
            <a:ext cx="861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4038600" y="639763"/>
            <a:ext cx="304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33CC"/>
                </a:solidFill>
              </a:rPr>
              <a:t>Đạo </a:t>
            </a:r>
            <a:r>
              <a:rPr lang="vi-VN" sz="2800" b="1">
                <a:solidFill>
                  <a:srgbClr val="0033CC"/>
                </a:solidFill>
              </a:rPr>
              <a:t>đ</a:t>
            </a:r>
            <a:r>
              <a:rPr lang="en-US" sz="2800" b="1">
                <a:solidFill>
                  <a:srgbClr val="0033CC"/>
                </a:solidFill>
              </a:rPr>
              <a:t>ức: Bài 10 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2819400" y="1031875"/>
            <a:ext cx="5110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533400" y="1219200"/>
            <a:ext cx="830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8000"/>
                </a:solidFill>
              </a:rPr>
              <a:t>             </a:t>
            </a:r>
            <a:r>
              <a:rPr lang="en-US" sz="2800" b="1"/>
              <a:t>Tôn trọng khách n</a:t>
            </a:r>
            <a:r>
              <a:rPr lang="vi-VN" sz="2800" b="1"/>
              <a:t>ư</a:t>
            </a:r>
            <a:r>
              <a:rPr lang="en-US" sz="2800" b="1"/>
              <a:t>ớc ngoài .( Tiết 1) 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295400" y="2057400"/>
            <a:ext cx="754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8000"/>
                </a:solidFill>
              </a:rPr>
              <a:t> </a:t>
            </a:r>
            <a:r>
              <a:rPr lang="en-US" sz="2800" b="1"/>
              <a:t>- </a:t>
            </a:r>
            <a:r>
              <a:rPr lang="en-US" sz="2400" b="1"/>
              <a:t>Các nhóm thảo luận?</a:t>
            </a:r>
          </a:p>
        </p:txBody>
      </p:sp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457200" y="3124200"/>
            <a:ext cx="830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8000"/>
                </a:solidFill>
              </a:rPr>
              <a:t>  </a:t>
            </a:r>
            <a:endParaRPr lang="en-US" sz="2400" b="1">
              <a:solidFill>
                <a:srgbClr val="008000"/>
              </a:solidFill>
            </a:endParaRPr>
          </a:p>
        </p:txBody>
      </p:sp>
      <p:sp>
        <p:nvSpPr>
          <p:cNvPr id="1946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1676400"/>
            <a:ext cx="838200" cy="1219200"/>
          </a:xfrm>
          <a:prstGeom prst="actionButtonHelp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533400" y="2667000"/>
            <a:ext cx="84582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8000"/>
                </a:solidFill>
              </a:rPr>
              <a:t> </a:t>
            </a:r>
            <a:r>
              <a:rPr lang="en-US" sz="2800" b="1">
                <a:solidFill>
                  <a:srgbClr val="FF0066"/>
                </a:solidFill>
              </a:rPr>
              <a:t>+ </a:t>
            </a:r>
            <a:r>
              <a:rPr lang="en-US" sz="2400" b="1">
                <a:solidFill>
                  <a:srgbClr val="FF0066"/>
                </a:solidFill>
              </a:rPr>
              <a:t>Bạn nhỏ </a:t>
            </a:r>
            <a:r>
              <a:rPr lang="vi-VN" sz="2400" b="1">
                <a:solidFill>
                  <a:srgbClr val="FF0066"/>
                </a:solidFill>
              </a:rPr>
              <a:t>đ</a:t>
            </a:r>
            <a:r>
              <a:rPr lang="en-US" sz="2400" b="1">
                <a:solidFill>
                  <a:srgbClr val="FF0066"/>
                </a:solidFill>
              </a:rPr>
              <a:t>ã làm  việc gì ?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 + Việc làm của bạn nhỏ </a:t>
            </a:r>
            <a:r>
              <a:rPr lang="vi-VN" sz="2400" b="1">
                <a:solidFill>
                  <a:srgbClr val="FF0066"/>
                </a:solidFill>
              </a:rPr>
              <a:t>đ</a:t>
            </a:r>
            <a:r>
              <a:rPr lang="en-US" sz="2400" b="1">
                <a:solidFill>
                  <a:srgbClr val="FF0066"/>
                </a:solidFill>
              </a:rPr>
              <a:t>ã thể hiện tình cảm gì </a:t>
            </a:r>
            <a:r>
              <a:rPr lang="vi-VN" sz="2400" b="1">
                <a:solidFill>
                  <a:srgbClr val="FF0066"/>
                </a:solidFill>
              </a:rPr>
              <a:t>đ</a:t>
            </a:r>
            <a:r>
              <a:rPr lang="en-US" sz="2400" b="1">
                <a:solidFill>
                  <a:srgbClr val="FF0066"/>
                </a:solidFill>
              </a:rPr>
              <a:t>ối với khách n</a:t>
            </a:r>
            <a:r>
              <a:rPr lang="vi-VN" sz="2400" b="1">
                <a:solidFill>
                  <a:srgbClr val="FF0066"/>
                </a:solidFill>
              </a:rPr>
              <a:t>ư</a:t>
            </a:r>
            <a:r>
              <a:rPr lang="en-US" sz="2400" b="1">
                <a:solidFill>
                  <a:srgbClr val="FF0066"/>
                </a:solidFill>
              </a:rPr>
              <a:t>ớc ngoài ?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+Theo em ng</a:t>
            </a:r>
            <a:r>
              <a:rPr lang="vi-VN" sz="2400" b="1">
                <a:solidFill>
                  <a:srgbClr val="FF0066"/>
                </a:solidFill>
              </a:rPr>
              <a:t>ư</a:t>
            </a:r>
            <a:r>
              <a:rPr lang="en-US" sz="2400" b="1">
                <a:solidFill>
                  <a:srgbClr val="FF0066"/>
                </a:solidFill>
              </a:rPr>
              <a:t>ời khách n</a:t>
            </a:r>
            <a:r>
              <a:rPr lang="vi-VN" sz="2400" b="1">
                <a:solidFill>
                  <a:srgbClr val="FF0066"/>
                </a:solidFill>
              </a:rPr>
              <a:t>ư</a:t>
            </a:r>
            <a:r>
              <a:rPr lang="en-US" sz="2400" b="1">
                <a:solidFill>
                  <a:srgbClr val="FF0066"/>
                </a:solidFill>
              </a:rPr>
              <a:t>ớc ngoài </a:t>
            </a:r>
            <a:r>
              <a:rPr lang="vi-VN" sz="2400" b="1">
                <a:solidFill>
                  <a:srgbClr val="FF0066"/>
                </a:solidFill>
              </a:rPr>
              <a:t>đ</a:t>
            </a:r>
            <a:r>
              <a:rPr lang="en-US" sz="2400" b="1">
                <a:solidFill>
                  <a:srgbClr val="FF0066"/>
                </a:solidFill>
              </a:rPr>
              <a:t>ó sẽ nghĩ gì?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510540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 </a:t>
            </a:r>
            <a:r>
              <a:rPr lang="en-US" sz="2400" b="1"/>
              <a:t>- Em nên làm gì </a:t>
            </a:r>
            <a:r>
              <a:rPr lang="vi-VN" sz="2400" b="1"/>
              <a:t>đ</a:t>
            </a:r>
            <a:r>
              <a:rPr lang="en-US" sz="2400" b="1"/>
              <a:t>ể thể hiện tôn trong khách n</a:t>
            </a:r>
            <a:r>
              <a:rPr lang="vi-VN" sz="2400" b="1"/>
              <a:t>ư</a:t>
            </a:r>
            <a:r>
              <a:rPr lang="en-US" sz="2400" b="1"/>
              <a:t>ớc ngoài ?</a:t>
            </a: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1143000" y="5410200"/>
            <a:ext cx="723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   </a:t>
            </a:r>
          </a:p>
        </p:txBody>
      </p:sp>
      <p:sp>
        <p:nvSpPr>
          <p:cNvPr id="9228" name="Text Box 13"/>
          <p:cNvSpPr txBox="1">
            <a:spLocks noChangeArrowheads="1"/>
          </p:cNvSpPr>
          <p:nvPr/>
        </p:nvSpPr>
        <p:spPr bwMode="auto">
          <a:xfrm>
            <a:off x="3657600" y="6324600"/>
            <a:ext cx="1447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3" grpId="0"/>
      <p:bldP spid="19465" grpId="0" animBg="1"/>
      <p:bldP spid="19466" grpId="0"/>
      <p:bldP spid="19467" grpId="0"/>
      <p:bldP spid="194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800" smtClean="0"/>
              <a:t>               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2800" u="sng" smtClean="0"/>
              <a:t>Đạo đức</a:t>
            </a:r>
            <a:r>
              <a:rPr lang="en-US" sz="2800" smtClean="0"/>
              <a:t> </a:t>
            </a:r>
          </a:p>
          <a:p>
            <a:pPr marL="609600" indent="-609600" eaLnBrk="1" hangingPunct="1">
              <a:buFontTx/>
              <a:buNone/>
            </a:pPr>
            <a:r>
              <a:rPr lang="en-US" sz="2800" smtClean="0"/>
              <a:t>                 </a:t>
            </a:r>
            <a:r>
              <a:rPr lang="en-US" smtClean="0">
                <a:solidFill>
                  <a:srgbClr val="FFFF00"/>
                </a:solidFill>
              </a:rPr>
              <a:t>Tôn trọng  Khách nước ngoài</a:t>
            </a:r>
          </a:p>
          <a:p>
            <a:pPr marL="609600" indent="-609600" eaLnBrk="1" hangingPunct="1">
              <a:buFontTx/>
              <a:buNone/>
            </a:pPr>
            <a:r>
              <a:rPr lang="en-US" u="sng" smtClean="0">
                <a:solidFill>
                  <a:srgbClr val="FF0066"/>
                </a:solidFill>
              </a:rPr>
              <a:t>K</a:t>
            </a:r>
            <a:r>
              <a:rPr lang="en-US" sz="2800" u="sng" smtClean="0">
                <a:solidFill>
                  <a:srgbClr val="FF0066"/>
                </a:solidFill>
              </a:rPr>
              <a:t>ết luận</a:t>
            </a:r>
            <a:r>
              <a:rPr lang="en-US" sz="2800" smtClean="0">
                <a:solidFill>
                  <a:srgbClr val="FF0066"/>
                </a:solidFill>
              </a:rPr>
              <a:t> :</a:t>
            </a:r>
          </a:p>
          <a:p>
            <a:pPr marL="609600" indent="-609600" eaLnBrk="1" hangingPunct="1">
              <a:buFontTx/>
              <a:buNone/>
            </a:pPr>
            <a:r>
              <a:rPr lang="en-US" sz="2800" smtClean="0"/>
              <a:t>    Tôn trọng khách nước ngoài là thể hiện lối sống văn hóa,lịch sự,mến khách ,nét đẹp truyền thống của người Việt Nam .</a:t>
            </a:r>
          </a:p>
          <a:p>
            <a:pPr marL="609600" indent="-609600" eaLnBrk="1" hangingPunct="1">
              <a:buFontTx/>
              <a:buNone/>
            </a:pPr>
            <a:r>
              <a:rPr lang="en-US" sz="2800" u="sng" smtClean="0">
                <a:solidFill>
                  <a:srgbClr val="FFFF00"/>
                </a:solidFill>
              </a:rPr>
              <a:t>Bài tập  : </a:t>
            </a:r>
            <a:r>
              <a:rPr lang="en-US" sz="2800" smtClean="0"/>
              <a:t>Điền những từ  </a:t>
            </a:r>
            <a:r>
              <a:rPr lang="en-US" sz="2800" b="1" i="1" smtClean="0">
                <a:solidFill>
                  <a:srgbClr val="FFFF00"/>
                </a:solidFill>
              </a:rPr>
              <a:t>Tôn trọng ,pháp luật ,khách</a:t>
            </a:r>
            <a:endParaRPr lang="en-US" sz="280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Tx/>
              <a:buNone/>
            </a:pPr>
            <a:r>
              <a:rPr lang="en-US" sz="2800" smtClean="0"/>
              <a:t>vào chỗ trống trong các câu sau cho thích hợp:</a:t>
            </a:r>
          </a:p>
          <a:p>
            <a:pPr marL="609600" indent="-609600" eaLnBrk="1" hangingPunct="1">
              <a:buFontTx/>
              <a:buNone/>
            </a:pPr>
            <a:r>
              <a:rPr lang="en-US" sz="2800" smtClean="0"/>
              <a:t>-Mỗi người dân Việt Nam đều phải  .............   Khách  nước ngoài</a:t>
            </a:r>
          </a:p>
          <a:p>
            <a:pPr marL="609600" indent="-609600" eaLnBrk="1" hangingPunct="1">
              <a:buFontTx/>
              <a:buNone/>
            </a:pPr>
            <a:r>
              <a:rPr lang="en-US" sz="2800" smtClean="0"/>
              <a:t>.Sống,học tập,làm việc theo.................</a:t>
            </a:r>
          </a:p>
          <a:p>
            <a:pPr marL="609600" indent="-609600" eaLnBrk="1" hangingPunct="1">
              <a:buFontTx/>
              <a:buNone/>
            </a:pPr>
            <a:r>
              <a:rPr lang="en-US" sz="2800" smtClean="0"/>
              <a:t>-Mọi người cần tôn trọng .......................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114800" y="6019800"/>
            <a:ext cx="411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Khách nước ngoài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029200" y="4572000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CCCC00"/>
                </a:solidFill>
              </a:rPr>
              <a:t>        </a:t>
            </a:r>
            <a:r>
              <a:rPr lang="en-US" sz="2800">
                <a:solidFill>
                  <a:srgbClr val="CCCC00"/>
                </a:solidFill>
              </a:rPr>
              <a:t>Tôn trọng</a:t>
            </a:r>
            <a:r>
              <a:rPr lang="en-US"/>
              <a:t> 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648200" y="54864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CCCC00"/>
                </a:solidFill>
              </a:rPr>
              <a:t>pháp luật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2" grpId="0"/>
      <p:bldP spid="92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      </a:t>
            </a:r>
          </a:p>
          <a:p>
            <a:pPr algn="ctr" eaLnBrk="1" hangingPunct="1">
              <a:buFontTx/>
              <a:buNone/>
            </a:pPr>
            <a:r>
              <a:rPr lang="en-US" u="sng" smtClean="0"/>
              <a:t>Đạo đức</a:t>
            </a:r>
            <a:r>
              <a:rPr lang="en-US" smtClean="0"/>
              <a:t> </a:t>
            </a:r>
          </a:p>
          <a:p>
            <a:pPr eaLnBrk="1" hangingPunct="1">
              <a:buFontTx/>
              <a:buNone/>
            </a:pPr>
            <a:r>
              <a:rPr lang="en-US" smtClean="0"/>
              <a:t>          </a:t>
            </a:r>
            <a:r>
              <a:rPr lang="en-US" sz="3600" smtClean="0">
                <a:solidFill>
                  <a:srgbClr val="FFFF00"/>
                </a:solidFill>
              </a:rPr>
              <a:t>Tôn trọng khách nước ngoài</a:t>
            </a:r>
          </a:p>
          <a:p>
            <a:pPr eaLnBrk="1" hangingPunct="1">
              <a:buFontTx/>
              <a:buNone/>
            </a:pPr>
            <a:r>
              <a:rPr lang="en-US" sz="3600" smtClean="0">
                <a:solidFill>
                  <a:srgbClr val="FFFF00"/>
                </a:solidFill>
              </a:rPr>
              <a:t>b.X</a:t>
            </a:r>
            <a:r>
              <a:rPr lang="en-US" smtClean="0">
                <a:solidFill>
                  <a:srgbClr val="FFFF00"/>
                </a:solidFill>
              </a:rPr>
              <a:t>ếp những cụm từ sau đây vào 2 cột nên làm hoặc không nên làm liên quan đến  khách nước ngoài .</a:t>
            </a:r>
          </a:p>
          <a:p>
            <a:pPr eaLnBrk="1" hangingPunct="1">
              <a:buFontTx/>
              <a:buNone/>
            </a:pPr>
            <a:r>
              <a:rPr lang="en-US" smtClean="0"/>
              <a:t>-</a:t>
            </a:r>
            <a:r>
              <a:rPr lang="en-US" smtClean="0">
                <a:solidFill>
                  <a:srgbClr val="FF0066"/>
                </a:solidFill>
              </a:rPr>
              <a:t>Chế nhạo khách khi thấy họ ăn mặc lạ</a:t>
            </a:r>
            <a:r>
              <a:rPr lang="en-US" smtClean="0"/>
              <a:t> .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z="2400" smtClean="0"/>
              <a:t>-</a:t>
            </a:r>
            <a:r>
              <a:rPr lang="en-US" sz="2400" smtClean="0">
                <a:solidFill>
                  <a:srgbClr val="FFFF00"/>
                </a:solidFill>
              </a:rPr>
              <a:t> Hỏi han  sức khỏe, xem khách cần gì sẽ giúp đỡ </a:t>
            </a:r>
            <a:r>
              <a:rPr lang="en-US" sz="2400" smtClean="0"/>
              <a:t> .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-</a:t>
            </a:r>
            <a:r>
              <a:rPr lang="en-US" smtClean="0">
                <a:solidFill>
                  <a:srgbClr val="CC0000"/>
                </a:solidFill>
              </a:rPr>
              <a:t>Chỉ đường cho khách  khi họ cần</a:t>
            </a:r>
            <a:r>
              <a:rPr lang="en-US" smtClean="0"/>
              <a:t> 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7239000" y="3429000"/>
            <a:ext cx="1905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Không nên</a:t>
            </a:r>
            <a:r>
              <a:rPr lang="en-US" sz="2800"/>
              <a:t> 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7086600" y="4495800"/>
            <a:ext cx="2057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Nên 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6934200" y="5638800"/>
            <a:ext cx="2209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Nên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animBg="1"/>
      <p:bldP spid="10251" grpId="0" animBg="1"/>
      <p:bldP spid="10252" grpId="0" animBg="1"/>
    </p:bld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382</TotalTime>
  <Words>878</Words>
  <Application>Microsoft Office PowerPoint</Application>
  <PresentationFormat>On-screen Show (4:3)</PresentationFormat>
  <Paragraphs>140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.VnTime</vt:lpstr>
      <vt:lpstr>Wingdings</vt:lpstr>
      <vt:lpstr>Mountain Top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CSTeam</cp:lastModifiedBy>
  <cp:revision>22</cp:revision>
  <dcterms:created xsi:type="dcterms:W3CDTF">2009-03-08T06:24:27Z</dcterms:created>
  <dcterms:modified xsi:type="dcterms:W3CDTF">2016-06-29T09:53:14Z</dcterms:modified>
</cp:coreProperties>
</file>