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57" r:id="rId2"/>
    <p:sldId id="258" r:id="rId3"/>
    <p:sldId id="261" r:id="rId4"/>
    <p:sldId id="272" r:id="rId5"/>
    <p:sldId id="273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00"/>
    <a:srgbClr val="3399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9698E0-01A6-4BA0-8B77-EBE5F88FD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D9BCF-D4B2-446C-A9FF-FA66CCD4E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806E8-CFC9-49B8-97C2-656994465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8C24-654E-438C-89A4-91145A32A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6B4C-BA88-4B29-9BBD-9FF690F8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EAC64-FEA1-418C-89B9-4A9CF7501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4E2FA-B31F-48B6-B711-731B19392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2C6C0-ECA3-45F8-83DF-E0980F192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03A49-4B82-4A48-84D9-C270E303F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4185C-D640-4994-BF56-8A69B56A4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5732E-5951-42E3-BB93-2D2664255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B5CBB-9DF5-4AD8-AE70-498018703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1888C-F5A8-41CE-A7EB-68F2658D2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F334B2-54B1-4F09-B2A9-B588792B1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THUY\hoi%20giang%20trong%20lop%203%20-%20tuan%2021New%20Folder\08%20Track%208.wm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file:///D:\THUY\hoi%20giang%20trong%20lop%203%20-%20tuan%2021New%20Folder\Google%20D-ch8.mp3" TargetMode="External"/><Relationship Id="rId13" Type="http://schemas.openxmlformats.org/officeDocument/2006/relationships/image" Target="../media/image4.jpeg"/><Relationship Id="rId3" Type="http://schemas.openxmlformats.org/officeDocument/2006/relationships/audio" Target="file:///D:\THUY\hoi%20giang%20trong%20lop%203%20-%20tuan%2021New%20Folder\Google%20D-ch3.mp3" TargetMode="External"/><Relationship Id="rId7" Type="http://schemas.openxmlformats.org/officeDocument/2006/relationships/audio" Target="file:///D:\THUY\hoi%20giang%20trong%20lop%203%20-%20tuan%2021New%20Folder\Google%20D-ch7.mp3" TargetMode="External"/><Relationship Id="rId12" Type="http://schemas.openxmlformats.org/officeDocument/2006/relationships/image" Target="../media/image2.gif"/><Relationship Id="rId2" Type="http://schemas.openxmlformats.org/officeDocument/2006/relationships/audio" Target="file:///D:\THUY\hoi%20giang%20trong%20lop%203%20-%20tuan%2021New%20Folder\Google%20D-ch2.mp3" TargetMode="External"/><Relationship Id="rId1" Type="http://schemas.openxmlformats.org/officeDocument/2006/relationships/audio" Target="file:///D:\THUY\hoi%20giang%20trong%20lop%203%20-%20tuan%2021New%20Folder\Google%20D-ch1.mp3" TargetMode="External"/><Relationship Id="rId6" Type="http://schemas.openxmlformats.org/officeDocument/2006/relationships/audio" Target="file:///D:\THUY\hoi%20giang%20trong%20lop%203%20-%20tuan%2021New%20Folder\Google%20D-ch6.mp3" TargetMode="External"/><Relationship Id="rId11" Type="http://schemas.openxmlformats.org/officeDocument/2006/relationships/slideLayout" Target="../slideLayouts/slideLayout1.xml"/><Relationship Id="rId5" Type="http://schemas.openxmlformats.org/officeDocument/2006/relationships/audio" Target="file:///D:\THUY\hoi%20giang%20trong%20lop%203%20-%20tuan%2021New%20Folder\Google%20D-ch5.mp3" TargetMode="External"/><Relationship Id="rId10" Type="http://schemas.openxmlformats.org/officeDocument/2006/relationships/audio" Target="file:///D:\THUY\hoi%20giang%20trong%20lop%203%20-%20tuan%2021New%20Folder\Google%20D-ch10.mp3" TargetMode="External"/><Relationship Id="rId4" Type="http://schemas.openxmlformats.org/officeDocument/2006/relationships/audio" Target="file:///D:\THUY\hoi%20giang%20trong%20lop%203%20-%20tuan%2021New%20Folder\Google%20D-ch4.mp3" TargetMode="External"/><Relationship Id="rId9" Type="http://schemas.openxmlformats.org/officeDocument/2006/relationships/audio" Target="file:///D:\THUY\hoi%20giang%20trong%20lop%203%20-%20tuan%2021New%20Folder\Google%20D-ch9.mp3" TargetMode="External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2.xml"/><Relationship Id="rId1" Type="http://schemas.openxmlformats.org/officeDocument/2006/relationships/audio" Target="file:///H:\hien\S13.mp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2"/>
          <p:cNvSpPr>
            <a:spLocks noChangeArrowheads="1"/>
          </p:cNvSpPr>
          <p:nvPr/>
        </p:nvSpPr>
        <p:spPr bwMode="auto">
          <a:xfrm>
            <a:off x="250825" y="1054100"/>
            <a:ext cx="4572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u="sng">
                <a:solidFill>
                  <a:srgbClr val="000066"/>
                </a:solidFill>
              </a:rPr>
              <a:t>1. look, listen and repeat</a:t>
            </a:r>
          </a:p>
        </p:txBody>
      </p:sp>
      <p:pic>
        <p:nvPicPr>
          <p:cNvPr id="3130" name="Picture 58" descr="A7"/>
          <p:cNvPicPr>
            <a:picLocks noChangeAspect="1" noChangeArrowheads="1"/>
          </p:cNvPicPr>
          <p:nvPr/>
        </p:nvPicPr>
        <p:blipFill>
          <a:blip r:embed="rId3">
            <a:lum bright="-20000" contrast="32000"/>
          </a:blip>
          <a:srcRect/>
          <a:stretch>
            <a:fillRect/>
          </a:stretch>
        </p:blipFill>
        <p:spPr bwMode="auto">
          <a:xfrm>
            <a:off x="4724400" y="2133600"/>
            <a:ext cx="4191000" cy="350520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152400" y="1981200"/>
            <a:ext cx="411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Mai:      </a:t>
            </a:r>
            <a:r>
              <a:rPr lang="en-US" b="1">
                <a:solidFill>
                  <a:srgbClr val="FF3300"/>
                </a:solidFill>
              </a:rPr>
              <a:t>This is my mother.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990600" y="23622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>
                <a:solidFill>
                  <a:srgbClr val="FF3300"/>
                </a:solidFill>
              </a:rPr>
              <a:t>And this is my friend, Li Li.</a:t>
            </a: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152400" y="2667000"/>
            <a:ext cx="487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Mother: </a:t>
            </a:r>
            <a:r>
              <a:rPr lang="en-US" b="1">
                <a:solidFill>
                  <a:srgbClr val="FF3300"/>
                </a:solidFill>
              </a:rPr>
              <a:t>Hi, Li Li. Nice to meet you.</a:t>
            </a:r>
          </a:p>
        </p:txBody>
      </p: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128588" y="3048000"/>
            <a:ext cx="525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Li Li:     </a:t>
            </a:r>
            <a:r>
              <a:rPr lang="en-US" b="1">
                <a:solidFill>
                  <a:srgbClr val="FF3300"/>
                </a:solidFill>
              </a:rPr>
              <a:t>Nice to meet you too.</a:t>
            </a: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109538" y="33528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Mother: </a:t>
            </a:r>
            <a:r>
              <a:rPr lang="en-US" b="1">
                <a:solidFill>
                  <a:srgbClr val="FF3300"/>
                </a:solidFill>
              </a:rPr>
              <a:t>How old are you?</a:t>
            </a:r>
          </a:p>
        </p:txBody>
      </p:sp>
      <p:sp>
        <p:nvSpPr>
          <p:cNvPr id="3137" name="Text Box 65"/>
          <p:cNvSpPr txBox="1">
            <a:spLocks noChangeArrowheads="1"/>
          </p:cNvSpPr>
          <p:nvPr/>
        </p:nvSpPr>
        <p:spPr bwMode="auto">
          <a:xfrm>
            <a:off x="128588" y="37338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Li Li:     </a:t>
            </a:r>
            <a:r>
              <a:rPr lang="en-US" b="1">
                <a:solidFill>
                  <a:srgbClr val="FF3300"/>
                </a:solidFill>
              </a:rPr>
              <a:t>I’m eight</a:t>
            </a:r>
          </a:p>
        </p:txBody>
      </p:sp>
      <p:pic>
        <p:nvPicPr>
          <p:cNvPr id="2058" name="Picture 66" descr="BLC0B2~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81000"/>
            <a:ext cx="208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9" name="Group 70"/>
          <p:cNvGrpSpPr>
            <a:grpSpLocks/>
          </p:cNvGrpSpPr>
          <p:nvPr/>
        </p:nvGrpSpPr>
        <p:grpSpPr bwMode="auto">
          <a:xfrm>
            <a:off x="14288" y="381000"/>
            <a:ext cx="9358312" cy="1066800"/>
            <a:chOff x="9" y="240"/>
            <a:chExt cx="5895" cy="672"/>
          </a:xfrm>
        </p:grpSpPr>
        <p:sp>
          <p:nvSpPr>
            <p:cNvPr id="2080" name="Line 45"/>
            <p:cNvSpPr>
              <a:spLocks noChangeShapeType="1"/>
            </p:cNvSpPr>
            <p:nvPr/>
          </p:nvSpPr>
          <p:spPr bwMode="auto">
            <a:xfrm>
              <a:off x="9" y="845"/>
              <a:ext cx="576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Text Box 47"/>
            <p:cNvSpPr txBox="1">
              <a:spLocks noChangeArrowheads="1"/>
            </p:cNvSpPr>
            <p:nvPr/>
          </p:nvSpPr>
          <p:spPr bwMode="auto">
            <a:xfrm>
              <a:off x="2688" y="528"/>
              <a:ext cx="32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Arial" charset="0"/>
                </a:rPr>
                <a:t>Section A: 1, 2, 3</a:t>
              </a:r>
            </a:p>
          </p:txBody>
        </p:sp>
        <p:sp>
          <p:nvSpPr>
            <p:cNvPr id="2082" name="Line 50"/>
            <p:cNvSpPr>
              <a:spLocks noChangeShapeType="1"/>
            </p:cNvSpPr>
            <p:nvPr/>
          </p:nvSpPr>
          <p:spPr bwMode="auto">
            <a:xfrm>
              <a:off x="24" y="912"/>
              <a:ext cx="576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1968" y="240"/>
              <a:ext cx="1992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19050">
                    <a:solidFill>
                      <a:srgbClr val="99FF33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Unit 8 :   Ages    </a:t>
              </a:r>
            </a:p>
          </p:txBody>
        </p:sp>
        <p:pic>
          <p:nvPicPr>
            <p:cNvPr id="2084" name="Picture 69" descr="BLC0B2~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0" y="288"/>
              <a:ext cx="13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609600" y="47244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A: How old are you?</a:t>
            </a: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533400" y="5546725"/>
            <a:ext cx="434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B: I’m  eight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            nine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            ten</a:t>
            </a:r>
            <a:endParaRPr lang="en-US" sz="1600" b="1">
              <a:solidFill>
                <a:srgbClr val="339933"/>
              </a:solidFill>
            </a:endParaRP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0" y="4267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 u="sng">
                <a:solidFill>
                  <a:srgbClr val="FF3300"/>
                </a:solidFill>
              </a:rPr>
              <a:t>*Structure</a:t>
            </a:r>
            <a:r>
              <a:rPr lang="en-US" b="1" u="sng">
                <a:solidFill>
                  <a:srgbClr val="FF3300"/>
                </a:solidFill>
              </a:rPr>
              <a:t>:</a:t>
            </a:r>
            <a:endParaRPr lang="en-US" b="1" u="sng">
              <a:solidFill>
                <a:srgbClr val="0000FF"/>
              </a:solidFill>
            </a:endParaRPr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>
            <a:off x="1447800" y="5638800"/>
            <a:ext cx="0" cy="10810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7" name="Text Box 75"/>
          <p:cNvSpPr txBox="1">
            <a:spLocks noChangeArrowheads="1"/>
          </p:cNvSpPr>
          <p:nvPr/>
        </p:nvSpPr>
        <p:spPr bwMode="auto">
          <a:xfrm>
            <a:off x="914400" y="5029200"/>
            <a:ext cx="2535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9933"/>
                </a:solidFill>
              </a:rPr>
              <a:t>Bạn bao nhiêu tuổi rồi? </a:t>
            </a:r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>
            <a:off x="995363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1524000" y="5334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0" name="Line 78"/>
          <p:cNvSpPr>
            <a:spLocks noChangeShapeType="1"/>
          </p:cNvSpPr>
          <p:nvPr/>
        </p:nvSpPr>
        <p:spPr bwMode="auto">
          <a:xfrm>
            <a:off x="1620838" y="50498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>
            <a:off x="2667000" y="53276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914400" y="586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11430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2286000" y="586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>
            <a:off x="29718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7" name="Text Box 85"/>
          <p:cNvSpPr txBox="1">
            <a:spLocks noChangeArrowheads="1"/>
          </p:cNvSpPr>
          <p:nvPr/>
        </p:nvSpPr>
        <p:spPr bwMode="auto">
          <a:xfrm>
            <a:off x="4267200" y="5791200"/>
            <a:ext cx="1506538" cy="338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 </a:t>
            </a:r>
            <a:r>
              <a:rPr lang="en-US" sz="1600" b="1">
                <a:solidFill>
                  <a:srgbClr val="0000FF"/>
                </a:solidFill>
              </a:rPr>
              <a:t>I</a:t>
            </a:r>
            <a:r>
              <a:rPr lang="en-US" sz="1600" b="1">
                <a:solidFill>
                  <a:schemeClr val="accent2"/>
                </a:solidFill>
              </a:rPr>
              <a:t>’m  + số tuổi</a:t>
            </a:r>
          </a:p>
        </p:txBody>
      </p:sp>
      <p:sp>
        <p:nvSpPr>
          <p:cNvPr id="3161" name="Text Box 89"/>
          <p:cNvSpPr txBox="1">
            <a:spLocks noChangeArrowheads="1"/>
          </p:cNvSpPr>
          <p:nvPr/>
        </p:nvSpPr>
        <p:spPr bwMode="auto">
          <a:xfrm>
            <a:off x="2286000" y="5562600"/>
            <a:ext cx="157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9933"/>
                </a:solidFill>
              </a:rPr>
              <a:t>Mình thì 8 tuổi</a:t>
            </a:r>
          </a:p>
        </p:txBody>
      </p:sp>
      <p:sp>
        <p:nvSpPr>
          <p:cNvPr id="3162" name="Text Box 90"/>
          <p:cNvSpPr txBox="1">
            <a:spLocks noChangeArrowheads="1"/>
          </p:cNvSpPr>
          <p:nvPr/>
        </p:nvSpPr>
        <p:spPr bwMode="auto">
          <a:xfrm>
            <a:off x="2209800" y="6096000"/>
            <a:ext cx="157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9933"/>
                </a:solidFill>
              </a:rPr>
              <a:t>Mình thì 9 tuổi</a:t>
            </a:r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5889625" y="5791200"/>
            <a:ext cx="294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(để giới thiệu tuổi của mình)</a:t>
            </a:r>
          </a:p>
          <a:p>
            <a:endParaRPr lang="en-US" sz="1600"/>
          </a:p>
        </p:txBody>
      </p:sp>
      <p:sp>
        <p:nvSpPr>
          <p:cNvPr id="3164" name="Text Box 92"/>
          <p:cNvSpPr txBox="1">
            <a:spLocks noChangeArrowheads="1"/>
          </p:cNvSpPr>
          <p:nvPr/>
        </p:nvSpPr>
        <p:spPr bwMode="auto">
          <a:xfrm>
            <a:off x="2209800" y="6491288"/>
            <a:ext cx="1693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9933"/>
                </a:solidFill>
              </a:rPr>
              <a:t>Mình thì 10 tuổi</a:t>
            </a:r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1447800" y="4191000"/>
            <a:ext cx="264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Hỏi và trả lời về tuổi</a:t>
            </a:r>
          </a:p>
        </p:txBody>
      </p:sp>
      <p:pic>
        <p:nvPicPr>
          <p:cNvPr id="3166" name="08 Track 8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8580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9" dur="50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5" dur="50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3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autoRev="1" fill="hold"/>
                                        <p:tgtEl>
                                          <p:spTgt spid="3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0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7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autoRev="1" fill="hold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3" dur="25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25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250" autoRev="1" fill="hold"/>
                                        <p:tgtEl>
                                          <p:spTgt spid="3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9" dur="25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25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250" autoRev="1" fill="hold"/>
                                        <p:tgtEl>
                                          <p:spTgt spid="3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5" dur="25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25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250" autoRev="1" fill="hold"/>
                                        <p:tgtEl>
                                          <p:spTgt spid="3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1" dur="25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25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250" autoRev="1" fill="hold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3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3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3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0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3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8" dur="2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 nodeType="clickPar">
                      <p:stCondLst>
                        <p:cond delay="0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3" dur="1" fill="hold"/>
                                        <p:tgtEl>
                                          <p:spTgt spid="31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audio>
              <p:cMediaNode>
                <p:cTn id="2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6"/>
                </p:tgtEl>
              </p:cMediaNode>
            </p:audio>
          </p:childTnLst>
        </p:cTn>
      </p:par>
    </p:tnLst>
    <p:bldLst>
      <p:bldP spid="3132" grpId="0" build="allAtOnce"/>
      <p:bldP spid="3132" grpId="1" build="allAtOnce"/>
      <p:bldP spid="3132" grpId="2" build="allAtOnce"/>
      <p:bldP spid="3133" grpId="0"/>
      <p:bldP spid="3133" grpId="1"/>
      <p:bldP spid="3133" grpId="2"/>
      <p:bldP spid="3133" grpId="3"/>
      <p:bldP spid="3134" grpId="0" build="allAtOnce"/>
      <p:bldP spid="3134" grpId="1" build="allAtOnce"/>
      <p:bldP spid="3135" grpId="0" build="allAtOnce"/>
      <p:bldP spid="3135" grpId="1" build="allAtOnce"/>
      <p:bldP spid="3136" grpId="0" build="allAtOnce"/>
      <p:bldP spid="3136" grpId="1" build="allAtOnce"/>
      <p:bldP spid="3137" grpId="0" build="allAtOnce"/>
      <p:bldP spid="3137" grpId="1" build="allAtOnce"/>
      <p:bldP spid="3143" grpId="0"/>
      <p:bldP spid="3146" grpId="0" animBg="1"/>
      <p:bldP spid="3147" grpId="0"/>
      <p:bldP spid="3148" grpId="0" animBg="1"/>
      <p:bldP spid="3149" grpId="0" animBg="1"/>
      <p:bldP spid="3150" grpId="0" animBg="1"/>
      <p:bldP spid="3151" grpId="0" animBg="1"/>
      <p:bldP spid="3153" grpId="0" animBg="1"/>
      <p:bldP spid="3154" grpId="0" animBg="1"/>
      <p:bldP spid="3155" grpId="0" animBg="1"/>
      <p:bldP spid="3156" grpId="0" animBg="1"/>
      <p:bldP spid="3157" grpId="0" animBg="1"/>
      <p:bldP spid="3161" grpId="0"/>
      <p:bldP spid="3162" grpId="0"/>
      <p:bldP spid="3163" grpId="0"/>
      <p:bldP spid="3164" grpId="0"/>
      <p:bldP spid="31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0" y="15240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</a:rPr>
              <a:t>2. Look and say.</a:t>
            </a:r>
          </a:p>
        </p:txBody>
      </p: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0" y="304800"/>
            <a:ext cx="9358313" cy="1066800"/>
            <a:chOff x="9" y="240"/>
            <a:chExt cx="5895" cy="672"/>
          </a:xfrm>
        </p:grpSpPr>
        <p:sp>
          <p:nvSpPr>
            <p:cNvPr id="3110" name="Line 11"/>
            <p:cNvSpPr>
              <a:spLocks noChangeShapeType="1"/>
            </p:cNvSpPr>
            <p:nvPr/>
          </p:nvSpPr>
          <p:spPr bwMode="auto">
            <a:xfrm>
              <a:off x="9" y="845"/>
              <a:ext cx="576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Text Box 12"/>
            <p:cNvSpPr txBox="1">
              <a:spLocks noChangeArrowheads="1"/>
            </p:cNvSpPr>
            <p:nvPr/>
          </p:nvSpPr>
          <p:spPr bwMode="auto">
            <a:xfrm>
              <a:off x="2688" y="528"/>
              <a:ext cx="32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cs typeface="Arial" charset="0"/>
                </a:rPr>
                <a:t>Section A: 1, 2, 3</a:t>
              </a:r>
            </a:p>
          </p:txBody>
        </p:sp>
        <p:sp>
          <p:nvSpPr>
            <p:cNvPr id="3112" name="Line 15"/>
            <p:cNvSpPr>
              <a:spLocks noChangeShapeType="1"/>
            </p:cNvSpPr>
            <p:nvPr/>
          </p:nvSpPr>
          <p:spPr bwMode="auto">
            <a:xfrm>
              <a:off x="24" y="912"/>
              <a:ext cx="576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968" y="240"/>
              <a:ext cx="1992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FF33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Unit 8 :   Ages    </a:t>
              </a:r>
            </a:p>
          </p:txBody>
        </p:sp>
        <p:pic>
          <p:nvPicPr>
            <p:cNvPr id="3114" name="Picture 17" descr="BLC0B2~1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30" y="288"/>
              <a:ext cx="13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Line 19"/>
          <p:cNvSpPr>
            <a:spLocks noChangeShapeType="1"/>
          </p:cNvSpPr>
          <p:nvPr/>
        </p:nvSpPr>
        <p:spPr bwMode="auto">
          <a:xfrm flipH="1">
            <a:off x="6472238" y="1328738"/>
            <a:ext cx="0" cy="5486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117" name="Picture 21" descr="A1"/>
          <p:cNvPicPr>
            <a:picLocks noChangeAspect="1" noChangeArrowheads="1"/>
          </p:cNvPicPr>
          <p:nvPr/>
        </p:nvPicPr>
        <p:blipFill>
          <a:blip r:embed="rId13">
            <a:lum bright="-22000" contrast="22000"/>
          </a:blip>
          <a:srcRect/>
          <a:stretch>
            <a:fillRect/>
          </a:stretch>
        </p:blipFill>
        <p:spPr bwMode="auto">
          <a:xfrm>
            <a:off x="1295400" y="2098675"/>
            <a:ext cx="3505200" cy="2541588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52400" y="2057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1: one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52400" y="2667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2: two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52400" y="32004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3: three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52400" y="3733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4: four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52400" y="428148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5: five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4886325" y="2071688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6: six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886325" y="260508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7: seven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886325" y="321468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8: eight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886325" y="3824288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9: nine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810125" y="435768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</a:rPr>
              <a:t>10: ten</a:t>
            </a:r>
          </a:p>
        </p:txBody>
      </p:sp>
      <p:sp>
        <p:nvSpPr>
          <p:cNvPr id="3088" name="Text Box 32"/>
          <p:cNvSpPr txBox="1">
            <a:spLocks noChangeArrowheads="1"/>
          </p:cNvSpPr>
          <p:nvPr/>
        </p:nvSpPr>
        <p:spPr bwMode="auto">
          <a:xfrm>
            <a:off x="6477000" y="1828800"/>
            <a:ext cx="579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Mai: </a:t>
            </a:r>
            <a:r>
              <a:rPr lang="en-US" sz="1200" b="1">
                <a:solidFill>
                  <a:srgbClr val="FF3300"/>
                </a:solidFill>
              </a:rPr>
              <a:t>This is my mother.</a:t>
            </a:r>
            <a:r>
              <a:rPr lang="en-US" sz="12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089" name="Text Box 33"/>
          <p:cNvSpPr txBox="1">
            <a:spLocks noChangeArrowheads="1"/>
          </p:cNvSpPr>
          <p:nvPr/>
        </p:nvSpPr>
        <p:spPr bwMode="auto">
          <a:xfrm>
            <a:off x="6777038" y="200025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</a:t>
            </a:r>
            <a:r>
              <a:rPr lang="en-US" sz="1200" b="1">
                <a:solidFill>
                  <a:srgbClr val="FF3300"/>
                </a:solidFill>
              </a:rPr>
              <a:t>And this is my friend, Li Li.</a:t>
            </a:r>
          </a:p>
        </p:txBody>
      </p:sp>
      <p:sp>
        <p:nvSpPr>
          <p:cNvPr id="3090" name="Text Box 34"/>
          <p:cNvSpPr txBox="1">
            <a:spLocks noChangeArrowheads="1"/>
          </p:cNvSpPr>
          <p:nvPr/>
        </p:nvSpPr>
        <p:spPr bwMode="auto">
          <a:xfrm>
            <a:off x="6477000" y="22860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Mother: </a:t>
            </a:r>
            <a:r>
              <a:rPr lang="en-US" sz="1200" b="1">
                <a:solidFill>
                  <a:srgbClr val="FF3300"/>
                </a:solidFill>
              </a:rPr>
              <a:t>Hi, Li Li. Nice to meet you.</a:t>
            </a:r>
          </a:p>
        </p:txBody>
      </p:sp>
      <p:sp>
        <p:nvSpPr>
          <p:cNvPr id="3091" name="Text Box 35"/>
          <p:cNvSpPr txBox="1">
            <a:spLocks noChangeArrowheads="1"/>
          </p:cNvSpPr>
          <p:nvPr/>
        </p:nvSpPr>
        <p:spPr bwMode="auto">
          <a:xfrm>
            <a:off x="6515100" y="2514600"/>
            <a:ext cx="525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Li Li:  </a:t>
            </a:r>
            <a:r>
              <a:rPr lang="en-US" sz="1200" b="1">
                <a:solidFill>
                  <a:srgbClr val="FF3300"/>
                </a:solidFill>
              </a:rPr>
              <a:t>Nice to meet you too.</a:t>
            </a:r>
          </a:p>
        </p:txBody>
      </p:sp>
      <p:sp>
        <p:nvSpPr>
          <p:cNvPr id="3092" name="Text Box 36"/>
          <p:cNvSpPr txBox="1">
            <a:spLocks noChangeArrowheads="1"/>
          </p:cNvSpPr>
          <p:nvPr/>
        </p:nvSpPr>
        <p:spPr bwMode="auto">
          <a:xfrm>
            <a:off x="6477000" y="2743200"/>
            <a:ext cx="441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Mother:  </a:t>
            </a:r>
            <a:r>
              <a:rPr lang="en-US" sz="1200" b="1">
                <a:solidFill>
                  <a:srgbClr val="FF3300"/>
                </a:solidFill>
              </a:rPr>
              <a:t>How old are you?</a:t>
            </a:r>
          </a:p>
        </p:txBody>
      </p:sp>
      <p:sp>
        <p:nvSpPr>
          <p:cNvPr id="3093" name="Text Box 37"/>
          <p:cNvSpPr txBox="1">
            <a:spLocks noChangeArrowheads="1"/>
          </p:cNvSpPr>
          <p:nvPr/>
        </p:nvSpPr>
        <p:spPr bwMode="auto">
          <a:xfrm>
            <a:off x="6477000" y="3048000"/>
            <a:ext cx="358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Li Li:     </a:t>
            </a:r>
            <a:r>
              <a:rPr lang="en-US" sz="1200" b="1">
                <a:solidFill>
                  <a:srgbClr val="FF3300"/>
                </a:solidFill>
              </a:rPr>
              <a:t>I’m eight</a:t>
            </a:r>
          </a:p>
        </p:txBody>
      </p:sp>
      <p:sp>
        <p:nvSpPr>
          <p:cNvPr id="3094" name="Text Box 38"/>
          <p:cNvSpPr txBox="1">
            <a:spLocks noChangeArrowheads="1"/>
          </p:cNvSpPr>
          <p:nvPr/>
        </p:nvSpPr>
        <p:spPr bwMode="auto">
          <a:xfrm>
            <a:off x="6934200" y="3505200"/>
            <a:ext cx="441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A: How old are you?</a:t>
            </a:r>
          </a:p>
        </p:txBody>
      </p:sp>
      <p:sp>
        <p:nvSpPr>
          <p:cNvPr id="3095" name="Text Box 39"/>
          <p:cNvSpPr txBox="1">
            <a:spLocks noChangeArrowheads="1"/>
          </p:cNvSpPr>
          <p:nvPr/>
        </p:nvSpPr>
        <p:spPr bwMode="auto">
          <a:xfrm>
            <a:off x="6553200" y="3962400"/>
            <a:ext cx="434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B: I’m  eight     </a:t>
            </a:r>
            <a:r>
              <a:rPr lang="en-US" sz="1200" b="1">
                <a:solidFill>
                  <a:srgbClr val="339933"/>
                </a:solidFill>
              </a:rPr>
              <a:t>Mình thỡ 8 tuổi</a:t>
            </a:r>
            <a:r>
              <a:rPr lang="en-US" sz="1200" b="1"/>
              <a:t> </a:t>
            </a:r>
            <a:r>
              <a:rPr lang="en-US" sz="1200" b="1">
                <a:solidFill>
                  <a:srgbClr val="0000FF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             nine     </a:t>
            </a:r>
            <a:r>
              <a:rPr lang="en-US" sz="1200" b="1">
                <a:solidFill>
                  <a:srgbClr val="339933"/>
                </a:solidFill>
              </a:rPr>
              <a:t>Mình thỡ 9 tuổi</a:t>
            </a:r>
            <a:r>
              <a:rPr lang="en-US" sz="1200" b="1">
                <a:solidFill>
                  <a:srgbClr val="0000FF"/>
                </a:solidFill>
              </a:rPr>
              <a:t>  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             ten       </a:t>
            </a:r>
            <a:r>
              <a:rPr lang="en-US" sz="1200" b="1">
                <a:solidFill>
                  <a:srgbClr val="339933"/>
                </a:solidFill>
              </a:rPr>
              <a:t>Mình thì 10 tuổi</a:t>
            </a:r>
          </a:p>
        </p:txBody>
      </p:sp>
      <p:sp>
        <p:nvSpPr>
          <p:cNvPr id="3096" name="Text Box 40"/>
          <p:cNvSpPr txBox="1">
            <a:spLocks noChangeArrowheads="1"/>
          </p:cNvSpPr>
          <p:nvPr/>
        </p:nvSpPr>
        <p:spPr bwMode="auto">
          <a:xfrm>
            <a:off x="6477000" y="32766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i="1">
                <a:solidFill>
                  <a:srgbClr val="FF3300"/>
                </a:solidFill>
              </a:rPr>
              <a:t>Structure</a:t>
            </a:r>
            <a:r>
              <a:rPr lang="en-US" sz="1200">
                <a:solidFill>
                  <a:srgbClr val="FF3300"/>
                </a:solidFill>
              </a:rPr>
              <a:t>:  </a:t>
            </a:r>
            <a:r>
              <a:rPr lang="en-US" sz="1200">
                <a:solidFill>
                  <a:srgbClr val="0000FF"/>
                </a:solidFill>
              </a:rPr>
              <a:t>Hỏi và trả lời về tuổi</a:t>
            </a:r>
          </a:p>
        </p:txBody>
      </p:sp>
      <p:sp>
        <p:nvSpPr>
          <p:cNvPr id="3097" name="Text Box 41"/>
          <p:cNvSpPr txBox="1">
            <a:spLocks noChangeArrowheads="1"/>
          </p:cNvSpPr>
          <p:nvPr/>
        </p:nvSpPr>
        <p:spPr bwMode="auto">
          <a:xfrm>
            <a:off x="6858000" y="3733800"/>
            <a:ext cx="1935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9933"/>
                </a:solidFill>
              </a:rPr>
              <a:t>Bạn bao nhiêu tuổi rồi? </a:t>
            </a:r>
          </a:p>
        </p:txBody>
      </p:sp>
      <p:sp>
        <p:nvSpPr>
          <p:cNvPr id="3098" name="Line 42"/>
          <p:cNvSpPr>
            <a:spLocks noChangeShapeType="1"/>
          </p:cNvSpPr>
          <p:nvPr/>
        </p:nvSpPr>
        <p:spPr bwMode="auto">
          <a:xfrm>
            <a:off x="7115175" y="4071938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Rectangle 43"/>
          <p:cNvSpPr>
            <a:spLocks noChangeArrowheads="1"/>
          </p:cNvSpPr>
          <p:nvPr/>
        </p:nvSpPr>
        <p:spPr bwMode="auto">
          <a:xfrm>
            <a:off x="6453188" y="1195388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1" u="sng">
                <a:solidFill>
                  <a:srgbClr val="000066"/>
                </a:solidFill>
              </a:rPr>
              <a:t>1. look, listen and repeat</a:t>
            </a:r>
          </a:p>
        </p:txBody>
      </p:sp>
      <p:pic>
        <p:nvPicPr>
          <p:cNvPr id="4145" name="Google D-ch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334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6" name="Google D-ch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334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7" name="Google D-ch3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33400" y="3581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8" name="Google D-ch4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33400" y="4038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9" name="Google D-ch5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334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0" name="Google D-ch6.mp3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2578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1" name="Google D-ch7.mp3">
            <a:hlinkClick r:id="" action="ppaction://media"/>
          </p:cNvPr>
          <p:cNvPicPr>
            <a:picLocks noRot="1" noChangeAspect="1" noChangeArrowheads="1"/>
          </p:cNvPicPr>
          <p:nvPr>
            <a:audioFile r:link="rId7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2578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2" name="Google D-ch8.mp3">
            <a:hlinkClick r:id="" action="ppaction://media"/>
          </p:cNvPr>
          <p:cNvPicPr>
            <a:picLocks noRot="1" noChangeAspect="1" noChangeArrowheads="1"/>
          </p:cNvPicPr>
          <p:nvPr>
            <a:audioFile r:link="rId8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257800" y="3581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3" name="Google D-ch9.mp3">
            <a:hlinkClick r:id="" action="ppaction://media"/>
          </p:cNvPr>
          <p:cNvPicPr>
            <a:picLocks noRot="1" noChangeAspect="1" noChangeArrowheads="1"/>
          </p:cNvPicPr>
          <p:nvPr>
            <a:audioFile r:link="rId9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2578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54" name="Google D-ch10.mp3">
            <a:hlinkClick r:id="" action="ppaction://media"/>
          </p:cNvPr>
          <p:cNvPicPr>
            <a:picLocks noRot="1" noChangeAspect="1" noChangeArrowheads="1"/>
          </p:cNvPicPr>
          <p:nvPr>
            <a:audioFile r:link="rId10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52578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9" dur="250" autoRev="1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autoRev="1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250" autoRev="1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7" dur="250" autoRev="1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3" dur="250" autoRev="1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250" autoRev="1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250" autoRev="1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9" dur="250" autoRev="1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250" autoRev="1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5" dur="250" autoRev="1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250" autoRev="1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250" autoRev="1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1" dur="250" autoRev="1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250" autoRev="1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7" dur="250" autoRev="1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250" autoRev="1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3" dur="500" autoRev="1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autoRev="1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9" dur="250" autoRev="1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250" autoRev="1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250" autoRev="1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5" dur="250" autoRev="1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1" dur="250" autoRev="1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250" autoRev="1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250" autoRev="1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7" dur="250" autoRev="1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250" autoRev="1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3" dur="250" autoRev="1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250" autoRev="1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250" autoRev="1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9" dur="250" autoRev="1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250" autoRev="1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250" autoRev="1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5" dur="250" autoRev="1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" dur="250" autoRev="1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250" autoRev="1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1" dur="250" autoRev="1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250" autoRev="1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250" autoRev="1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7" dur="250" autoRev="1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250" autoRev="1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250" autoRev="1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 nodeType="clickPar">
                      <p:stCondLst>
                        <p:cond delay="0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4" dur="648" fill="hold"/>
                                        <p:tgtEl>
                                          <p:spTgt spid="41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5"/>
                  </p:tgtEl>
                </p:cond>
              </p:nextCondLst>
            </p:seq>
            <p:audio>
              <p:cMediaNode>
                <p:cTn id="16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45"/>
                </p:tgtEl>
              </p:cMediaNode>
            </p:audio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4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 nodeType="clickPar">
                      <p:stCondLst>
                        <p:cond delay="0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0" dur="612" fill="hold"/>
                                        <p:tgtEl>
                                          <p:spTgt spid="41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6"/>
                  </p:tgtEl>
                </p:cond>
              </p:nextCondLst>
            </p:seq>
            <p:audio>
              <p:cMediaNode>
                <p:cTn id="1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46"/>
                </p:tgtEl>
              </p:cMediaNode>
            </p:audio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6" dur="792" fill="hold"/>
                                        <p:tgtEl>
                                          <p:spTgt spid="41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7"/>
                  </p:tgtEl>
                </p:cond>
              </p:nextCondLst>
            </p:seq>
            <p:audio>
              <p:cMediaNode>
                <p:cTn id="1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47"/>
                </p:tgtEl>
              </p:cMediaNode>
            </p:audio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2" dur="720" fill="hold"/>
                                        <p:tgtEl>
                                          <p:spTgt spid="4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8"/>
                  </p:tgtEl>
                </p:cond>
              </p:nextCondLst>
            </p:seq>
            <p:audio>
              <p:cMediaNode>
                <p:cTn id="1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48"/>
                </p:tgtEl>
              </p:cMediaNode>
            </p:audio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 nodeType="clickPar">
                      <p:stCondLst>
                        <p:cond delay="0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8" dur="792" fill="hold"/>
                                        <p:tgtEl>
                                          <p:spTgt spid="4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9"/>
                  </p:tgtEl>
                </p:cond>
              </p:nextCondLst>
            </p:seq>
            <p:audio>
              <p:cMediaNode>
                <p:cTn id="18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49"/>
                </p:tgtEl>
              </p:cMediaNode>
            </p:audio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4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 nodeType="clickPar">
                      <p:stCondLst>
                        <p:cond delay="0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4" dur="924" fill="hold"/>
                                        <p:tgtEl>
                                          <p:spTgt spid="41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0"/>
                  </p:tgtEl>
                </p:cond>
              </p:nextCondLst>
            </p:seq>
            <p:audio>
              <p:cMediaNode>
                <p:cTn id="19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50"/>
                </p:tgtEl>
              </p:cMediaNode>
            </p:audio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4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 nodeType="clickPar">
                      <p:stCondLst>
                        <p:cond delay="0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0" dur="852" fill="hold"/>
                                        <p:tgtEl>
                                          <p:spTgt spid="41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1"/>
                  </p:tgtEl>
                </p:cond>
              </p:nextCondLst>
            </p:seq>
            <p:audio>
              <p:cMediaNode>
                <p:cTn id="2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51"/>
                </p:tgtEl>
              </p:cMediaNode>
            </p:audio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6" dur="648" fill="hold"/>
                                        <p:tgtEl>
                                          <p:spTgt spid="4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2"/>
                  </p:tgtEl>
                </p:cond>
              </p:nextCondLst>
            </p:seq>
            <p:audio>
              <p:cMediaNode>
                <p:cTn id="2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52"/>
                </p:tgtEl>
              </p:cMediaNode>
            </p:audio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 nodeType="clickPar">
                      <p:stCondLst>
                        <p:cond delay="0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2" dur="828" fill="hold"/>
                                        <p:tgtEl>
                                          <p:spTgt spid="4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3"/>
                  </p:tgtEl>
                </p:cond>
              </p:nextCondLst>
            </p:seq>
            <p:audio>
              <p:cMediaNode>
                <p:cTn id="2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53"/>
                </p:tgtEl>
              </p:cMediaNode>
            </p:audio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4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 nodeType="clickPar">
                      <p:stCondLst>
                        <p:cond delay="0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8" dur="612" fill="hold"/>
                                        <p:tgtEl>
                                          <p:spTgt spid="4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4"/>
                  </p:tgtEl>
                </p:cond>
              </p:nextCondLst>
            </p:seq>
            <p:audio>
              <p:cMediaNode>
                <p:cTn id="2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54"/>
                </p:tgtEl>
              </p:cMediaNode>
            </p:audio>
          </p:childTnLst>
        </p:cTn>
      </p:par>
    </p:tnLst>
    <p:bldLst>
      <p:bldP spid="4118" grpId="0"/>
      <p:bldP spid="4118" grpId="1"/>
      <p:bldP spid="4118" grpId="2"/>
      <p:bldP spid="4119" grpId="0"/>
      <p:bldP spid="4119" grpId="1"/>
      <p:bldP spid="4119" grpId="2"/>
      <p:bldP spid="4120" grpId="0"/>
      <p:bldP spid="4120" grpId="1"/>
      <p:bldP spid="4120" grpId="2"/>
      <p:bldP spid="4121" grpId="0"/>
      <p:bldP spid="4121" grpId="1"/>
      <p:bldP spid="4121" grpId="2"/>
      <p:bldP spid="4122" grpId="0"/>
      <p:bldP spid="4122" grpId="1"/>
      <p:bldP spid="4122" grpId="2"/>
      <p:bldP spid="4123" grpId="0"/>
      <p:bldP spid="4123" grpId="1"/>
      <p:bldP spid="4123" grpId="2"/>
      <p:bldP spid="4124" grpId="0"/>
      <p:bldP spid="4124" grpId="1"/>
      <p:bldP spid="4124" grpId="2"/>
      <p:bldP spid="4125" grpId="0"/>
      <p:bldP spid="4125" grpId="1"/>
      <p:bldP spid="4125" grpId="2"/>
      <p:bldP spid="4126" grpId="0"/>
      <p:bldP spid="4126" grpId="1"/>
      <p:bldP spid="4126" grpId="2"/>
      <p:bldP spid="4127" grpId="0"/>
      <p:bldP spid="4127" grpId="1"/>
      <p:bldP spid="412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553200" y="480060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u="sng">
                <a:solidFill>
                  <a:srgbClr val="0000FF"/>
                </a:solidFill>
              </a:rPr>
              <a:t>2. Look and say.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457200"/>
            <a:ext cx="9358313" cy="1066800"/>
            <a:chOff x="9" y="240"/>
            <a:chExt cx="5895" cy="672"/>
          </a:xfrm>
        </p:grpSpPr>
        <p:sp>
          <p:nvSpPr>
            <p:cNvPr id="4132" name="Line 4"/>
            <p:cNvSpPr>
              <a:spLocks noChangeShapeType="1"/>
            </p:cNvSpPr>
            <p:nvPr/>
          </p:nvSpPr>
          <p:spPr bwMode="auto">
            <a:xfrm>
              <a:off x="9" y="845"/>
              <a:ext cx="576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Text Box 5"/>
            <p:cNvSpPr txBox="1">
              <a:spLocks noChangeArrowheads="1"/>
            </p:cNvSpPr>
            <p:nvPr/>
          </p:nvSpPr>
          <p:spPr bwMode="auto">
            <a:xfrm>
              <a:off x="2688" y="528"/>
              <a:ext cx="32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cs typeface="Arial" charset="0"/>
                </a:rPr>
                <a:t>Section A: 1, 2, 3</a:t>
              </a:r>
            </a:p>
          </p:txBody>
        </p:sp>
        <p:sp>
          <p:nvSpPr>
            <p:cNvPr id="4134" name="Line 8"/>
            <p:cNvSpPr>
              <a:spLocks noChangeShapeType="1"/>
            </p:cNvSpPr>
            <p:nvPr/>
          </p:nvSpPr>
          <p:spPr bwMode="auto">
            <a:xfrm>
              <a:off x="24" y="912"/>
              <a:ext cx="576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968" y="240"/>
              <a:ext cx="1992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FF33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Unit 8 :   Ages    </a:t>
              </a:r>
            </a:p>
          </p:txBody>
        </p:sp>
        <p:pic>
          <p:nvPicPr>
            <p:cNvPr id="4136" name="Picture 10" descr="BLC0B2~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" y="288"/>
              <a:ext cx="13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0" name="Line 11"/>
          <p:cNvSpPr>
            <a:spLocks noChangeShapeType="1"/>
          </p:cNvSpPr>
          <p:nvPr/>
        </p:nvSpPr>
        <p:spPr bwMode="auto">
          <a:xfrm flipH="1">
            <a:off x="6472238" y="1328738"/>
            <a:ext cx="0" cy="5486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Text Box 23"/>
          <p:cNvSpPr txBox="1">
            <a:spLocks noChangeArrowheads="1"/>
          </p:cNvSpPr>
          <p:nvPr/>
        </p:nvSpPr>
        <p:spPr bwMode="auto">
          <a:xfrm>
            <a:off x="6477000" y="1828800"/>
            <a:ext cx="579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Mai: </a:t>
            </a:r>
            <a:r>
              <a:rPr lang="en-US" sz="1200" b="1">
                <a:solidFill>
                  <a:srgbClr val="FF3300"/>
                </a:solidFill>
              </a:rPr>
              <a:t>This is my mother.</a:t>
            </a:r>
            <a:r>
              <a:rPr lang="en-US" sz="12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102" name="Text Box 24"/>
          <p:cNvSpPr txBox="1">
            <a:spLocks noChangeArrowheads="1"/>
          </p:cNvSpPr>
          <p:nvPr/>
        </p:nvSpPr>
        <p:spPr bwMode="auto">
          <a:xfrm>
            <a:off x="6777038" y="200025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</a:t>
            </a:r>
            <a:r>
              <a:rPr lang="en-US" sz="1200" b="1">
                <a:solidFill>
                  <a:srgbClr val="FF3300"/>
                </a:solidFill>
              </a:rPr>
              <a:t>And this is my friend, Li Li.</a:t>
            </a:r>
          </a:p>
        </p:txBody>
      </p:sp>
      <p:sp>
        <p:nvSpPr>
          <p:cNvPr id="4103" name="Text Box 25"/>
          <p:cNvSpPr txBox="1">
            <a:spLocks noChangeArrowheads="1"/>
          </p:cNvSpPr>
          <p:nvPr/>
        </p:nvSpPr>
        <p:spPr bwMode="auto">
          <a:xfrm>
            <a:off x="6477000" y="22860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Mother: </a:t>
            </a:r>
            <a:r>
              <a:rPr lang="en-US" sz="1200" b="1">
                <a:solidFill>
                  <a:srgbClr val="FF3300"/>
                </a:solidFill>
              </a:rPr>
              <a:t>Hi, Li Li. Nice to meet you.</a:t>
            </a:r>
          </a:p>
        </p:txBody>
      </p:sp>
      <p:sp>
        <p:nvSpPr>
          <p:cNvPr id="4104" name="Text Box 26"/>
          <p:cNvSpPr txBox="1">
            <a:spLocks noChangeArrowheads="1"/>
          </p:cNvSpPr>
          <p:nvPr/>
        </p:nvSpPr>
        <p:spPr bwMode="auto">
          <a:xfrm>
            <a:off x="6515100" y="2514600"/>
            <a:ext cx="525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Li Li:  </a:t>
            </a:r>
            <a:r>
              <a:rPr lang="en-US" sz="1200" b="1">
                <a:solidFill>
                  <a:srgbClr val="FF3300"/>
                </a:solidFill>
              </a:rPr>
              <a:t>Nice to meet you too.</a:t>
            </a:r>
          </a:p>
        </p:txBody>
      </p:sp>
      <p:sp>
        <p:nvSpPr>
          <p:cNvPr id="4105" name="Text Box 27"/>
          <p:cNvSpPr txBox="1">
            <a:spLocks noChangeArrowheads="1"/>
          </p:cNvSpPr>
          <p:nvPr/>
        </p:nvSpPr>
        <p:spPr bwMode="auto">
          <a:xfrm>
            <a:off x="6477000" y="2743200"/>
            <a:ext cx="441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Mother:  </a:t>
            </a:r>
            <a:r>
              <a:rPr lang="en-US" sz="1200" b="1">
                <a:solidFill>
                  <a:srgbClr val="FF3300"/>
                </a:solidFill>
              </a:rPr>
              <a:t>How old are you?</a:t>
            </a:r>
          </a:p>
        </p:txBody>
      </p:sp>
      <p:sp>
        <p:nvSpPr>
          <p:cNvPr id="4106" name="Text Box 28"/>
          <p:cNvSpPr txBox="1">
            <a:spLocks noChangeArrowheads="1"/>
          </p:cNvSpPr>
          <p:nvPr/>
        </p:nvSpPr>
        <p:spPr bwMode="auto">
          <a:xfrm>
            <a:off x="6477000" y="3048000"/>
            <a:ext cx="358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Li Li:     </a:t>
            </a:r>
            <a:r>
              <a:rPr lang="en-US" sz="1200" b="1">
                <a:solidFill>
                  <a:srgbClr val="FF3300"/>
                </a:solidFill>
              </a:rPr>
              <a:t>I’m eight</a:t>
            </a:r>
          </a:p>
        </p:txBody>
      </p:sp>
      <p:sp>
        <p:nvSpPr>
          <p:cNvPr id="4107" name="Text Box 29"/>
          <p:cNvSpPr txBox="1">
            <a:spLocks noChangeArrowheads="1"/>
          </p:cNvSpPr>
          <p:nvPr/>
        </p:nvSpPr>
        <p:spPr bwMode="auto">
          <a:xfrm>
            <a:off x="6934200" y="3505200"/>
            <a:ext cx="441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A: How old are you?</a:t>
            </a:r>
          </a:p>
        </p:txBody>
      </p:sp>
      <p:sp>
        <p:nvSpPr>
          <p:cNvPr id="4108" name="Text Box 30"/>
          <p:cNvSpPr txBox="1">
            <a:spLocks noChangeArrowheads="1"/>
          </p:cNvSpPr>
          <p:nvPr/>
        </p:nvSpPr>
        <p:spPr bwMode="auto">
          <a:xfrm>
            <a:off x="6553200" y="3962400"/>
            <a:ext cx="434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B: I’m  eight     </a:t>
            </a:r>
            <a:r>
              <a:rPr lang="en-US" sz="1200" b="1">
                <a:solidFill>
                  <a:srgbClr val="339933"/>
                </a:solidFill>
              </a:rPr>
              <a:t>Mình thỡ 8 tuổi</a:t>
            </a:r>
            <a:r>
              <a:rPr lang="en-US" sz="1200" b="1"/>
              <a:t> </a:t>
            </a:r>
            <a:r>
              <a:rPr lang="en-US" sz="1200" b="1">
                <a:solidFill>
                  <a:srgbClr val="0000FF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             nine     </a:t>
            </a:r>
            <a:r>
              <a:rPr lang="en-US" sz="1200" b="1">
                <a:solidFill>
                  <a:srgbClr val="339933"/>
                </a:solidFill>
              </a:rPr>
              <a:t>Mình thỡ 9 tuổi</a:t>
            </a:r>
            <a:r>
              <a:rPr lang="en-US" sz="1200" b="1">
                <a:solidFill>
                  <a:srgbClr val="0000FF"/>
                </a:solidFill>
              </a:rPr>
              <a:t>  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             ten       </a:t>
            </a:r>
            <a:r>
              <a:rPr lang="en-US" sz="1200" b="1">
                <a:solidFill>
                  <a:srgbClr val="339933"/>
                </a:solidFill>
              </a:rPr>
              <a:t>Mình thì 10 tuổi</a:t>
            </a:r>
          </a:p>
        </p:txBody>
      </p:sp>
      <p:sp>
        <p:nvSpPr>
          <p:cNvPr id="4109" name="Text Box 31"/>
          <p:cNvSpPr txBox="1">
            <a:spLocks noChangeArrowheads="1"/>
          </p:cNvSpPr>
          <p:nvPr/>
        </p:nvSpPr>
        <p:spPr bwMode="auto">
          <a:xfrm>
            <a:off x="6477000" y="32766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i="1">
                <a:solidFill>
                  <a:srgbClr val="FF3300"/>
                </a:solidFill>
              </a:rPr>
              <a:t>Structure</a:t>
            </a:r>
            <a:r>
              <a:rPr lang="en-US" sz="1200">
                <a:solidFill>
                  <a:srgbClr val="FF3300"/>
                </a:solidFill>
              </a:rPr>
              <a:t>:  </a:t>
            </a:r>
            <a:r>
              <a:rPr lang="en-US" sz="1200">
                <a:solidFill>
                  <a:srgbClr val="0000FF"/>
                </a:solidFill>
              </a:rPr>
              <a:t>Hỏi và trả lời về tuổi</a:t>
            </a:r>
          </a:p>
        </p:txBody>
      </p:sp>
      <p:sp>
        <p:nvSpPr>
          <p:cNvPr id="4110" name="Text Box 32"/>
          <p:cNvSpPr txBox="1">
            <a:spLocks noChangeArrowheads="1"/>
          </p:cNvSpPr>
          <p:nvPr/>
        </p:nvSpPr>
        <p:spPr bwMode="auto">
          <a:xfrm>
            <a:off x="6858000" y="3733800"/>
            <a:ext cx="1935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9933"/>
                </a:solidFill>
              </a:rPr>
              <a:t>Bạn bao nhiêu tuổi rồi? </a:t>
            </a:r>
          </a:p>
        </p:txBody>
      </p:sp>
      <p:sp>
        <p:nvSpPr>
          <p:cNvPr id="4111" name="Line 33"/>
          <p:cNvSpPr>
            <a:spLocks noChangeShapeType="1"/>
          </p:cNvSpPr>
          <p:nvPr/>
        </p:nvSpPr>
        <p:spPr bwMode="auto">
          <a:xfrm>
            <a:off x="7115175" y="4071938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Rectangle 34"/>
          <p:cNvSpPr>
            <a:spLocks noChangeArrowheads="1"/>
          </p:cNvSpPr>
          <p:nvPr/>
        </p:nvSpPr>
        <p:spPr bwMode="auto">
          <a:xfrm>
            <a:off x="6453188" y="1195388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1" u="sng">
                <a:solidFill>
                  <a:srgbClr val="000066"/>
                </a:solidFill>
              </a:rPr>
              <a:t>1. look, listen and repeat</a:t>
            </a:r>
          </a:p>
        </p:txBody>
      </p:sp>
      <p:sp>
        <p:nvSpPr>
          <p:cNvPr id="4113" name="Text Box 35"/>
          <p:cNvSpPr txBox="1">
            <a:spLocks noChangeArrowheads="1"/>
          </p:cNvSpPr>
          <p:nvPr/>
        </p:nvSpPr>
        <p:spPr bwMode="auto">
          <a:xfrm>
            <a:off x="6553200" y="50196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1: one</a:t>
            </a:r>
          </a:p>
        </p:txBody>
      </p:sp>
      <p:sp>
        <p:nvSpPr>
          <p:cNvPr id="4114" name="Text Box 36"/>
          <p:cNvSpPr txBox="1">
            <a:spLocks noChangeArrowheads="1"/>
          </p:cNvSpPr>
          <p:nvPr/>
        </p:nvSpPr>
        <p:spPr bwMode="auto">
          <a:xfrm>
            <a:off x="6553200" y="52482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2: two</a:t>
            </a:r>
          </a:p>
        </p:txBody>
      </p:sp>
      <p:sp>
        <p:nvSpPr>
          <p:cNvPr id="4115" name="Text Box 37"/>
          <p:cNvSpPr txBox="1">
            <a:spLocks noChangeArrowheads="1"/>
          </p:cNvSpPr>
          <p:nvPr/>
        </p:nvSpPr>
        <p:spPr bwMode="auto">
          <a:xfrm>
            <a:off x="6529388" y="547687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3: three</a:t>
            </a:r>
          </a:p>
        </p:txBody>
      </p:sp>
      <p:sp>
        <p:nvSpPr>
          <p:cNvPr id="4116" name="Text Box 38"/>
          <p:cNvSpPr txBox="1">
            <a:spLocks noChangeArrowheads="1"/>
          </p:cNvSpPr>
          <p:nvPr/>
        </p:nvSpPr>
        <p:spPr bwMode="auto">
          <a:xfrm>
            <a:off x="6543675" y="5705475"/>
            <a:ext cx="137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4: four</a:t>
            </a:r>
          </a:p>
        </p:txBody>
      </p:sp>
      <p:sp>
        <p:nvSpPr>
          <p:cNvPr id="4117" name="Text Box 39"/>
          <p:cNvSpPr txBox="1">
            <a:spLocks noChangeArrowheads="1"/>
          </p:cNvSpPr>
          <p:nvPr/>
        </p:nvSpPr>
        <p:spPr bwMode="auto">
          <a:xfrm>
            <a:off x="6538913" y="59817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5: five</a:t>
            </a:r>
          </a:p>
        </p:txBody>
      </p:sp>
      <p:sp>
        <p:nvSpPr>
          <p:cNvPr id="4118" name="Text Box 40"/>
          <p:cNvSpPr txBox="1">
            <a:spLocks noChangeArrowheads="1"/>
          </p:cNvSpPr>
          <p:nvPr/>
        </p:nvSpPr>
        <p:spPr bwMode="auto">
          <a:xfrm>
            <a:off x="7620000" y="50196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6: six</a:t>
            </a:r>
          </a:p>
        </p:txBody>
      </p:sp>
      <p:sp>
        <p:nvSpPr>
          <p:cNvPr id="4119" name="Text Box 41"/>
          <p:cNvSpPr txBox="1">
            <a:spLocks noChangeArrowheads="1"/>
          </p:cNvSpPr>
          <p:nvPr/>
        </p:nvSpPr>
        <p:spPr bwMode="auto">
          <a:xfrm>
            <a:off x="7586663" y="5253038"/>
            <a:ext cx="175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7: seven</a:t>
            </a:r>
          </a:p>
        </p:txBody>
      </p:sp>
      <p:sp>
        <p:nvSpPr>
          <p:cNvPr id="4120" name="Text Box 42"/>
          <p:cNvSpPr txBox="1">
            <a:spLocks noChangeArrowheads="1"/>
          </p:cNvSpPr>
          <p:nvPr/>
        </p:nvSpPr>
        <p:spPr bwMode="auto">
          <a:xfrm>
            <a:off x="7581900" y="5491163"/>
            <a:ext cx="175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8: eight</a:t>
            </a:r>
          </a:p>
        </p:txBody>
      </p:sp>
      <p:sp>
        <p:nvSpPr>
          <p:cNvPr id="4121" name="Text Box 43"/>
          <p:cNvSpPr txBox="1">
            <a:spLocks noChangeArrowheads="1"/>
          </p:cNvSpPr>
          <p:nvPr/>
        </p:nvSpPr>
        <p:spPr bwMode="auto">
          <a:xfrm>
            <a:off x="7577138" y="5738813"/>
            <a:ext cx="1447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9: nine</a:t>
            </a:r>
          </a:p>
        </p:txBody>
      </p:sp>
      <p:sp>
        <p:nvSpPr>
          <p:cNvPr id="4122" name="Text Box 44"/>
          <p:cNvSpPr txBox="1">
            <a:spLocks noChangeArrowheads="1"/>
          </p:cNvSpPr>
          <p:nvPr/>
        </p:nvSpPr>
        <p:spPr bwMode="auto">
          <a:xfrm>
            <a:off x="7524750" y="6005513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10: ten</a:t>
            </a:r>
          </a:p>
        </p:txBody>
      </p:sp>
      <p:sp>
        <p:nvSpPr>
          <p:cNvPr id="4123" name="Text Box 45"/>
          <p:cNvSpPr txBox="1">
            <a:spLocks noChangeArrowheads="1"/>
          </p:cNvSpPr>
          <p:nvPr/>
        </p:nvSpPr>
        <p:spPr bwMode="auto">
          <a:xfrm>
            <a:off x="0" y="1574800"/>
            <a:ext cx="1563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accent2"/>
                </a:solidFill>
              </a:rPr>
              <a:t>3, Let’s talk</a:t>
            </a:r>
          </a:p>
        </p:txBody>
      </p:sp>
      <p:pic>
        <p:nvPicPr>
          <p:cNvPr id="76847" name="Picture 47" descr="IMG0457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1242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152400" y="2133600"/>
            <a:ext cx="3048000" cy="609600"/>
            <a:chOff x="96" y="1344"/>
            <a:chExt cx="1920" cy="384"/>
          </a:xfrm>
        </p:grpSpPr>
        <p:sp>
          <p:nvSpPr>
            <p:cNvPr id="4130" name="AutoShape 49"/>
            <p:cNvSpPr>
              <a:spLocks noChangeArrowheads="1"/>
            </p:cNvSpPr>
            <p:nvPr/>
          </p:nvSpPr>
          <p:spPr bwMode="auto">
            <a:xfrm>
              <a:off x="96" y="1344"/>
              <a:ext cx="1920" cy="384"/>
            </a:xfrm>
            <a:prstGeom prst="cloudCallout">
              <a:avLst>
                <a:gd name="adj1" fmla="val 24949"/>
                <a:gd name="adj2" fmla="val 10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131" name="Text Box 50"/>
            <p:cNvSpPr txBox="1">
              <a:spLocks noChangeArrowheads="1"/>
            </p:cNvSpPr>
            <p:nvPr/>
          </p:nvSpPr>
          <p:spPr bwMode="auto">
            <a:xfrm>
              <a:off x="363" y="1413"/>
              <a:ext cx="1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</a:rPr>
                <a:t>How old are you? </a:t>
              </a:r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886200" y="1981200"/>
            <a:ext cx="2362200" cy="609600"/>
            <a:chOff x="2448" y="1248"/>
            <a:chExt cx="1488" cy="384"/>
          </a:xfrm>
        </p:grpSpPr>
        <p:sp>
          <p:nvSpPr>
            <p:cNvPr id="4128" name="AutoShape 48"/>
            <p:cNvSpPr>
              <a:spLocks noChangeArrowheads="1"/>
            </p:cNvSpPr>
            <p:nvPr/>
          </p:nvSpPr>
          <p:spPr bwMode="auto">
            <a:xfrm>
              <a:off x="2448" y="1248"/>
              <a:ext cx="1488" cy="384"/>
            </a:xfrm>
            <a:prstGeom prst="wedgeEllipseCallout">
              <a:avLst>
                <a:gd name="adj1" fmla="val -40861"/>
                <a:gd name="adj2" fmla="val 1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129" name="Text Box 51"/>
            <p:cNvSpPr txBox="1">
              <a:spLocks noChangeArrowheads="1"/>
            </p:cNvSpPr>
            <p:nvPr/>
          </p:nvSpPr>
          <p:spPr bwMode="auto">
            <a:xfrm>
              <a:off x="2688" y="1296"/>
              <a:ext cx="10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</a:rPr>
                <a:t>I ‘m ...............</a:t>
              </a:r>
            </a:p>
          </p:txBody>
        </p:sp>
      </p:grpSp>
      <p:sp>
        <p:nvSpPr>
          <p:cNvPr id="76855" name="Text Box 55"/>
          <p:cNvSpPr txBox="1">
            <a:spLocks noChangeArrowheads="1"/>
          </p:cNvSpPr>
          <p:nvPr/>
        </p:nvSpPr>
        <p:spPr bwMode="auto">
          <a:xfrm>
            <a:off x="4953000" y="19431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9933"/>
                </a:solidFill>
              </a:rPr>
              <a:t>eight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553200" y="480060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u="sng">
                <a:solidFill>
                  <a:srgbClr val="0000FF"/>
                </a:solidFill>
              </a:rPr>
              <a:t>2. Look and say.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0" y="381000"/>
            <a:ext cx="9358313" cy="1066800"/>
            <a:chOff x="9" y="240"/>
            <a:chExt cx="5895" cy="672"/>
          </a:xfrm>
        </p:grpSpPr>
        <p:sp>
          <p:nvSpPr>
            <p:cNvPr id="5179" name="Line 4"/>
            <p:cNvSpPr>
              <a:spLocks noChangeShapeType="1"/>
            </p:cNvSpPr>
            <p:nvPr/>
          </p:nvSpPr>
          <p:spPr bwMode="auto">
            <a:xfrm>
              <a:off x="9" y="845"/>
              <a:ext cx="576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Text Box 5"/>
            <p:cNvSpPr txBox="1">
              <a:spLocks noChangeArrowheads="1"/>
            </p:cNvSpPr>
            <p:nvPr/>
          </p:nvSpPr>
          <p:spPr bwMode="auto">
            <a:xfrm>
              <a:off x="2688" y="528"/>
              <a:ext cx="32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cs typeface="Arial" charset="0"/>
                </a:rPr>
                <a:t>Section A: 1, 2, 3</a:t>
              </a:r>
            </a:p>
          </p:txBody>
        </p:sp>
        <p:sp>
          <p:nvSpPr>
            <p:cNvPr id="5181" name="Line 8"/>
            <p:cNvSpPr>
              <a:spLocks noChangeShapeType="1"/>
            </p:cNvSpPr>
            <p:nvPr/>
          </p:nvSpPr>
          <p:spPr bwMode="auto">
            <a:xfrm>
              <a:off x="24" y="912"/>
              <a:ext cx="576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968" y="240"/>
              <a:ext cx="1992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rgbClr val="99FF33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Unit 8 :   Ages    </a:t>
              </a:r>
            </a:p>
          </p:txBody>
        </p:sp>
        <p:pic>
          <p:nvPicPr>
            <p:cNvPr id="5183" name="Picture 10" descr="BLC0B2~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" y="288"/>
              <a:ext cx="13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4" name="Line 11"/>
          <p:cNvSpPr>
            <a:spLocks noChangeShapeType="1"/>
          </p:cNvSpPr>
          <p:nvPr/>
        </p:nvSpPr>
        <p:spPr bwMode="auto">
          <a:xfrm flipH="1">
            <a:off x="6472238" y="1328738"/>
            <a:ext cx="0" cy="5486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6477000" y="1828800"/>
            <a:ext cx="579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Mai: </a:t>
            </a:r>
            <a:r>
              <a:rPr lang="en-US" sz="1200" b="1">
                <a:solidFill>
                  <a:srgbClr val="FF3300"/>
                </a:solidFill>
              </a:rPr>
              <a:t>This is my mother.</a:t>
            </a:r>
            <a:r>
              <a:rPr lang="en-US" sz="12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6777038" y="2000250"/>
            <a:ext cx="396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</a:t>
            </a:r>
            <a:r>
              <a:rPr lang="en-US" sz="1200" b="1">
                <a:solidFill>
                  <a:srgbClr val="FF3300"/>
                </a:solidFill>
              </a:rPr>
              <a:t>And this is my friend, Li Li.</a:t>
            </a:r>
          </a:p>
        </p:txBody>
      </p:sp>
      <p:sp>
        <p:nvSpPr>
          <p:cNvPr id="5127" name="Text Box 14"/>
          <p:cNvSpPr txBox="1">
            <a:spLocks noChangeArrowheads="1"/>
          </p:cNvSpPr>
          <p:nvPr/>
        </p:nvSpPr>
        <p:spPr bwMode="auto">
          <a:xfrm>
            <a:off x="6477000" y="22860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Mother: </a:t>
            </a:r>
            <a:r>
              <a:rPr lang="en-US" sz="1200" b="1">
                <a:solidFill>
                  <a:srgbClr val="FF3300"/>
                </a:solidFill>
              </a:rPr>
              <a:t>Hi, Li Li. Nice to meet you.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6515100" y="2514600"/>
            <a:ext cx="525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Li Li:  </a:t>
            </a:r>
            <a:r>
              <a:rPr lang="en-US" sz="1200" b="1">
                <a:solidFill>
                  <a:srgbClr val="FF3300"/>
                </a:solidFill>
              </a:rPr>
              <a:t>Nice to meet you too.</a:t>
            </a: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6477000" y="2743200"/>
            <a:ext cx="441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Mother:  </a:t>
            </a:r>
            <a:r>
              <a:rPr lang="en-US" sz="1200" b="1">
                <a:solidFill>
                  <a:srgbClr val="FF3300"/>
                </a:solidFill>
              </a:rPr>
              <a:t>How old are you?</a:t>
            </a:r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6477000" y="3048000"/>
            <a:ext cx="358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Li Li:     </a:t>
            </a:r>
            <a:r>
              <a:rPr lang="en-US" sz="1200" b="1">
                <a:solidFill>
                  <a:srgbClr val="FF3300"/>
                </a:solidFill>
              </a:rPr>
              <a:t>I’m eight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6934200" y="3505200"/>
            <a:ext cx="441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A: How old are you?</a:t>
            </a: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6553200" y="3962400"/>
            <a:ext cx="434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B: I’m  eight     </a:t>
            </a:r>
            <a:r>
              <a:rPr lang="en-US" sz="1200" b="1">
                <a:solidFill>
                  <a:srgbClr val="339933"/>
                </a:solidFill>
              </a:rPr>
              <a:t>Mình thỡ 8 tuổi</a:t>
            </a:r>
            <a:r>
              <a:rPr lang="en-US" sz="1200" b="1"/>
              <a:t> </a:t>
            </a:r>
            <a:r>
              <a:rPr lang="en-US" sz="1200" b="1">
                <a:solidFill>
                  <a:srgbClr val="0000FF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             nine     </a:t>
            </a:r>
            <a:r>
              <a:rPr lang="en-US" sz="1200" b="1">
                <a:solidFill>
                  <a:srgbClr val="339933"/>
                </a:solidFill>
              </a:rPr>
              <a:t>Mình thỡ 9 tuổi</a:t>
            </a:r>
            <a:r>
              <a:rPr lang="en-US" sz="1200" b="1">
                <a:solidFill>
                  <a:srgbClr val="0000FF"/>
                </a:solidFill>
              </a:rPr>
              <a:t>  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</a:rPr>
              <a:t>              ten       </a:t>
            </a:r>
            <a:r>
              <a:rPr lang="en-US" sz="1200" b="1">
                <a:solidFill>
                  <a:srgbClr val="339933"/>
                </a:solidFill>
              </a:rPr>
              <a:t>Mình thì 10 tuổi</a:t>
            </a:r>
          </a:p>
        </p:txBody>
      </p:sp>
      <p:sp>
        <p:nvSpPr>
          <p:cNvPr id="5133" name="Text Box 20"/>
          <p:cNvSpPr txBox="1">
            <a:spLocks noChangeArrowheads="1"/>
          </p:cNvSpPr>
          <p:nvPr/>
        </p:nvSpPr>
        <p:spPr bwMode="auto">
          <a:xfrm>
            <a:off x="6477000" y="32766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i="1">
                <a:solidFill>
                  <a:srgbClr val="FF3300"/>
                </a:solidFill>
              </a:rPr>
              <a:t>Structure</a:t>
            </a:r>
            <a:r>
              <a:rPr lang="en-US" sz="1200">
                <a:solidFill>
                  <a:srgbClr val="FF3300"/>
                </a:solidFill>
              </a:rPr>
              <a:t>:  </a:t>
            </a:r>
            <a:r>
              <a:rPr lang="en-US" sz="1200">
                <a:solidFill>
                  <a:srgbClr val="0000FF"/>
                </a:solidFill>
              </a:rPr>
              <a:t>Hỏi và trả lời về tuổi</a:t>
            </a:r>
          </a:p>
        </p:txBody>
      </p:sp>
      <p:sp>
        <p:nvSpPr>
          <p:cNvPr id="5134" name="Text Box 21"/>
          <p:cNvSpPr txBox="1">
            <a:spLocks noChangeArrowheads="1"/>
          </p:cNvSpPr>
          <p:nvPr/>
        </p:nvSpPr>
        <p:spPr bwMode="auto">
          <a:xfrm>
            <a:off x="6858000" y="3733800"/>
            <a:ext cx="1935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339933"/>
                </a:solidFill>
              </a:rPr>
              <a:t>Bạn bao nhiêu tuổi rồi? </a:t>
            </a:r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>
            <a:off x="7115175" y="4071938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6453188" y="1195388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1" u="sng">
                <a:solidFill>
                  <a:srgbClr val="000066"/>
                </a:solidFill>
              </a:rPr>
              <a:t>1. look, listen and repeat</a:t>
            </a:r>
          </a:p>
        </p:txBody>
      </p:sp>
      <p:sp>
        <p:nvSpPr>
          <p:cNvPr id="5137" name="Text Box 24"/>
          <p:cNvSpPr txBox="1">
            <a:spLocks noChangeArrowheads="1"/>
          </p:cNvSpPr>
          <p:nvPr/>
        </p:nvSpPr>
        <p:spPr bwMode="auto">
          <a:xfrm>
            <a:off x="6553200" y="50196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1: one</a:t>
            </a:r>
          </a:p>
        </p:txBody>
      </p:sp>
      <p:sp>
        <p:nvSpPr>
          <p:cNvPr id="5138" name="Text Box 25"/>
          <p:cNvSpPr txBox="1">
            <a:spLocks noChangeArrowheads="1"/>
          </p:cNvSpPr>
          <p:nvPr/>
        </p:nvSpPr>
        <p:spPr bwMode="auto">
          <a:xfrm>
            <a:off x="6553200" y="52482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2: two</a:t>
            </a:r>
          </a:p>
        </p:txBody>
      </p:sp>
      <p:sp>
        <p:nvSpPr>
          <p:cNvPr id="5139" name="Text Box 26"/>
          <p:cNvSpPr txBox="1">
            <a:spLocks noChangeArrowheads="1"/>
          </p:cNvSpPr>
          <p:nvPr/>
        </p:nvSpPr>
        <p:spPr bwMode="auto">
          <a:xfrm>
            <a:off x="6529388" y="547687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3: three</a:t>
            </a:r>
          </a:p>
        </p:txBody>
      </p:sp>
      <p:sp>
        <p:nvSpPr>
          <p:cNvPr id="5140" name="Text Box 27"/>
          <p:cNvSpPr txBox="1">
            <a:spLocks noChangeArrowheads="1"/>
          </p:cNvSpPr>
          <p:nvPr/>
        </p:nvSpPr>
        <p:spPr bwMode="auto">
          <a:xfrm>
            <a:off x="6543675" y="5705475"/>
            <a:ext cx="137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4: four</a:t>
            </a:r>
          </a:p>
        </p:txBody>
      </p:sp>
      <p:sp>
        <p:nvSpPr>
          <p:cNvPr id="5141" name="Text Box 28"/>
          <p:cNvSpPr txBox="1">
            <a:spLocks noChangeArrowheads="1"/>
          </p:cNvSpPr>
          <p:nvPr/>
        </p:nvSpPr>
        <p:spPr bwMode="auto">
          <a:xfrm>
            <a:off x="6538913" y="59817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5: five</a:t>
            </a:r>
          </a:p>
        </p:txBody>
      </p:sp>
      <p:sp>
        <p:nvSpPr>
          <p:cNvPr id="5142" name="Text Box 29"/>
          <p:cNvSpPr txBox="1">
            <a:spLocks noChangeArrowheads="1"/>
          </p:cNvSpPr>
          <p:nvPr/>
        </p:nvSpPr>
        <p:spPr bwMode="auto">
          <a:xfrm>
            <a:off x="7620000" y="50196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6: six</a:t>
            </a:r>
          </a:p>
        </p:txBody>
      </p:sp>
      <p:sp>
        <p:nvSpPr>
          <p:cNvPr id="5143" name="Text Box 30"/>
          <p:cNvSpPr txBox="1">
            <a:spLocks noChangeArrowheads="1"/>
          </p:cNvSpPr>
          <p:nvPr/>
        </p:nvSpPr>
        <p:spPr bwMode="auto">
          <a:xfrm>
            <a:off x="7586663" y="5253038"/>
            <a:ext cx="175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7: seven</a:t>
            </a:r>
          </a:p>
        </p:txBody>
      </p:sp>
      <p:sp>
        <p:nvSpPr>
          <p:cNvPr id="5144" name="Text Box 31"/>
          <p:cNvSpPr txBox="1">
            <a:spLocks noChangeArrowheads="1"/>
          </p:cNvSpPr>
          <p:nvPr/>
        </p:nvSpPr>
        <p:spPr bwMode="auto">
          <a:xfrm>
            <a:off x="7581900" y="5491163"/>
            <a:ext cx="175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8: eight</a:t>
            </a:r>
          </a:p>
        </p:txBody>
      </p:sp>
      <p:sp>
        <p:nvSpPr>
          <p:cNvPr id="5145" name="Text Box 32"/>
          <p:cNvSpPr txBox="1">
            <a:spLocks noChangeArrowheads="1"/>
          </p:cNvSpPr>
          <p:nvPr/>
        </p:nvSpPr>
        <p:spPr bwMode="auto">
          <a:xfrm>
            <a:off x="7577138" y="5738813"/>
            <a:ext cx="1447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9: nine</a:t>
            </a:r>
          </a:p>
        </p:txBody>
      </p:sp>
      <p:sp>
        <p:nvSpPr>
          <p:cNvPr id="5146" name="Text Box 33"/>
          <p:cNvSpPr txBox="1">
            <a:spLocks noChangeArrowheads="1"/>
          </p:cNvSpPr>
          <p:nvPr/>
        </p:nvSpPr>
        <p:spPr bwMode="auto">
          <a:xfrm>
            <a:off x="7524750" y="6005513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</a:rPr>
              <a:t>10: ten</a:t>
            </a:r>
          </a:p>
        </p:txBody>
      </p:sp>
      <p:sp>
        <p:nvSpPr>
          <p:cNvPr id="5147" name="Text Box 42"/>
          <p:cNvSpPr txBox="1">
            <a:spLocks noChangeArrowheads="1"/>
          </p:cNvSpPr>
          <p:nvPr/>
        </p:nvSpPr>
        <p:spPr bwMode="auto">
          <a:xfrm>
            <a:off x="1676400" y="1676400"/>
            <a:ext cx="2667000" cy="588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   </a:t>
            </a:r>
            <a:r>
              <a:rPr lang="en-US" sz="3200" b="1">
                <a:solidFill>
                  <a:schemeClr val="accent2"/>
                </a:solidFill>
              </a:rPr>
              <a:t>MATCHING</a:t>
            </a:r>
          </a:p>
        </p:txBody>
      </p:sp>
      <p:sp>
        <p:nvSpPr>
          <p:cNvPr id="5148" name="Text Box 43"/>
          <p:cNvSpPr txBox="1">
            <a:spLocks noChangeArrowheads="1"/>
          </p:cNvSpPr>
          <p:nvPr/>
        </p:nvSpPr>
        <p:spPr bwMode="auto">
          <a:xfrm>
            <a:off x="3962400" y="3200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one</a:t>
            </a:r>
          </a:p>
        </p:txBody>
      </p:sp>
      <p:sp>
        <p:nvSpPr>
          <p:cNvPr id="5149" name="Text Box 44"/>
          <p:cNvSpPr txBox="1">
            <a:spLocks noChangeArrowheads="1"/>
          </p:cNvSpPr>
          <p:nvPr/>
        </p:nvSpPr>
        <p:spPr bwMode="auto">
          <a:xfrm>
            <a:off x="3962400" y="58880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two</a:t>
            </a:r>
          </a:p>
        </p:txBody>
      </p:sp>
      <p:sp>
        <p:nvSpPr>
          <p:cNvPr id="5150" name="Text Box 45"/>
          <p:cNvSpPr txBox="1">
            <a:spLocks noChangeArrowheads="1"/>
          </p:cNvSpPr>
          <p:nvPr/>
        </p:nvSpPr>
        <p:spPr bwMode="auto">
          <a:xfrm>
            <a:off x="3962400" y="512603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three</a:t>
            </a:r>
          </a:p>
        </p:txBody>
      </p:sp>
      <p:sp>
        <p:nvSpPr>
          <p:cNvPr id="5151" name="Text Box 46"/>
          <p:cNvSpPr txBox="1">
            <a:spLocks noChangeArrowheads="1"/>
          </p:cNvSpPr>
          <p:nvPr/>
        </p:nvSpPr>
        <p:spPr bwMode="auto">
          <a:xfrm>
            <a:off x="3962400" y="428783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four</a:t>
            </a:r>
          </a:p>
        </p:txBody>
      </p:sp>
      <p:sp>
        <p:nvSpPr>
          <p:cNvPr id="5152" name="Text Box 47"/>
          <p:cNvSpPr txBox="1">
            <a:spLocks noChangeArrowheads="1"/>
          </p:cNvSpPr>
          <p:nvPr/>
        </p:nvSpPr>
        <p:spPr bwMode="auto">
          <a:xfrm>
            <a:off x="3962400" y="34496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five</a:t>
            </a:r>
          </a:p>
        </p:txBody>
      </p:sp>
      <p:sp>
        <p:nvSpPr>
          <p:cNvPr id="5153" name="Text Box 48"/>
          <p:cNvSpPr txBox="1">
            <a:spLocks noChangeArrowheads="1"/>
          </p:cNvSpPr>
          <p:nvPr/>
        </p:nvSpPr>
        <p:spPr bwMode="auto">
          <a:xfrm>
            <a:off x="3962400" y="550703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six</a:t>
            </a:r>
          </a:p>
        </p:txBody>
      </p:sp>
      <p:sp>
        <p:nvSpPr>
          <p:cNvPr id="5154" name="Text Box 49"/>
          <p:cNvSpPr txBox="1">
            <a:spLocks noChangeArrowheads="1"/>
          </p:cNvSpPr>
          <p:nvPr/>
        </p:nvSpPr>
        <p:spPr bwMode="auto">
          <a:xfrm>
            <a:off x="3962400" y="268763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seven</a:t>
            </a:r>
          </a:p>
        </p:txBody>
      </p:sp>
      <p:sp>
        <p:nvSpPr>
          <p:cNvPr id="5155" name="Text Box 50"/>
          <p:cNvSpPr txBox="1">
            <a:spLocks noChangeArrowheads="1"/>
          </p:cNvSpPr>
          <p:nvPr/>
        </p:nvSpPr>
        <p:spPr bwMode="auto">
          <a:xfrm>
            <a:off x="3962400" y="3906838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eight</a:t>
            </a:r>
          </a:p>
        </p:txBody>
      </p:sp>
      <p:sp>
        <p:nvSpPr>
          <p:cNvPr id="5156" name="Text Box 51"/>
          <p:cNvSpPr txBox="1">
            <a:spLocks noChangeArrowheads="1"/>
          </p:cNvSpPr>
          <p:nvPr/>
        </p:nvSpPr>
        <p:spPr bwMode="auto">
          <a:xfrm>
            <a:off x="3962400" y="238283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nine</a:t>
            </a:r>
          </a:p>
        </p:txBody>
      </p:sp>
      <p:sp>
        <p:nvSpPr>
          <p:cNvPr id="5157" name="Text Box 52"/>
          <p:cNvSpPr txBox="1">
            <a:spLocks noChangeArrowheads="1"/>
          </p:cNvSpPr>
          <p:nvPr/>
        </p:nvSpPr>
        <p:spPr bwMode="auto">
          <a:xfrm>
            <a:off x="3962400" y="474503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ten</a:t>
            </a:r>
          </a:p>
        </p:txBody>
      </p:sp>
      <p:sp>
        <p:nvSpPr>
          <p:cNvPr id="5158" name="Text Box 54"/>
          <p:cNvSpPr txBox="1">
            <a:spLocks noChangeArrowheads="1"/>
          </p:cNvSpPr>
          <p:nvPr/>
        </p:nvSpPr>
        <p:spPr bwMode="auto">
          <a:xfrm>
            <a:off x="1524000" y="24669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5159" name="Text Box 55"/>
          <p:cNvSpPr txBox="1">
            <a:spLocks noChangeArrowheads="1"/>
          </p:cNvSpPr>
          <p:nvPr/>
        </p:nvSpPr>
        <p:spPr bwMode="auto">
          <a:xfrm>
            <a:off x="1524000" y="27717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160" name="Text Box 56"/>
          <p:cNvSpPr txBox="1">
            <a:spLocks noChangeArrowheads="1"/>
          </p:cNvSpPr>
          <p:nvPr/>
        </p:nvSpPr>
        <p:spPr bwMode="auto">
          <a:xfrm>
            <a:off x="1524000" y="31527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161" name="Text Box 57"/>
          <p:cNvSpPr txBox="1">
            <a:spLocks noChangeArrowheads="1"/>
          </p:cNvSpPr>
          <p:nvPr/>
        </p:nvSpPr>
        <p:spPr bwMode="auto">
          <a:xfrm>
            <a:off x="1524000" y="34575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5162" name="Text Box 58"/>
          <p:cNvSpPr txBox="1">
            <a:spLocks noChangeArrowheads="1"/>
          </p:cNvSpPr>
          <p:nvPr/>
        </p:nvSpPr>
        <p:spPr bwMode="auto">
          <a:xfrm>
            <a:off x="1524000" y="38385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5163" name="Text Box 59"/>
          <p:cNvSpPr txBox="1">
            <a:spLocks noChangeArrowheads="1"/>
          </p:cNvSpPr>
          <p:nvPr/>
        </p:nvSpPr>
        <p:spPr bwMode="auto">
          <a:xfrm>
            <a:off x="1524000" y="42195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5164" name="Text Box 60"/>
          <p:cNvSpPr txBox="1">
            <a:spLocks noChangeArrowheads="1"/>
          </p:cNvSpPr>
          <p:nvPr/>
        </p:nvSpPr>
        <p:spPr bwMode="auto">
          <a:xfrm>
            <a:off x="1524000" y="46767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5165" name="Text Box 61"/>
          <p:cNvSpPr txBox="1">
            <a:spLocks noChangeArrowheads="1"/>
          </p:cNvSpPr>
          <p:nvPr/>
        </p:nvSpPr>
        <p:spPr bwMode="auto">
          <a:xfrm>
            <a:off x="1524000" y="50577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5166" name="Text Box 62"/>
          <p:cNvSpPr txBox="1">
            <a:spLocks noChangeArrowheads="1"/>
          </p:cNvSpPr>
          <p:nvPr/>
        </p:nvSpPr>
        <p:spPr bwMode="auto">
          <a:xfrm>
            <a:off x="1524000" y="54387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5167" name="Text Box 63"/>
          <p:cNvSpPr txBox="1">
            <a:spLocks noChangeArrowheads="1"/>
          </p:cNvSpPr>
          <p:nvPr/>
        </p:nvSpPr>
        <p:spPr bwMode="auto">
          <a:xfrm>
            <a:off x="1447800" y="58959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91200" name="Line 64"/>
          <p:cNvSpPr>
            <a:spLocks noChangeShapeType="1"/>
          </p:cNvSpPr>
          <p:nvPr/>
        </p:nvSpPr>
        <p:spPr bwMode="auto">
          <a:xfrm>
            <a:off x="1752600" y="2743200"/>
            <a:ext cx="2362200" cy="6858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1" name="Line 65"/>
          <p:cNvSpPr>
            <a:spLocks noChangeShapeType="1"/>
          </p:cNvSpPr>
          <p:nvPr/>
        </p:nvSpPr>
        <p:spPr bwMode="auto">
          <a:xfrm>
            <a:off x="1752600" y="3124200"/>
            <a:ext cx="2286000" cy="31242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2" name="Line 66"/>
          <p:cNvSpPr>
            <a:spLocks noChangeShapeType="1"/>
          </p:cNvSpPr>
          <p:nvPr/>
        </p:nvSpPr>
        <p:spPr bwMode="auto">
          <a:xfrm>
            <a:off x="1752600" y="3505200"/>
            <a:ext cx="2362200" cy="19812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3" name="Line 67"/>
          <p:cNvSpPr>
            <a:spLocks noChangeShapeType="1"/>
          </p:cNvSpPr>
          <p:nvPr/>
        </p:nvSpPr>
        <p:spPr bwMode="auto">
          <a:xfrm flipV="1">
            <a:off x="1752600" y="3810000"/>
            <a:ext cx="2286000" cy="3048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4" name="Line 68"/>
          <p:cNvSpPr>
            <a:spLocks noChangeShapeType="1"/>
          </p:cNvSpPr>
          <p:nvPr/>
        </p:nvSpPr>
        <p:spPr bwMode="auto">
          <a:xfrm>
            <a:off x="1752600" y="4495800"/>
            <a:ext cx="2286000" cy="13716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5" name="Line 69"/>
          <p:cNvSpPr>
            <a:spLocks noChangeShapeType="1"/>
          </p:cNvSpPr>
          <p:nvPr/>
        </p:nvSpPr>
        <p:spPr bwMode="auto">
          <a:xfrm flipV="1">
            <a:off x="1676400" y="3048000"/>
            <a:ext cx="2362200" cy="19050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6" name="Line 70"/>
          <p:cNvSpPr>
            <a:spLocks noChangeShapeType="1"/>
          </p:cNvSpPr>
          <p:nvPr/>
        </p:nvSpPr>
        <p:spPr bwMode="auto">
          <a:xfrm flipV="1">
            <a:off x="1752600" y="4267200"/>
            <a:ext cx="2286000" cy="11430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7" name="Line 71"/>
          <p:cNvSpPr>
            <a:spLocks noChangeShapeType="1"/>
          </p:cNvSpPr>
          <p:nvPr/>
        </p:nvSpPr>
        <p:spPr bwMode="auto">
          <a:xfrm flipV="1">
            <a:off x="1828800" y="5105400"/>
            <a:ext cx="2209800" cy="10668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8" name="Line 72"/>
          <p:cNvSpPr>
            <a:spLocks noChangeShapeType="1"/>
          </p:cNvSpPr>
          <p:nvPr/>
        </p:nvSpPr>
        <p:spPr bwMode="auto">
          <a:xfrm flipV="1">
            <a:off x="1752600" y="2743200"/>
            <a:ext cx="2286000" cy="29718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209" name="Line 73"/>
          <p:cNvSpPr>
            <a:spLocks noChangeShapeType="1"/>
          </p:cNvSpPr>
          <p:nvPr/>
        </p:nvSpPr>
        <p:spPr bwMode="auto">
          <a:xfrm>
            <a:off x="1752600" y="3733800"/>
            <a:ext cx="2286000" cy="7620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8" name="Text Box 74"/>
          <p:cNvSpPr txBox="1">
            <a:spLocks noChangeArrowheads="1"/>
          </p:cNvSpPr>
          <p:nvPr/>
        </p:nvSpPr>
        <p:spPr bwMode="auto">
          <a:xfrm>
            <a:off x="6553200" y="6248400"/>
            <a:ext cx="1014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u="sng">
                <a:solidFill>
                  <a:schemeClr val="accent2"/>
                </a:solidFill>
              </a:rPr>
              <a:t>3, Let’s talk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00" grpId="0" animBg="1"/>
      <p:bldP spid="91201" grpId="0" animBg="1"/>
      <p:bldP spid="91202" grpId="0" animBg="1"/>
      <p:bldP spid="91203" grpId="0" animBg="1"/>
      <p:bldP spid="91204" grpId="0" animBg="1"/>
      <p:bldP spid="91205" grpId="0" animBg="1"/>
      <p:bldP spid="91206" grpId="0" animBg="1"/>
      <p:bldP spid="91207" grpId="0" animBg="1"/>
      <p:bldP spid="91208" grpId="0" animBg="1"/>
      <p:bldP spid="912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553200" y="4800600"/>
            <a:ext cx="2971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 u="sng">
                <a:solidFill>
                  <a:srgbClr val="0000FF"/>
                </a:solidFill>
              </a:rPr>
              <a:t>2. Look and say.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0" y="381000"/>
            <a:ext cx="9358313" cy="1066800"/>
            <a:chOff x="9" y="240"/>
            <a:chExt cx="5895" cy="672"/>
          </a:xfrm>
        </p:grpSpPr>
        <p:sp>
          <p:nvSpPr>
            <p:cNvPr id="6183" name="Line 4"/>
            <p:cNvSpPr>
              <a:spLocks noChangeShapeType="1"/>
            </p:cNvSpPr>
            <p:nvPr/>
          </p:nvSpPr>
          <p:spPr bwMode="auto">
            <a:xfrm>
              <a:off x="9" y="845"/>
              <a:ext cx="576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Text Box 5"/>
            <p:cNvSpPr txBox="1">
              <a:spLocks noChangeArrowheads="1"/>
            </p:cNvSpPr>
            <p:nvPr/>
          </p:nvSpPr>
          <p:spPr bwMode="auto">
            <a:xfrm>
              <a:off x="2688" y="528"/>
              <a:ext cx="32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cs typeface="Arial" charset="0"/>
                </a:rPr>
                <a:t>Section A: 1, 2, 3</a:t>
              </a:r>
            </a:p>
          </p:txBody>
        </p:sp>
        <p:sp>
          <p:nvSpPr>
            <p:cNvPr id="6185" name="Line 8"/>
            <p:cNvSpPr>
              <a:spLocks noChangeShapeType="1"/>
            </p:cNvSpPr>
            <p:nvPr/>
          </p:nvSpPr>
          <p:spPr bwMode="auto">
            <a:xfrm>
              <a:off x="24" y="912"/>
              <a:ext cx="576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968" y="240"/>
              <a:ext cx="1992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19050">
                    <a:solidFill>
                      <a:srgbClr val="99FF33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Arial"/>
                  <a:cs typeface="Arial"/>
                </a:rPr>
                <a:t>Unit 8 :   Ages    </a:t>
              </a:r>
            </a:p>
          </p:txBody>
        </p:sp>
        <p:pic>
          <p:nvPicPr>
            <p:cNvPr id="6187" name="Picture 10" descr="BLC0B2~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" y="288"/>
              <a:ext cx="13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8" name="Line 11"/>
          <p:cNvSpPr>
            <a:spLocks noChangeShapeType="1"/>
          </p:cNvSpPr>
          <p:nvPr/>
        </p:nvSpPr>
        <p:spPr bwMode="auto">
          <a:xfrm flipH="1">
            <a:off x="6472238" y="1328738"/>
            <a:ext cx="0" cy="5486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6477000" y="1828800"/>
            <a:ext cx="5791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Mai: </a:t>
            </a:r>
            <a:r>
              <a:rPr lang="en-US" sz="1100" b="1">
                <a:solidFill>
                  <a:srgbClr val="FF3300"/>
                </a:solidFill>
              </a:rPr>
              <a:t>This is my mother.</a:t>
            </a:r>
            <a:r>
              <a:rPr lang="en-US" sz="11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6777038" y="2000250"/>
            <a:ext cx="3962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 </a:t>
            </a:r>
            <a:r>
              <a:rPr lang="en-US" sz="1100" b="1">
                <a:solidFill>
                  <a:srgbClr val="FF3300"/>
                </a:solidFill>
              </a:rPr>
              <a:t>And this is my friend, Li Li.</a:t>
            </a: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6477000" y="2286000"/>
            <a:ext cx="4876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Mother: </a:t>
            </a:r>
            <a:r>
              <a:rPr lang="en-US" sz="1100" b="1">
                <a:solidFill>
                  <a:srgbClr val="FF3300"/>
                </a:solidFill>
              </a:rPr>
              <a:t>Hi, Li Li. Nice to meet you.</a:t>
            </a:r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6515100" y="2514600"/>
            <a:ext cx="5257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Li Li:  </a:t>
            </a:r>
            <a:r>
              <a:rPr lang="en-US" sz="1100" b="1">
                <a:solidFill>
                  <a:srgbClr val="FF3300"/>
                </a:solidFill>
              </a:rPr>
              <a:t>Nice to meet you too.</a:t>
            </a: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6477000" y="2743200"/>
            <a:ext cx="4419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Mother:  </a:t>
            </a:r>
            <a:r>
              <a:rPr lang="en-US" sz="1100" b="1">
                <a:solidFill>
                  <a:srgbClr val="FF3300"/>
                </a:solidFill>
              </a:rPr>
              <a:t>How old are you?</a:t>
            </a:r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6477000" y="3048000"/>
            <a:ext cx="35814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Li Li:     </a:t>
            </a:r>
            <a:r>
              <a:rPr lang="en-US" sz="1100" b="1">
                <a:solidFill>
                  <a:srgbClr val="FF3300"/>
                </a:solidFill>
              </a:rPr>
              <a:t>I’m eight</a:t>
            </a:r>
          </a:p>
        </p:txBody>
      </p:sp>
      <p:sp>
        <p:nvSpPr>
          <p:cNvPr id="6155" name="Text Box 18"/>
          <p:cNvSpPr txBox="1">
            <a:spLocks noChangeArrowheads="1"/>
          </p:cNvSpPr>
          <p:nvPr/>
        </p:nvSpPr>
        <p:spPr bwMode="auto">
          <a:xfrm>
            <a:off x="6934200" y="3505200"/>
            <a:ext cx="4419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A: How old are you?</a:t>
            </a:r>
          </a:p>
        </p:txBody>
      </p:sp>
      <p:sp>
        <p:nvSpPr>
          <p:cNvPr id="6156" name="Text Box 19"/>
          <p:cNvSpPr txBox="1">
            <a:spLocks noChangeArrowheads="1"/>
          </p:cNvSpPr>
          <p:nvPr/>
        </p:nvSpPr>
        <p:spPr bwMode="auto">
          <a:xfrm>
            <a:off x="6553200" y="3962400"/>
            <a:ext cx="434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B: I’m  eight     </a:t>
            </a:r>
            <a:r>
              <a:rPr lang="en-US" sz="1100" b="1">
                <a:solidFill>
                  <a:srgbClr val="339933"/>
                </a:solidFill>
              </a:rPr>
              <a:t>Mình thỡ 8 tuổi</a:t>
            </a:r>
            <a:r>
              <a:rPr lang="en-US" sz="1100" b="1"/>
              <a:t> </a:t>
            </a:r>
            <a:r>
              <a:rPr lang="en-US" sz="1100" b="1">
                <a:solidFill>
                  <a:srgbClr val="0000FF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              nine     </a:t>
            </a:r>
            <a:r>
              <a:rPr lang="en-US" sz="1100" b="1">
                <a:solidFill>
                  <a:srgbClr val="339933"/>
                </a:solidFill>
              </a:rPr>
              <a:t>Mình thỡ 9 tuổi</a:t>
            </a:r>
            <a:r>
              <a:rPr lang="en-US" sz="1100" b="1">
                <a:solidFill>
                  <a:srgbClr val="0000FF"/>
                </a:solidFill>
              </a:rPr>
              <a:t>                 </a:t>
            </a:r>
          </a:p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rgbClr val="0000FF"/>
                </a:solidFill>
              </a:rPr>
              <a:t>              ten       </a:t>
            </a:r>
            <a:r>
              <a:rPr lang="en-US" sz="1100" b="1">
                <a:solidFill>
                  <a:srgbClr val="339933"/>
                </a:solidFill>
              </a:rPr>
              <a:t>Mình thì 10 tuổi</a:t>
            </a:r>
          </a:p>
        </p:txBody>
      </p:sp>
      <p:sp>
        <p:nvSpPr>
          <p:cNvPr id="6157" name="Text Box 20"/>
          <p:cNvSpPr txBox="1">
            <a:spLocks noChangeArrowheads="1"/>
          </p:cNvSpPr>
          <p:nvPr/>
        </p:nvSpPr>
        <p:spPr bwMode="auto">
          <a:xfrm>
            <a:off x="6477000" y="3276600"/>
            <a:ext cx="4876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 i="1">
                <a:solidFill>
                  <a:srgbClr val="FF3300"/>
                </a:solidFill>
              </a:rPr>
              <a:t>Structure</a:t>
            </a:r>
            <a:r>
              <a:rPr lang="en-US" sz="1100">
                <a:solidFill>
                  <a:srgbClr val="FF3300"/>
                </a:solidFill>
              </a:rPr>
              <a:t>:  </a:t>
            </a:r>
            <a:r>
              <a:rPr lang="en-US" sz="1100">
                <a:solidFill>
                  <a:srgbClr val="0000FF"/>
                </a:solidFill>
              </a:rPr>
              <a:t>Hỏi và trả lời về tuổi</a:t>
            </a:r>
          </a:p>
        </p:txBody>
      </p:sp>
      <p:sp>
        <p:nvSpPr>
          <p:cNvPr id="6158" name="Text Box 21"/>
          <p:cNvSpPr txBox="1">
            <a:spLocks noChangeArrowheads="1"/>
          </p:cNvSpPr>
          <p:nvPr/>
        </p:nvSpPr>
        <p:spPr bwMode="auto">
          <a:xfrm>
            <a:off x="6858000" y="3733800"/>
            <a:ext cx="1797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>
                <a:solidFill>
                  <a:srgbClr val="339933"/>
                </a:solidFill>
              </a:rPr>
              <a:t>Bạn bao nhiêu tuổi rồi? </a:t>
            </a:r>
          </a:p>
        </p:txBody>
      </p:sp>
      <p:sp>
        <p:nvSpPr>
          <p:cNvPr id="6159" name="Line 22"/>
          <p:cNvSpPr>
            <a:spLocks noChangeShapeType="1"/>
          </p:cNvSpPr>
          <p:nvPr/>
        </p:nvSpPr>
        <p:spPr bwMode="auto">
          <a:xfrm>
            <a:off x="7115175" y="4071938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Rectangle 23"/>
          <p:cNvSpPr>
            <a:spLocks noChangeArrowheads="1"/>
          </p:cNvSpPr>
          <p:nvPr/>
        </p:nvSpPr>
        <p:spPr bwMode="auto">
          <a:xfrm>
            <a:off x="6453188" y="1195388"/>
            <a:ext cx="4572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100" b="1" u="sng">
                <a:solidFill>
                  <a:srgbClr val="000066"/>
                </a:solidFill>
              </a:rPr>
              <a:t>1. look, listen and repeat</a:t>
            </a:r>
          </a:p>
        </p:txBody>
      </p:sp>
      <p:sp>
        <p:nvSpPr>
          <p:cNvPr id="6161" name="Text Box 24"/>
          <p:cNvSpPr txBox="1">
            <a:spLocks noChangeArrowheads="1"/>
          </p:cNvSpPr>
          <p:nvPr/>
        </p:nvSpPr>
        <p:spPr bwMode="auto">
          <a:xfrm>
            <a:off x="6553200" y="5019675"/>
            <a:ext cx="1143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1: one</a:t>
            </a:r>
          </a:p>
        </p:txBody>
      </p:sp>
      <p:sp>
        <p:nvSpPr>
          <p:cNvPr id="6162" name="Text Box 25"/>
          <p:cNvSpPr txBox="1">
            <a:spLocks noChangeArrowheads="1"/>
          </p:cNvSpPr>
          <p:nvPr/>
        </p:nvSpPr>
        <p:spPr bwMode="auto">
          <a:xfrm>
            <a:off x="6553200" y="5248275"/>
            <a:ext cx="1143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2: two</a:t>
            </a:r>
          </a:p>
        </p:txBody>
      </p:sp>
      <p:sp>
        <p:nvSpPr>
          <p:cNvPr id="6163" name="Text Box 26"/>
          <p:cNvSpPr txBox="1">
            <a:spLocks noChangeArrowheads="1"/>
          </p:cNvSpPr>
          <p:nvPr/>
        </p:nvSpPr>
        <p:spPr bwMode="auto">
          <a:xfrm>
            <a:off x="6529388" y="5476875"/>
            <a:ext cx="1600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3: three</a:t>
            </a: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6543675" y="5705475"/>
            <a:ext cx="1371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4: four</a:t>
            </a:r>
          </a:p>
        </p:txBody>
      </p:sp>
      <p:sp>
        <p:nvSpPr>
          <p:cNvPr id="6165" name="Text Box 28"/>
          <p:cNvSpPr txBox="1">
            <a:spLocks noChangeArrowheads="1"/>
          </p:cNvSpPr>
          <p:nvPr/>
        </p:nvSpPr>
        <p:spPr bwMode="auto">
          <a:xfrm>
            <a:off x="6538913" y="5981700"/>
            <a:ext cx="1143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5: five</a:t>
            </a:r>
          </a:p>
        </p:txBody>
      </p:sp>
      <p:sp>
        <p:nvSpPr>
          <p:cNvPr id="6166" name="Text Box 29"/>
          <p:cNvSpPr txBox="1">
            <a:spLocks noChangeArrowheads="1"/>
          </p:cNvSpPr>
          <p:nvPr/>
        </p:nvSpPr>
        <p:spPr bwMode="auto">
          <a:xfrm>
            <a:off x="7620000" y="5019675"/>
            <a:ext cx="1143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6: six</a:t>
            </a:r>
          </a:p>
        </p:txBody>
      </p:sp>
      <p:sp>
        <p:nvSpPr>
          <p:cNvPr id="6167" name="Text Box 30"/>
          <p:cNvSpPr txBox="1">
            <a:spLocks noChangeArrowheads="1"/>
          </p:cNvSpPr>
          <p:nvPr/>
        </p:nvSpPr>
        <p:spPr bwMode="auto">
          <a:xfrm>
            <a:off x="7586663" y="5253038"/>
            <a:ext cx="1752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7: seven</a:t>
            </a:r>
          </a:p>
        </p:txBody>
      </p:sp>
      <p:sp>
        <p:nvSpPr>
          <p:cNvPr id="6168" name="Text Box 31"/>
          <p:cNvSpPr txBox="1">
            <a:spLocks noChangeArrowheads="1"/>
          </p:cNvSpPr>
          <p:nvPr/>
        </p:nvSpPr>
        <p:spPr bwMode="auto">
          <a:xfrm>
            <a:off x="7581900" y="5491163"/>
            <a:ext cx="1752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8: eight</a:t>
            </a:r>
          </a:p>
        </p:txBody>
      </p:sp>
      <p:sp>
        <p:nvSpPr>
          <p:cNvPr id="6169" name="Text Box 32"/>
          <p:cNvSpPr txBox="1">
            <a:spLocks noChangeArrowheads="1"/>
          </p:cNvSpPr>
          <p:nvPr/>
        </p:nvSpPr>
        <p:spPr bwMode="auto">
          <a:xfrm>
            <a:off x="7577138" y="5738813"/>
            <a:ext cx="1447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9: nine</a:t>
            </a:r>
          </a:p>
        </p:txBody>
      </p:sp>
      <p:sp>
        <p:nvSpPr>
          <p:cNvPr id="6170" name="Text Box 33"/>
          <p:cNvSpPr txBox="1">
            <a:spLocks noChangeArrowheads="1"/>
          </p:cNvSpPr>
          <p:nvPr/>
        </p:nvSpPr>
        <p:spPr bwMode="auto">
          <a:xfrm>
            <a:off x="7524750" y="6005513"/>
            <a:ext cx="13716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100" b="1">
                <a:solidFill>
                  <a:schemeClr val="accent2"/>
                </a:solidFill>
              </a:rPr>
              <a:t>10: ten</a:t>
            </a:r>
          </a:p>
        </p:txBody>
      </p:sp>
      <p:sp>
        <p:nvSpPr>
          <p:cNvPr id="92225" name="Text Box 65"/>
          <p:cNvSpPr txBox="1">
            <a:spLocks noChangeArrowheads="1"/>
          </p:cNvSpPr>
          <p:nvPr/>
        </p:nvSpPr>
        <p:spPr bwMode="auto">
          <a:xfrm>
            <a:off x="1143000" y="23622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A: How old are you?</a:t>
            </a:r>
          </a:p>
        </p:txBody>
      </p:sp>
      <p:sp>
        <p:nvSpPr>
          <p:cNvPr id="92226" name="Text Box 66"/>
          <p:cNvSpPr txBox="1">
            <a:spLocks noChangeArrowheads="1"/>
          </p:cNvSpPr>
          <p:nvPr/>
        </p:nvSpPr>
        <p:spPr bwMode="auto">
          <a:xfrm>
            <a:off x="304800" y="182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i="1" u="sng">
                <a:solidFill>
                  <a:srgbClr val="990000"/>
                </a:solidFill>
              </a:rPr>
              <a:t>*Structure</a:t>
            </a:r>
            <a:r>
              <a:rPr lang="en-US" sz="2000" b="1" u="sng">
                <a:solidFill>
                  <a:srgbClr val="990000"/>
                </a:solidFill>
              </a:rPr>
              <a:t>:</a:t>
            </a:r>
          </a:p>
        </p:txBody>
      </p:sp>
      <p:sp>
        <p:nvSpPr>
          <p:cNvPr id="92227" name="Text Box 67"/>
          <p:cNvSpPr txBox="1">
            <a:spLocks noChangeArrowheads="1"/>
          </p:cNvSpPr>
          <p:nvPr/>
        </p:nvSpPr>
        <p:spPr bwMode="auto">
          <a:xfrm>
            <a:off x="1447800" y="2743200"/>
            <a:ext cx="2535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9933"/>
                </a:solidFill>
              </a:rPr>
              <a:t>Bạn bao nhiêu tuổi rồi? </a:t>
            </a:r>
          </a:p>
        </p:txBody>
      </p:sp>
      <p:sp>
        <p:nvSpPr>
          <p:cNvPr id="92229" name="Text Box 69"/>
          <p:cNvSpPr txBox="1">
            <a:spLocks noChangeArrowheads="1"/>
          </p:cNvSpPr>
          <p:nvPr/>
        </p:nvSpPr>
        <p:spPr bwMode="auto">
          <a:xfrm>
            <a:off x="1425575" y="4495800"/>
            <a:ext cx="1506538" cy="338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 </a:t>
            </a:r>
            <a:r>
              <a:rPr lang="en-US" sz="1600" b="1">
                <a:solidFill>
                  <a:srgbClr val="0000FF"/>
                </a:solidFill>
              </a:rPr>
              <a:t>I</a:t>
            </a:r>
            <a:r>
              <a:rPr lang="en-US" sz="1600" b="1">
                <a:solidFill>
                  <a:schemeClr val="accent2"/>
                </a:solidFill>
              </a:rPr>
              <a:t>’m  + số tuổi</a:t>
            </a:r>
          </a:p>
        </p:txBody>
      </p:sp>
      <p:sp>
        <p:nvSpPr>
          <p:cNvPr id="92230" name="Text Box 70"/>
          <p:cNvSpPr txBox="1">
            <a:spLocks noChangeArrowheads="1"/>
          </p:cNvSpPr>
          <p:nvPr/>
        </p:nvSpPr>
        <p:spPr bwMode="auto">
          <a:xfrm>
            <a:off x="3048000" y="4495800"/>
            <a:ext cx="294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(để giới thiệu tuổi của mình)</a:t>
            </a:r>
          </a:p>
          <a:p>
            <a:endParaRPr lang="en-US" sz="1600"/>
          </a:p>
        </p:txBody>
      </p:sp>
      <p:sp>
        <p:nvSpPr>
          <p:cNvPr id="92231" name="Text Box 71"/>
          <p:cNvSpPr txBox="1">
            <a:spLocks noChangeArrowheads="1"/>
          </p:cNvSpPr>
          <p:nvPr/>
        </p:nvSpPr>
        <p:spPr bwMode="auto">
          <a:xfrm>
            <a:off x="1981200" y="1828800"/>
            <a:ext cx="264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Hỏi và trả lời về tuổi</a:t>
            </a:r>
          </a:p>
        </p:txBody>
      </p:sp>
      <p:sp>
        <p:nvSpPr>
          <p:cNvPr id="92232" name="Text Box 72"/>
          <p:cNvSpPr txBox="1">
            <a:spLocks noChangeArrowheads="1"/>
          </p:cNvSpPr>
          <p:nvPr/>
        </p:nvSpPr>
        <p:spPr bwMode="auto">
          <a:xfrm>
            <a:off x="1143000" y="3048000"/>
            <a:ext cx="434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B: I’m  eight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            nine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              ten</a:t>
            </a:r>
            <a:endParaRPr lang="en-US" sz="1600" b="1">
              <a:solidFill>
                <a:srgbClr val="339933"/>
              </a:solidFill>
            </a:endParaRPr>
          </a:p>
        </p:txBody>
      </p:sp>
      <p:sp>
        <p:nvSpPr>
          <p:cNvPr id="92233" name="Text Box 73"/>
          <p:cNvSpPr txBox="1">
            <a:spLocks noChangeArrowheads="1"/>
          </p:cNvSpPr>
          <p:nvPr/>
        </p:nvSpPr>
        <p:spPr bwMode="auto">
          <a:xfrm>
            <a:off x="2743200" y="3124200"/>
            <a:ext cx="157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9933"/>
                </a:solidFill>
              </a:rPr>
              <a:t>Mình thì 8 tuổi</a:t>
            </a:r>
          </a:p>
        </p:txBody>
      </p:sp>
      <p:sp>
        <p:nvSpPr>
          <p:cNvPr id="92234" name="Text Box 74"/>
          <p:cNvSpPr txBox="1">
            <a:spLocks noChangeArrowheads="1"/>
          </p:cNvSpPr>
          <p:nvPr/>
        </p:nvSpPr>
        <p:spPr bwMode="auto">
          <a:xfrm>
            <a:off x="2667000" y="3657600"/>
            <a:ext cx="1579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9933"/>
                </a:solidFill>
              </a:rPr>
              <a:t>Mình thì 9 tuổi</a:t>
            </a:r>
          </a:p>
        </p:txBody>
      </p:sp>
      <p:sp>
        <p:nvSpPr>
          <p:cNvPr id="92235" name="Text Box 75"/>
          <p:cNvSpPr txBox="1">
            <a:spLocks noChangeArrowheads="1"/>
          </p:cNvSpPr>
          <p:nvPr/>
        </p:nvSpPr>
        <p:spPr bwMode="auto">
          <a:xfrm>
            <a:off x="2667000" y="4052888"/>
            <a:ext cx="1693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9933"/>
                </a:solidFill>
              </a:rPr>
              <a:t>Mình thì 10 tuổi</a:t>
            </a:r>
          </a:p>
        </p:txBody>
      </p:sp>
      <p:sp>
        <p:nvSpPr>
          <p:cNvPr id="92236" name="Line 76"/>
          <p:cNvSpPr>
            <a:spLocks noChangeShapeType="1"/>
          </p:cNvSpPr>
          <p:nvPr/>
        </p:nvSpPr>
        <p:spPr bwMode="auto">
          <a:xfrm>
            <a:off x="1981200" y="3200400"/>
            <a:ext cx="0" cy="10810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7" name="Text Box 77"/>
          <p:cNvSpPr txBox="1">
            <a:spLocks noChangeArrowheads="1"/>
          </p:cNvSpPr>
          <p:nvPr/>
        </p:nvSpPr>
        <p:spPr bwMode="auto">
          <a:xfrm>
            <a:off x="609600" y="5334000"/>
            <a:ext cx="496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One        two             three            four          five     </a:t>
            </a:r>
          </a:p>
          <a:p>
            <a:r>
              <a:rPr lang="en-US" sz="1600" b="1">
                <a:solidFill>
                  <a:schemeClr val="accent2"/>
                </a:solidFill>
              </a:rPr>
              <a:t>six          seven         eight             nice          ten</a:t>
            </a:r>
            <a:r>
              <a:rPr lang="en-US" sz="160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5" grpId="0"/>
      <p:bldP spid="92226" grpId="0"/>
      <p:bldP spid="92227" grpId="0"/>
      <p:bldP spid="92229" grpId="0" animBg="1"/>
      <p:bldP spid="92230" grpId="0"/>
      <p:bldP spid="92231" grpId="0"/>
      <p:bldP spid="92232" grpId="0"/>
      <p:bldP spid="92233" grpId="0"/>
      <p:bldP spid="92234" grpId="0"/>
      <p:bldP spid="92235" grpId="0"/>
      <p:bldP spid="92236" grpId="0" animBg="1"/>
      <p:bldP spid="92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070-046-10-1042"/>
          <p:cNvPicPr>
            <a:picLocks noChangeAspect="1" noChangeArrowheads="1" noCrop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00FF00"/>
                </a:solidFill>
              </a:rPr>
              <a:t>Thank</a:t>
            </a:r>
            <a:r>
              <a:rPr lang="en-US" sz="4800" b="1">
                <a:solidFill>
                  <a:srgbClr val="0000FF"/>
                </a:solidFill>
              </a:rPr>
              <a:t> </a:t>
            </a:r>
            <a:r>
              <a:rPr lang="en-US" sz="4800" b="1">
                <a:solidFill>
                  <a:srgbClr val="FFFF00"/>
                </a:solidFill>
              </a:rPr>
              <a:t>you </a:t>
            </a:r>
            <a:r>
              <a:rPr lang="en-US" sz="4800" b="1">
                <a:solidFill>
                  <a:srgbClr val="00FF00"/>
                </a:solidFill>
              </a:rPr>
              <a:t>for</a:t>
            </a:r>
            <a:r>
              <a:rPr lang="en-US" sz="4800" b="1"/>
              <a:t> </a:t>
            </a:r>
            <a:r>
              <a:rPr lang="en-US" sz="4800" b="1">
                <a:solidFill>
                  <a:srgbClr val="FFFF00"/>
                </a:solidFill>
              </a:rPr>
              <a:t>your</a:t>
            </a:r>
            <a:r>
              <a:rPr lang="en-US" sz="4800" b="1">
                <a:solidFill>
                  <a:srgbClr val="FF9900"/>
                </a:solidFill>
              </a:rPr>
              <a:t> </a:t>
            </a:r>
            <a:r>
              <a:rPr lang="en-US" sz="4800" b="1">
                <a:solidFill>
                  <a:srgbClr val="00FFFF"/>
                </a:solidFill>
              </a:rPr>
              <a:t>attention !</a:t>
            </a:r>
          </a:p>
        </p:txBody>
      </p:sp>
      <p:pic>
        <p:nvPicPr>
          <p:cNvPr id="5124" name="S1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30639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audio>
          </p:childTnLst>
        </p:cTn>
      </p:par>
    </p:tnLst>
    <p:bldLst>
      <p:bldP spid="512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819</Words>
  <Application>Microsoft Office PowerPoint</Application>
  <PresentationFormat>On-screen Show (4:3)</PresentationFormat>
  <Paragraphs>171</Paragraphs>
  <Slides>6</Slides>
  <Notes>0</Notes>
  <HiddenSlides>0</HiddenSlides>
  <MMClips>12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34TRIEUKHUC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Huy Khanh</dc:creator>
  <cp:lastModifiedBy>CSTeam</cp:lastModifiedBy>
  <cp:revision>51</cp:revision>
  <dcterms:created xsi:type="dcterms:W3CDTF">2011-01-05T14:11:27Z</dcterms:created>
  <dcterms:modified xsi:type="dcterms:W3CDTF">2016-06-29T09:56:12Z</dcterms:modified>
</cp:coreProperties>
</file>