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1745976" y="1281431"/>
            <a:ext cx="9033784" cy="362140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64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</a:t>
            </a:r>
            <a:r>
              <a:rPr kumimoji="0" lang="en-US" sz="6400" b="1" i="0" u="none" strike="noStrike" kern="1200" cap="none" spc="50" normalizeH="0" baseline="0" noProof="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Kĩ</a:t>
            </a:r>
            <a:r>
              <a:rPr kumimoji="0" lang="en-US" sz="64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6400" b="1" i="0" u="none" strike="noStrike" kern="1200" cap="none" spc="50" normalizeH="0" baseline="0" noProof="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thuật</a:t>
            </a:r>
            <a:endParaRPr kumimoji="0" lang="en-US" sz="64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1:Vật </a:t>
            </a: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liệu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dụng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cụ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cắt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khâu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thêu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2) </a:t>
            </a:r>
            <a:endParaRPr kumimoji="0" lang="en-US" sz="5335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5865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</a:t>
            </a:r>
            <a:endParaRPr kumimoji="0" lang="en-US" sz="5335" b="1" i="1" u="none" strike="noStrike" kern="1200" cap="none" spc="50" normalizeH="0" baseline="0" noProof="0" dirty="0">
              <a:ln w="11430"/>
              <a:solidFill>
                <a:srgbClr val="FF33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24" y="5029201"/>
            <a:ext cx="4142095" cy="20415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95619">
            <a:off x="9613477" y="172297"/>
            <a:ext cx="1524000" cy="162983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3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1005483">
            <a:off x="10549044" y="1368848"/>
            <a:ext cx="1511300" cy="157056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5"/>
          <p:cNvSpPr txBox="1"/>
          <p:nvPr/>
        </p:nvSpPr>
        <p:spPr>
          <a:xfrm>
            <a:off x="512233" y="381000"/>
            <a:ext cx="11332633" cy="14046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sz="426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 sát hình 4 v</a:t>
            </a:r>
            <a:r>
              <a:rPr sz="4265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26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 khâu mẫu, hãy mô tả đặc điểm cấu tạo của kim khâu?</a:t>
            </a:r>
            <a:endParaRPr sz="4265" b="1" dirty="0">
              <a:latin typeface="VNI-Times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3565" y="2523490"/>
            <a:ext cx="11143615" cy="2717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/>
            <a:r>
              <a:rPr lang="vi-VN" altLang="x-none" sz="426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 được l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bằng kim loại cứng, có nhiều cỡ to, nhỏ khác nhau. Mũi kim nhọn, sắc. Thân kim khâu nhỏ v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nhọn dần về phía mũi kim. Đuôi kim khâu hơi dẹt, có lỗ để xâu chỉ.</a:t>
            </a:r>
            <a:endParaRPr lang="vi-VN" altLang="x-none" sz="4265" b="1" dirty="0">
              <a:solidFill>
                <a:srgbClr val="00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Text Box 5"/>
          <p:cNvSpPr txBox="1"/>
          <p:nvPr/>
        </p:nvSpPr>
        <p:spPr>
          <a:xfrm>
            <a:off x="429260" y="201507"/>
            <a:ext cx="11332633" cy="13220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 sát hình 5a, 5b, 5c kết hợp thông tin trong SGK: nêu cách xâu chỉ v</a:t>
            </a:r>
            <a:r>
              <a:rPr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kim.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010" y="1841500"/>
            <a:ext cx="12049125" cy="5015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/>
            <a:r>
              <a:rPr sz="40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Vuốt nhọn đầu sợi chỉ. </a:t>
            </a:r>
            <a:endParaRPr sz="40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sz="40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Tay trái cầm ngang thân kim, đuôi kim quay lên trên, ngang với tầm mắt v</a:t>
            </a:r>
            <a:r>
              <a:rPr sz="4000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0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hướng về phía ánh sáng để nhìn rõ lỗ kim. Tay phải cầm cách đầu chỉ đã vuốt nhọn khoảng 1cm để xâu chỉ v</a:t>
            </a:r>
            <a:r>
              <a:rPr sz="4000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0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lỗ kim.</a:t>
            </a:r>
            <a:endParaRPr sz="4000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sz="40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Cầm đầu sợi chỉ vừa xâu qua lỗ kim v</a:t>
            </a:r>
            <a:r>
              <a:rPr sz="4000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0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kéo một đoạn bằng 1/3 chiều d</a:t>
            </a:r>
            <a:r>
              <a:rPr sz="4000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0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sợi chỉ nếu khâu chỉ một hoặc kéo cho hai đầu chỉ bằng nhau nếu khâu chỉ đôi.</a:t>
            </a:r>
            <a:endParaRPr lang="vi-VN" altLang="x-none" sz="4000" b="1" dirty="0">
              <a:solidFill>
                <a:srgbClr val="0099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3"/>
          <p:cNvSpPr txBox="1"/>
          <p:nvPr/>
        </p:nvSpPr>
        <p:spPr>
          <a:xfrm>
            <a:off x="298450" y="3124200"/>
            <a:ext cx="11658600" cy="29667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/>
            <a:r>
              <a:rPr lang="vi-VN" sz="373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 trái cầm ngang sợi chỉ, cách đầu chỉ chuẩn bị nút khoảng 10cm. Tay phải cầm v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đầu sợi chỉ để nút v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quấn một vòng chỉ quanh ngón trỏ. Sau đó dùng ngón cái vê cho đầu sợi chỉ xoắn v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vòng chỉ v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kéo xuống sẽ tạo th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nút chỉ. </a:t>
            </a:r>
            <a:endParaRPr sz="3735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5527040" y="167005"/>
            <a:ext cx="6174105" cy="2580640"/>
          </a:xfrm>
          <a:prstGeom prst="cloudCallout">
            <a:avLst>
              <a:gd name="adj1" fmla="val -17201"/>
              <a:gd name="adj2" fmla="val 65255"/>
            </a:avLst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cách vê nút chỉ (hay còn được gọi l</a:t>
            </a: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gút chỉ)?</a:t>
            </a:r>
            <a:endParaRPr sz="3735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1060" y="3566795"/>
            <a:ext cx="2559051" cy="242781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3"/>
          <p:cNvSpPr txBox="1"/>
          <p:nvPr/>
        </p:nvSpPr>
        <p:spPr>
          <a:xfrm>
            <a:off x="1320800" y="3429000"/>
            <a:ext cx="9721851" cy="1241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Chọn chỉ có kích thước của sợi nhỏ hơn lỗ ở đuôi kim.</a:t>
            </a:r>
            <a:endParaRPr sz="3735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6280151" y="381000"/>
            <a:ext cx="4974167" cy="2366433"/>
          </a:xfrm>
          <a:prstGeom prst="cloudCallou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735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Lưu</a:t>
            </a:r>
            <a:r>
              <a:rPr kumimoji="0" 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ý:</a:t>
            </a:r>
            <a:endParaRPr kumimoji="0" lang="en-US" sz="3735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3"/>
          <p:cNvSpPr txBox="1"/>
          <p:nvPr/>
        </p:nvSpPr>
        <p:spPr>
          <a:xfrm>
            <a:off x="603251" y="3124200"/>
            <a:ext cx="11353800" cy="1241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Vê nút chỉ có tác dụng giữ cho chỉ không bị tuột khỏi vải khi khâu</a:t>
            </a:r>
            <a:endParaRPr sz="3735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6280151" y="381000"/>
            <a:ext cx="4974167" cy="2366433"/>
          </a:xfrm>
          <a:prstGeom prst="cloudCallou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Vê nút chỉ có tác dụng gì?</a:t>
            </a:r>
            <a:endParaRPr sz="3735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07200" y="3352800"/>
            <a:ext cx="2559051" cy="242781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3"/>
          <p:cNvSpPr txBox="1"/>
          <p:nvPr/>
        </p:nvSpPr>
        <p:spPr>
          <a:xfrm>
            <a:off x="603251" y="3124200"/>
            <a:ext cx="11353800" cy="18167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 khâu dùng xong phải để v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lọ có nắp đậy hoặc c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v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73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vỉ kim để giữ cho kim không bị gỉ; mũi kim nhọn, sắc.</a:t>
            </a:r>
            <a:endParaRPr sz="3735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6280151" y="381000"/>
            <a:ext cx="4974167" cy="2366433"/>
          </a:xfrm>
          <a:prstGeom prst="cloudCallou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cách bảo quản kim khâu?</a:t>
            </a:r>
            <a:endParaRPr sz="3735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45530" y="3566795"/>
            <a:ext cx="2559051" cy="242781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TextBox 9"/>
          <p:cNvSpPr txBox="1"/>
          <p:nvPr/>
        </p:nvSpPr>
        <p:spPr>
          <a:xfrm>
            <a:off x="0" y="0"/>
            <a:ext cx="12100560" cy="5344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/>
            <a:r>
              <a:rPr sz="426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</a:t>
            </a:r>
            <a:r>
              <a:rPr lang="vi-VN" sz="426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4265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426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Vật liệu, dụng cụ thường dùng trong khâu, thêu gồm có: vải, chỉ, kéo cắt vải, kéo cắt chỉ, kim khâu, kim thêu, thước may,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Mỗi loại có đặc điểm cấu tạo, tác dụng v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sử dụng khác nhau.</a:t>
            </a:r>
            <a:endParaRPr sz="4265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426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Khi sử dụng vật liệu, dụng cụ khâu, thêu cần lựa chọn cho phù hợp với mục đích, yêu cầu sử dụng v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thực hiện đúng kĩ thuật, an to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26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endParaRPr lang="vi-VN" altLang="x-none" sz="4265" b="1" dirty="0">
              <a:solidFill>
                <a:srgbClr val="00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434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8"/>
          <p:cNvSpPr/>
          <p:nvPr/>
        </p:nvSpPr>
        <p:spPr>
          <a:xfrm>
            <a:off x="3181589" y="1559004"/>
            <a:ext cx="5828821" cy="14452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8800" b="1" i="0" u="none" strike="noStrike" kern="1200" cap="none" spc="0" normalizeH="0" baseline="0" noProof="0" dirty="0" err="1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sz="8800" b="1" i="0" u="none" strike="noStrike" kern="1200" cap="none" spc="0" normalizeH="0" baseline="0" noProof="0" dirty="0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8800" b="1" i="0" u="none" strike="noStrike" kern="1200" cap="none" spc="0" normalizeH="0" baseline="0" noProof="0" dirty="0" err="1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endParaRPr kumimoji="0" lang="en-US" sz="8800" b="1" i="0" u="none" strike="noStrike" kern="1200" cap="none" spc="0" normalizeH="0" baseline="0" noProof="0" dirty="0">
              <a:ln w="11430"/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Picture 3" descr="Happy Children | Cartoon posters, Happy kids, Cartoon kids"/>
          <p:cNvPicPr>
            <a:picLocks noChangeAspect="1"/>
          </p:cNvPicPr>
          <p:nvPr/>
        </p:nvPicPr>
        <p:blipFill>
          <a:blip r:embed="rId2"/>
          <a:srcRect t="23438" b="30843"/>
          <a:stretch>
            <a:fillRect/>
          </a:stretch>
        </p:blipFill>
        <p:spPr>
          <a:xfrm>
            <a:off x="2794000" y="2667000"/>
            <a:ext cx="6604000" cy="226271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25475" y="267970"/>
            <a:ext cx="8534400" cy="2362200"/>
          </a:xfrm>
        </p:spPr>
        <p:txBody>
          <a:bodyPr vert="horz" wrap="square" lIns="121920" tIns="60960" rIns="121920" bIns="60960" anchor="ctr" anchorCtr="0">
            <a:normAutofit fontScale="90000"/>
          </a:bodyPr>
          <a:p>
            <a:pPr algn="l" eaLnBrk="1" hangingPunct="1">
              <a:spcBef>
                <a:spcPct val="50000"/>
              </a:spcBef>
            </a:pPr>
            <a:r>
              <a:rPr sz="426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</a:t>
            </a:r>
            <a:r>
              <a:rPr sz="4265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26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theo nhóm đôi: </a:t>
            </a:r>
            <a:br>
              <a:rPr sz="426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426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Xâu chỉ v</a:t>
            </a:r>
            <a:r>
              <a:rPr sz="4265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26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kim</a:t>
            </a:r>
            <a:br>
              <a:rPr sz="426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426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Vê nút chỉ</a:t>
            </a:r>
            <a:br>
              <a:rPr sz="426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4265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2486660" y="2220595"/>
            <a:ext cx="6673215" cy="3208655"/>
          </a:xfrm>
          <a:prstGeom prst="cloudCallou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 an to</a:t>
            </a: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khi thực h</a:t>
            </a: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sử dụng kim nhé!</a:t>
            </a:r>
            <a:endParaRPr sz="3735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82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8"/>
          <p:cNvSpPr/>
          <p:nvPr/>
        </p:nvSpPr>
        <p:spPr>
          <a:xfrm>
            <a:off x="1727200" y="1600201"/>
            <a:ext cx="8737600" cy="7480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265" b="1" i="0" u="none" strike="noStrike" kern="1200" cap="none" spc="0" normalizeH="0" baseline="0" noProof="0" dirty="0" err="1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Vận</a:t>
            </a:r>
            <a:r>
              <a:rPr kumimoji="0" lang="en-US" sz="4265" b="1" i="0" u="none" strike="noStrike" kern="1200" cap="none" spc="0" normalizeH="0" baseline="0" noProof="0" dirty="0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265" b="1" i="0" u="none" strike="noStrike" kern="1200" cap="none" spc="0" normalizeH="0" baseline="0" noProof="0" dirty="0" err="1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dụng</a:t>
            </a:r>
            <a:r>
              <a:rPr kumimoji="0" lang="en-US" sz="4265" b="1" i="0" u="none" strike="noStrike" kern="1200" cap="none" spc="0" normalizeH="0" baseline="0" noProof="0" dirty="0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en-US" sz="4265" b="1" i="0" u="none" strike="noStrike" kern="1200" cap="none" spc="0" normalizeH="0" baseline="0" noProof="0" dirty="0" err="1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Kết</a:t>
            </a:r>
            <a:r>
              <a:rPr kumimoji="0" lang="en-US" sz="4265" b="1" i="0" u="none" strike="noStrike" kern="1200" cap="none" spc="0" normalizeH="0" baseline="0" noProof="0" dirty="0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265" b="1" i="0" u="none" strike="noStrike" kern="1200" cap="none" spc="0" normalizeH="0" baseline="0" noProof="0" dirty="0" err="1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nối</a:t>
            </a:r>
            <a:r>
              <a:rPr kumimoji="0" lang="en-US" sz="4265" b="1" i="0" u="none" strike="noStrike" kern="1200" cap="none" spc="0" normalizeH="0" baseline="0" noProof="0" dirty="0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265" b="1" i="0" u="none" strike="noStrike" kern="1200" cap="none" spc="0" normalizeH="0" baseline="0" noProof="0" dirty="0" err="1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cuộc</a:t>
            </a:r>
            <a:r>
              <a:rPr kumimoji="0" lang="en-US" sz="4265" b="1" i="0" u="none" strike="noStrike" kern="1200" cap="none" spc="0" normalizeH="0" baseline="0" noProof="0" dirty="0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265" b="1" i="0" u="none" strike="noStrike" kern="1200" cap="none" spc="0" normalizeH="0" baseline="0" noProof="0" dirty="0" err="1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sống</a:t>
            </a:r>
            <a:endParaRPr kumimoji="0" lang="en-US" sz="4265" b="1" i="0" u="none" strike="noStrike" kern="1200" cap="none" spc="0" normalizeH="0" baseline="0" noProof="0" dirty="0">
              <a:ln w="11430"/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Picture 5" descr="Happy Children | Cartoon posters, Happy kids, Cartoon kids"/>
          <p:cNvPicPr>
            <a:picLocks noChangeAspect="1"/>
          </p:cNvPicPr>
          <p:nvPr/>
        </p:nvPicPr>
        <p:blipFill>
          <a:blip r:embed="rId2"/>
          <a:srcRect t="23438" b="30843"/>
          <a:stretch>
            <a:fillRect/>
          </a:stretch>
        </p:blipFill>
        <p:spPr>
          <a:xfrm>
            <a:off x="2794000" y="2667000"/>
            <a:ext cx="6604000" cy="226271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8"/>
          <p:cNvSpPr/>
          <p:nvPr/>
        </p:nvSpPr>
        <p:spPr>
          <a:xfrm>
            <a:off x="3181589" y="1295400"/>
            <a:ext cx="5828821" cy="14452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8800" b="1" i="0" u="none" strike="noStrike" kern="1200" cap="none" spc="0" normalizeH="0" baseline="0" noProof="0" dirty="0" err="1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Khởi</a:t>
            </a:r>
            <a:r>
              <a:rPr kumimoji="0" lang="en-US" sz="8800" b="1" i="0" u="none" strike="noStrike" kern="1200" cap="none" spc="0" normalizeH="0" baseline="0" noProof="0" dirty="0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8800" b="1" i="0" u="none" strike="noStrike" kern="1200" cap="none" spc="0" normalizeH="0" baseline="0" noProof="0" dirty="0" err="1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endParaRPr kumimoji="0" lang="en-US" sz="8800" b="1" i="0" u="none" strike="noStrike" kern="1200" cap="none" spc="0" normalizeH="0" baseline="0" noProof="0" dirty="0">
              <a:ln w="11430"/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Picture 3" descr="Happy Children | Cartoon posters, Happy kids, Cartoon kids"/>
          <p:cNvPicPr>
            <a:picLocks noChangeAspect="1"/>
          </p:cNvPicPr>
          <p:nvPr/>
        </p:nvPicPr>
        <p:blipFill>
          <a:blip r:embed="rId2"/>
          <a:srcRect t="23438" b="30843"/>
          <a:stretch>
            <a:fillRect/>
          </a:stretch>
        </p:blipFill>
        <p:spPr>
          <a:xfrm>
            <a:off x="2794000" y="2895600"/>
            <a:ext cx="6604000" cy="226483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ounded Rectangle 1"/>
          <p:cNvSpPr/>
          <p:nvPr/>
        </p:nvSpPr>
        <p:spPr>
          <a:xfrm>
            <a:off x="824865" y="1798955"/>
            <a:ext cx="10419715" cy="319849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eaLnBrk="1" hangingPunct="1">
              <a:spcBef>
                <a:spcPct val="50000"/>
              </a:spcBef>
            </a:pPr>
            <a:r>
              <a:rPr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Một số vật liệu v</a:t>
            </a:r>
            <a:r>
              <a:rPr sz="6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dụng cụ cắt, khâu, thêu khác</a:t>
            </a:r>
            <a:endParaRPr lang="en-US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en-US" altLang="en-US" sz="3200" dirty="0">
              <a:latin typeface="VNI-Times" pitchFamily="2" charset="0"/>
            </a:endParaRPr>
          </a:p>
        </p:txBody>
      </p:sp>
      <p:pic>
        <p:nvPicPr>
          <p:cNvPr id="22535" name="Picture 9" descr="Vat lieu dung cu cat khau theu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885315"/>
            <a:ext cx="12191365" cy="49726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91" name="AutoShape 23"/>
          <p:cNvSpPr/>
          <p:nvPr/>
        </p:nvSpPr>
        <p:spPr>
          <a:xfrm>
            <a:off x="609600" y="222251"/>
            <a:ext cx="7213600" cy="1066800"/>
          </a:xfrm>
          <a:prstGeom prst="wedgeRectCallout">
            <a:avLst>
              <a:gd name="adj1" fmla="val -25245"/>
              <a:gd name="adj2" fmla="val 9738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eaLnBrk="1" hangingPunct="1"/>
            <a:r>
              <a:rPr lang="en-US" altLang="en-US" sz="3735" b="1" dirty="0">
                <a:latin typeface="Times New Roman" panose="02020603050405020304" pitchFamily="18" charset="0"/>
              </a:rPr>
              <a:t>Thước may: dùng để đo vải, vạch dấu trên vải </a:t>
            </a:r>
            <a:endParaRPr lang="en-US" altLang="en-US" sz="3735" b="1" dirty="0"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1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en-US" altLang="en-US" sz="3200" dirty="0">
              <a:latin typeface="VNI-Times" pitchFamily="2" charset="0"/>
            </a:endParaRPr>
          </a:p>
        </p:txBody>
      </p:sp>
      <p:pic>
        <p:nvPicPr>
          <p:cNvPr id="23555" name="Picture 4" descr="Vat lieu dung cu cat khau theu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133600"/>
            <a:ext cx="12192000" cy="5562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4" name="AutoShape 6"/>
          <p:cNvSpPr/>
          <p:nvPr/>
        </p:nvSpPr>
        <p:spPr>
          <a:xfrm>
            <a:off x="8940800" y="1524000"/>
            <a:ext cx="2133600" cy="1066800"/>
          </a:xfrm>
          <a:prstGeom prst="wedgeRectCallout">
            <a:avLst>
              <a:gd name="adj1" fmla="val -43750"/>
              <a:gd name="adj2" fmla="val 10431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3735" b="1" dirty="0">
                <a:latin typeface="VNI-Times" pitchFamily="2" charset="0"/>
              </a:rPr>
              <a:t>Thöôùc daây</a:t>
            </a:r>
            <a:endParaRPr lang="en-US" altLang="en-US" sz="3735" b="1" dirty="0">
              <a:latin typeface="VNI-Times" pitchFamily="2" charset="0"/>
            </a:endParaRPr>
          </a:p>
        </p:txBody>
      </p:sp>
      <p:sp>
        <p:nvSpPr>
          <p:cNvPr id="23557" name="AutoShape 7"/>
          <p:cNvSpPr/>
          <p:nvPr/>
        </p:nvSpPr>
        <p:spPr>
          <a:xfrm>
            <a:off x="2844800" y="2438400"/>
            <a:ext cx="2133600" cy="1066800"/>
          </a:xfrm>
          <a:prstGeom prst="wedgeRectCallout">
            <a:avLst>
              <a:gd name="adj1" fmla="val -43750"/>
              <a:gd name="adj2" fmla="val 8288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3735" b="1" dirty="0">
                <a:latin typeface="VNI-Times" pitchFamily="2" charset="0"/>
              </a:rPr>
              <a:t>Khung theâu</a:t>
            </a:r>
            <a:endParaRPr lang="en-US" altLang="en-US" sz="3735" b="1" dirty="0">
              <a:latin typeface="VNI-Times" pitchFamily="2" charset="0"/>
            </a:endParaRPr>
          </a:p>
        </p:txBody>
      </p:sp>
      <p:sp>
        <p:nvSpPr>
          <p:cNvPr id="23558" name="AutoShape 8"/>
          <p:cNvSpPr/>
          <p:nvPr/>
        </p:nvSpPr>
        <p:spPr>
          <a:xfrm>
            <a:off x="7315200" y="3962400"/>
            <a:ext cx="2641600" cy="1447800"/>
          </a:xfrm>
          <a:prstGeom prst="flowChartMagneticTap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sz="3200" b="1" dirty="0">
                <a:latin typeface="VNI-Times" pitchFamily="2" charset="0"/>
              </a:rPr>
              <a:t>Khuy hai loã </a:t>
            </a:r>
            <a:endParaRPr lang="en-US" altLang="en-US" sz="3200" b="1" dirty="0">
              <a:latin typeface="VNI-Times" pitchFamily="2" charset="0"/>
            </a:endParaRPr>
          </a:p>
          <a:p>
            <a:pPr algn="ctr" eaLnBrk="1" hangingPunct="1"/>
            <a:r>
              <a:rPr lang="en-US" altLang="en-US" sz="3200" b="1" dirty="0">
                <a:latin typeface="VNI-Times" pitchFamily="2" charset="0"/>
              </a:rPr>
              <a:t>vaø boán loã</a:t>
            </a:r>
            <a:endParaRPr lang="en-US" altLang="en-US" sz="3200" b="1" dirty="0">
              <a:latin typeface="VNI-Times" pitchFamily="2" charset="0"/>
            </a:endParaRPr>
          </a:p>
        </p:txBody>
      </p:sp>
      <p:pic>
        <p:nvPicPr>
          <p:cNvPr id="23559" name="Picture 9" descr="Vat lieu dung cu cat khau theu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467" y="1399117"/>
            <a:ext cx="12192000" cy="5562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91" name="AutoShape 23"/>
          <p:cNvSpPr/>
          <p:nvPr/>
        </p:nvSpPr>
        <p:spPr>
          <a:xfrm>
            <a:off x="1365251" y="167217"/>
            <a:ext cx="9446683" cy="1066800"/>
          </a:xfrm>
          <a:prstGeom prst="wedgeRectCallout">
            <a:avLst>
              <a:gd name="adj1" fmla="val 35731"/>
              <a:gd name="adj2" fmla="val 95218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just" eaLnBrk="1" hangingPunct="1"/>
            <a:r>
              <a:rPr lang="en-US" altLang="en-US" sz="3735" b="1" dirty="0">
                <a:latin typeface="Times New Roman" panose="02020603050405020304" pitchFamily="18" charset="0"/>
              </a:rPr>
              <a:t>Thước dây: được làm bằng vải tráng nhựa, dài 150 cm, dùng để đo các số đo trên cơ thể.</a:t>
            </a:r>
            <a:endParaRPr lang="en-US" altLang="en-US" sz="3735" b="1" dirty="0"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ldLvl="0" animBg="1"/>
      <p:bldP spid="7191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en-US" altLang="en-US" sz="3200" dirty="0">
              <a:latin typeface="VNI-Times" pitchFamily="2" charset="0"/>
            </a:endParaRPr>
          </a:p>
        </p:txBody>
      </p:sp>
      <p:pic>
        <p:nvPicPr>
          <p:cNvPr id="24579" name="Picture 4" descr="Vat lieu dung cu cat khau theu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133600"/>
            <a:ext cx="12192000" cy="5562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4" name="AutoShape 6"/>
          <p:cNvSpPr/>
          <p:nvPr/>
        </p:nvSpPr>
        <p:spPr>
          <a:xfrm>
            <a:off x="8940800" y="1524000"/>
            <a:ext cx="2133600" cy="1066800"/>
          </a:xfrm>
          <a:prstGeom prst="wedgeRectCallout">
            <a:avLst>
              <a:gd name="adj1" fmla="val -43750"/>
              <a:gd name="adj2" fmla="val 10431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3735" b="1" dirty="0">
                <a:latin typeface="VNI-Times" pitchFamily="2" charset="0"/>
              </a:rPr>
              <a:t>Thöôùc daây</a:t>
            </a:r>
            <a:endParaRPr lang="en-US" altLang="en-US" sz="3735" b="1" dirty="0">
              <a:latin typeface="VNI-Times" pitchFamily="2" charset="0"/>
            </a:endParaRPr>
          </a:p>
        </p:txBody>
      </p:sp>
      <p:sp>
        <p:nvSpPr>
          <p:cNvPr id="24581" name="AutoShape 7"/>
          <p:cNvSpPr/>
          <p:nvPr/>
        </p:nvSpPr>
        <p:spPr>
          <a:xfrm>
            <a:off x="2844800" y="2438400"/>
            <a:ext cx="2133600" cy="1066800"/>
          </a:xfrm>
          <a:prstGeom prst="wedgeRectCallout">
            <a:avLst>
              <a:gd name="adj1" fmla="val -43750"/>
              <a:gd name="adj2" fmla="val 8288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3735" b="1" dirty="0">
                <a:latin typeface="VNI-Times" pitchFamily="2" charset="0"/>
              </a:rPr>
              <a:t>Khung theâu</a:t>
            </a:r>
            <a:endParaRPr lang="en-US" altLang="en-US" sz="3735" b="1" dirty="0">
              <a:latin typeface="VNI-Times" pitchFamily="2" charset="0"/>
            </a:endParaRPr>
          </a:p>
        </p:txBody>
      </p:sp>
      <p:sp>
        <p:nvSpPr>
          <p:cNvPr id="24582" name="AutoShape 8"/>
          <p:cNvSpPr/>
          <p:nvPr/>
        </p:nvSpPr>
        <p:spPr>
          <a:xfrm>
            <a:off x="7315200" y="3962400"/>
            <a:ext cx="2641600" cy="1447800"/>
          </a:xfrm>
          <a:prstGeom prst="flowChartMagneticTap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sz="3200" b="1" dirty="0">
                <a:latin typeface="VNI-Times" pitchFamily="2" charset="0"/>
              </a:rPr>
              <a:t>Khuy hai loã </a:t>
            </a:r>
            <a:endParaRPr lang="en-US" altLang="en-US" sz="3200" b="1" dirty="0">
              <a:latin typeface="VNI-Times" pitchFamily="2" charset="0"/>
            </a:endParaRPr>
          </a:p>
          <a:p>
            <a:pPr algn="ctr" eaLnBrk="1" hangingPunct="1"/>
            <a:r>
              <a:rPr lang="en-US" altLang="en-US" sz="3200" b="1" dirty="0">
                <a:latin typeface="VNI-Times" pitchFamily="2" charset="0"/>
              </a:rPr>
              <a:t>vaø boán loã</a:t>
            </a:r>
            <a:endParaRPr lang="en-US" altLang="en-US" sz="3200" b="1" dirty="0">
              <a:latin typeface="VNI-Times" pitchFamily="2" charset="0"/>
            </a:endParaRPr>
          </a:p>
        </p:txBody>
      </p:sp>
      <p:pic>
        <p:nvPicPr>
          <p:cNvPr id="24583" name="Picture 9" descr="Vat lieu dung cu cat khau theu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467" y="1399117"/>
            <a:ext cx="12192000" cy="5562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91" name="AutoShape 23"/>
          <p:cNvSpPr/>
          <p:nvPr/>
        </p:nvSpPr>
        <p:spPr>
          <a:xfrm>
            <a:off x="711200" y="457200"/>
            <a:ext cx="11277600" cy="2206625"/>
          </a:xfrm>
          <a:prstGeom prst="wedgeRectCallout">
            <a:avLst>
              <a:gd name="adj1" fmla="val -10726"/>
              <a:gd name="adj2" fmla="val 81856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just" eaLnBrk="1" hangingPunct="1"/>
            <a:r>
              <a:rPr lang="en-US" altLang="en-US" sz="3735" b="1" dirty="0">
                <a:latin typeface="Times New Roman" panose="02020603050405020304" pitchFamily="18" charset="0"/>
              </a:rPr>
              <a:t>Khung thêu cầm tay: gồm 2 khung tròn lồng vào nhau. Khung tròn to có vít để điều chỉnh. Khung thêu có tác dụng giữ cho mặt vải căng khi thêu.</a:t>
            </a:r>
            <a:endParaRPr lang="en-US" altLang="en-US" sz="3735" b="1" dirty="0"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ldLvl="0" animBg="1"/>
      <p:bldP spid="7191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en-US" altLang="en-US" sz="3200" dirty="0">
              <a:latin typeface="VNI-Times" pitchFamily="2" charset="0"/>
            </a:endParaRPr>
          </a:p>
        </p:txBody>
      </p:sp>
      <p:sp>
        <p:nvSpPr>
          <p:cNvPr id="7174" name="AutoShape 6"/>
          <p:cNvSpPr/>
          <p:nvPr/>
        </p:nvSpPr>
        <p:spPr>
          <a:xfrm>
            <a:off x="8940800" y="1524000"/>
            <a:ext cx="2133600" cy="1066800"/>
          </a:xfrm>
          <a:prstGeom prst="wedgeRectCallout">
            <a:avLst>
              <a:gd name="adj1" fmla="val -43750"/>
              <a:gd name="adj2" fmla="val 10431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3735" b="1" dirty="0">
                <a:latin typeface="VNI-Times" pitchFamily="2" charset="0"/>
              </a:rPr>
              <a:t>Thöôùc daây</a:t>
            </a:r>
            <a:endParaRPr lang="en-US" altLang="en-US" sz="3735" b="1" dirty="0">
              <a:latin typeface="VNI-Times" pitchFamily="2" charset="0"/>
            </a:endParaRPr>
          </a:p>
        </p:txBody>
      </p:sp>
      <p:sp>
        <p:nvSpPr>
          <p:cNvPr id="25605" name="AutoShape 7"/>
          <p:cNvSpPr/>
          <p:nvPr/>
        </p:nvSpPr>
        <p:spPr>
          <a:xfrm>
            <a:off x="2844800" y="2438400"/>
            <a:ext cx="2133600" cy="1066800"/>
          </a:xfrm>
          <a:prstGeom prst="wedgeRectCallout">
            <a:avLst>
              <a:gd name="adj1" fmla="val -43750"/>
              <a:gd name="adj2" fmla="val 8288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3735" b="1" dirty="0">
                <a:latin typeface="VNI-Times" pitchFamily="2" charset="0"/>
              </a:rPr>
              <a:t>Khung theâu</a:t>
            </a:r>
            <a:endParaRPr lang="en-US" altLang="en-US" sz="3735" b="1" dirty="0">
              <a:latin typeface="VNI-Times" pitchFamily="2" charset="0"/>
            </a:endParaRPr>
          </a:p>
        </p:txBody>
      </p:sp>
      <p:sp>
        <p:nvSpPr>
          <p:cNvPr id="25606" name="AutoShape 8"/>
          <p:cNvSpPr/>
          <p:nvPr/>
        </p:nvSpPr>
        <p:spPr>
          <a:xfrm>
            <a:off x="7315200" y="3962400"/>
            <a:ext cx="2641600" cy="1447800"/>
          </a:xfrm>
          <a:prstGeom prst="flowChartMagneticTap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sz="3200" b="1" dirty="0">
                <a:latin typeface="VNI-Times" pitchFamily="2" charset="0"/>
              </a:rPr>
              <a:t>Khuy hai loã </a:t>
            </a:r>
            <a:endParaRPr lang="en-US" altLang="en-US" sz="3200" b="1" dirty="0">
              <a:latin typeface="VNI-Times" pitchFamily="2" charset="0"/>
            </a:endParaRPr>
          </a:p>
          <a:p>
            <a:pPr algn="ctr" eaLnBrk="1" hangingPunct="1"/>
            <a:r>
              <a:rPr lang="en-US" altLang="en-US" sz="3200" b="1" dirty="0">
                <a:latin typeface="VNI-Times" pitchFamily="2" charset="0"/>
              </a:rPr>
              <a:t>vaø boán loã</a:t>
            </a:r>
            <a:endParaRPr lang="en-US" altLang="en-US" sz="3200" b="1" dirty="0">
              <a:latin typeface="VNI-Times" pitchFamily="2" charset="0"/>
            </a:endParaRPr>
          </a:p>
        </p:txBody>
      </p:sp>
      <p:pic>
        <p:nvPicPr>
          <p:cNvPr id="25607" name="Picture 9" descr="Vat lieu dung cu cat khau theu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255" y="1398905"/>
            <a:ext cx="12192000" cy="55930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91" name="AutoShape 23"/>
          <p:cNvSpPr/>
          <p:nvPr/>
        </p:nvSpPr>
        <p:spPr>
          <a:xfrm>
            <a:off x="1466850" y="217805"/>
            <a:ext cx="9446895" cy="1605915"/>
          </a:xfrm>
          <a:prstGeom prst="wedgeRectCallout">
            <a:avLst>
              <a:gd name="adj1" fmla="val 34580"/>
              <a:gd name="adj2" fmla="val 32398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just" eaLnBrk="1" hangingPunct="1"/>
            <a:r>
              <a:rPr lang="en-US" altLang="en-US" sz="3735" b="1" dirty="0">
                <a:latin typeface="Times New Roman" panose="02020603050405020304" pitchFamily="18" charset="0"/>
              </a:rPr>
              <a:t>Khuy cài, khuy bấm: dùng để đính vào nẹp áo, quần và nhiều sản phẩm may mặc khác.</a:t>
            </a:r>
            <a:endParaRPr lang="en-US" altLang="en-US" sz="3735" b="1" dirty="0"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ldLvl="0" animBg="1"/>
      <p:bldP spid="7191" grpId="0" bldLvl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en-US" altLang="en-US" sz="3200" dirty="0">
              <a:latin typeface="VNI-Times" pitchFamily="2" charset="0"/>
            </a:endParaRPr>
          </a:p>
        </p:txBody>
      </p:sp>
      <p:sp>
        <p:nvSpPr>
          <p:cNvPr id="7174" name="AutoShape 6"/>
          <p:cNvSpPr/>
          <p:nvPr/>
        </p:nvSpPr>
        <p:spPr>
          <a:xfrm>
            <a:off x="8940800" y="1524000"/>
            <a:ext cx="2133600" cy="1066800"/>
          </a:xfrm>
          <a:prstGeom prst="wedgeRectCallout">
            <a:avLst>
              <a:gd name="adj1" fmla="val -43750"/>
              <a:gd name="adj2" fmla="val 10431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3735" b="1" dirty="0">
                <a:latin typeface="VNI-Times" pitchFamily="2" charset="0"/>
              </a:rPr>
              <a:t>Thöôùc daây</a:t>
            </a:r>
            <a:endParaRPr lang="en-US" altLang="en-US" sz="3735" b="1" dirty="0">
              <a:latin typeface="VNI-Times" pitchFamily="2" charset="0"/>
            </a:endParaRPr>
          </a:p>
        </p:txBody>
      </p:sp>
      <p:sp>
        <p:nvSpPr>
          <p:cNvPr id="26629" name="AutoShape 7"/>
          <p:cNvSpPr/>
          <p:nvPr/>
        </p:nvSpPr>
        <p:spPr>
          <a:xfrm>
            <a:off x="2844800" y="2438400"/>
            <a:ext cx="2133600" cy="1066800"/>
          </a:xfrm>
          <a:prstGeom prst="wedgeRectCallout">
            <a:avLst>
              <a:gd name="adj1" fmla="val -43750"/>
              <a:gd name="adj2" fmla="val 8288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r>
              <a:rPr lang="en-US" altLang="en-US" sz="3735" b="1" dirty="0">
                <a:latin typeface="VNI-Times" pitchFamily="2" charset="0"/>
              </a:rPr>
              <a:t>Khung theâu</a:t>
            </a:r>
            <a:endParaRPr lang="en-US" altLang="en-US" sz="3735" b="1" dirty="0">
              <a:latin typeface="VNI-Times" pitchFamily="2" charset="0"/>
            </a:endParaRPr>
          </a:p>
        </p:txBody>
      </p:sp>
      <p:sp>
        <p:nvSpPr>
          <p:cNvPr id="26630" name="AutoShape 8"/>
          <p:cNvSpPr/>
          <p:nvPr/>
        </p:nvSpPr>
        <p:spPr>
          <a:xfrm>
            <a:off x="7315200" y="3962400"/>
            <a:ext cx="2641600" cy="1447800"/>
          </a:xfrm>
          <a:prstGeom prst="flowChartMagneticTap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sz="3200" b="1" dirty="0">
                <a:latin typeface="VNI-Times" pitchFamily="2" charset="0"/>
              </a:rPr>
              <a:t>Khuy hai loã </a:t>
            </a:r>
            <a:endParaRPr lang="en-US" altLang="en-US" sz="3200" b="1" dirty="0">
              <a:latin typeface="VNI-Times" pitchFamily="2" charset="0"/>
            </a:endParaRPr>
          </a:p>
          <a:p>
            <a:pPr algn="ctr" eaLnBrk="1" hangingPunct="1"/>
            <a:r>
              <a:rPr lang="en-US" altLang="en-US" sz="3200" b="1" dirty="0">
                <a:latin typeface="VNI-Times" pitchFamily="2" charset="0"/>
              </a:rPr>
              <a:t>vaø boán loã</a:t>
            </a:r>
            <a:endParaRPr lang="en-US" altLang="en-US" sz="3200" b="1" dirty="0">
              <a:latin typeface="VNI-Times" pitchFamily="2" charset="0"/>
            </a:endParaRPr>
          </a:p>
        </p:txBody>
      </p:sp>
      <p:pic>
        <p:nvPicPr>
          <p:cNvPr id="26631" name="Picture 9" descr="Vat lieu dung cu cat khau theu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181100"/>
            <a:ext cx="12192000" cy="56762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91" name="AutoShape 23"/>
          <p:cNvSpPr/>
          <p:nvPr/>
        </p:nvSpPr>
        <p:spPr>
          <a:xfrm>
            <a:off x="5384800" y="196850"/>
            <a:ext cx="6604000" cy="1443355"/>
          </a:xfrm>
          <a:prstGeom prst="wedgeRectCallout">
            <a:avLst>
              <a:gd name="adj1" fmla="val 40365"/>
              <a:gd name="adj2" fmla="val 9197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just" eaLnBrk="1" hangingPunct="1"/>
            <a:r>
              <a:rPr lang="en-US" altLang="en-US" sz="3735" b="1" dirty="0">
                <a:latin typeface="Times New Roman" panose="02020603050405020304" pitchFamily="18" charset="0"/>
              </a:rPr>
              <a:t>Phấn may: dùng để vạch dấu trên vải.</a:t>
            </a:r>
            <a:endParaRPr lang="en-US" altLang="en-US" sz="3735" b="1" dirty="0"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ldLvl="0" animBg="1"/>
      <p:bldP spid="7191" grpId="0" bldLvl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7650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Rounded Rectangle 4"/>
          <p:cNvSpPr/>
          <p:nvPr/>
        </p:nvSpPr>
        <p:spPr>
          <a:xfrm>
            <a:off x="2133600" y="1524000"/>
            <a:ext cx="8432800" cy="3179233"/>
          </a:xfrm>
          <a:prstGeom prst="roundRect">
            <a:avLst/>
          </a:prstGeom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>
              <a:buNone/>
            </a:pPr>
            <a:r>
              <a:rPr sz="4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4265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 những kiến thức vừa học</a:t>
            </a:r>
            <a:r>
              <a:rPr lang="vi-VN" sz="4265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4265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sz="4265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Về nh</a:t>
            </a:r>
            <a:r>
              <a:rPr sz="4265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265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tập xâu chỉ v</a:t>
            </a:r>
            <a:r>
              <a:rPr sz="4265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265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vê nút chỉ.</a:t>
            </a:r>
            <a:endParaRPr sz="4265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sz="4265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Chuẩn bị b</a:t>
            </a:r>
            <a:r>
              <a:rPr sz="4265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265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sau</a:t>
            </a:r>
            <a:r>
              <a:rPr lang="vi-VN" sz="4265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4265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4265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85" name="WordArt 17"/>
          <p:cNvSpPr>
            <a:spLocks noChangeArrowheads="1" noChangeShapeType="1" noTextEdit="1"/>
          </p:cNvSpPr>
          <p:nvPr/>
        </p:nvSpPr>
        <p:spPr bwMode="auto">
          <a:xfrm rot="312844">
            <a:off x="2032001" y="304800"/>
            <a:ext cx="7962900" cy="5029200"/>
          </a:xfrm>
          <a:prstGeom prst="rect">
            <a:avLst/>
          </a:prstGeom>
        </p:spPr>
        <p:txBody>
          <a:bodyPr wrap="none" numCol="1" fromWordArt="1">
            <a:prstTxWarp prst="textSlantUp">
              <a:avLst>
                <a:gd name="adj" fmla="val 32056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800" b="0" i="0" u="none" strike="noStrike" kern="10" cap="none" spc="0" normalizeH="0" baseline="0" noProof="0" dirty="0">
                <a:ln w="9525">
                  <a:solidFill>
                    <a:srgbClr val="CC99FF"/>
                  </a:solidFill>
                  <a:round/>
                </a:ln>
                <a:solidFill>
                  <a:srgbClr val="C0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CHÚC CÁC EM HỌC SINH</a:t>
            </a:r>
            <a:endParaRPr kumimoji="0" lang="en-US" sz="4800" b="0" i="0" u="none" strike="noStrike" kern="10" cap="none" spc="0" normalizeH="0" baseline="0" noProof="0" dirty="0">
              <a:ln w="9525">
                <a:solidFill>
                  <a:srgbClr val="CC99FF"/>
                </a:solidFill>
                <a:round/>
              </a:ln>
              <a:solidFill>
                <a:srgbClr val="C000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800" b="0" i="0" u="none" strike="noStrike" kern="10" cap="none" spc="0" normalizeH="0" baseline="0" noProof="0" dirty="0">
                <a:ln w="9525">
                  <a:solidFill>
                    <a:srgbClr val="CC99FF"/>
                  </a:solidFill>
                  <a:round/>
                </a:ln>
                <a:solidFill>
                  <a:srgbClr val="C0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CHĂM NGOAN,  HỌC </a:t>
            </a:r>
            <a:r>
              <a:rPr kumimoji="0" lang="en-US" sz="4800" b="0" i="0" u="none" strike="noStrike" kern="10" cap="none" spc="0" normalizeH="0" baseline="0" noProof="0" dirty="0" err="1">
                <a:ln w="9525">
                  <a:solidFill>
                    <a:srgbClr val="CC99FF"/>
                  </a:solidFill>
                  <a:round/>
                </a:ln>
                <a:solidFill>
                  <a:srgbClr val="C0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GiỎI</a:t>
            </a:r>
            <a:r>
              <a:rPr kumimoji="0" lang="en-US" sz="4800" b="0" i="0" u="none" strike="noStrike" kern="10" cap="none" spc="0" normalizeH="0" baseline="0" noProof="0" dirty="0">
                <a:ln w="9525">
                  <a:solidFill>
                    <a:srgbClr val="CC99FF"/>
                  </a:solidFill>
                  <a:round/>
                </a:ln>
                <a:solidFill>
                  <a:srgbClr val="C0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!</a:t>
            </a:r>
            <a:r>
              <a:rPr kumimoji="0" lang="en-US" sz="4800" b="0" i="0" u="none" strike="noStrike" kern="10" cap="none" spc="0" normalizeH="0" baseline="0" noProof="0" dirty="0">
                <a:ln w="9525">
                  <a:solidFill>
                    <a:srgbClr val="CC99FF"/>
                  </a:solidFill>
                  <a:round/>
                </a:ln>
                <a:solidFill>
                  <a:srgbClr val="C0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uLnTx/>
                <a:uFillTx/>
                <a:latin typeface=".VnTimeH"/>
                <a:ea typeface="+mn-ea"/>
                <a:cs typeface="+mn-cs"/>
              </a:rPr>
              <a:t> </a:t>
            </a:r>
            <a:endParaRPr kumimoji="0" lang="en-US" sz="4800" b="0" i="0" u="none" strike="noStrike" kern="10" cap="none" spc="0" normalizeH="0" baseline="0" noProof="0" dirty="0">
              <a:ln w="9525">
                <a:solidFill>
                  <a:srgbClr val="CC99FF"/>
                </a:solidFill>
                <a:round/>
              </a:ln>
              <a:solidFill>
                <a:srgbClr val="C000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uLnTx/>
              <a:uFillTx/>
              <a:latin typeface=".VnTimeH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3"/>
          <p:cNvSpPr txBox="1"/>
          <p:nvPr/>
        </p:nvSpPr>
        <p:spPr>
          <a:xfrm>
            <a:off x="603251" y="3505200"/>
            <a:ext cx="11353800" cy="29667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ể học khâu, thêu </a:t>
            </a:r>
            <a:r>
              <a:rPr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 chọn vải trắng hoặc vải m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có sợi thô, d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như vải sợi bông, sợi vải pha.</a:t>
            </a:r>
            <a:endParaRPr lang="vi-VN" altLang="x-none" sz="3735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Không nên sử dụng vải lụa, xa tanh, vải ni lông...  Vì những loại vải n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mềm, nhũn, khó cắt, khó vạch dấu v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khó khâu, thêu.</a:t>
            </a:r>
            <a:endParaRPr sz="3735" b="1" dirty="0">
              <a:solidFill>
                <a:srgbClr val="00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5149215" y="127000"/>
            <a:ext cx="6898640" cy="2813685"/>
          </a:xfrm>
          <a:prstGeom prst="cloudCallout">
            <a:avLst>
              <a:gd name="adj1" fmla="val -25266"/>
              <a:gd name="adj2" fmla="val 67197"/>
            </a:avLst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lang="vi-VN" altLang="x-none"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 chọn loại vải như thế n</a:t>
            </a:r>
            <a:r>
              <a:rPr lang="vi-VN" altLang="x-none" sz="3735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x-none"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để học khâu, thêu?</a:t>
            </a:r>
            <a:endParaRPr sz="3735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49165" y="3505200"/>
            <a:ext cx="2986405" cy="303911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3"/>
          <p:cNvSpPr txBox="1"/>
          <p:nvPr/>
        </p:nvSpPr>
        <p:spPr>
          <a:xfrm>
            <a:off x="1662431" y="3469005"/>
            <a:ext cx="11353800" cy="6661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2 loại chỉ: chỉ khâu v</a:t>
            </a:r>
            <a:r>
              <a:rPr sz="3735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chỉ thêu</a:t>
            </a:r>
            <a:endParaRPr sz="3735" b="1" dirty="0">
              <a:solidFill>
                <a:srgbClr val="00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5567680" y="127000"/>
            <a:ext cx="6389370" cy="2620645"/>
          </a:xfrm>
          <a:prstGeom prst="cloudCallout">
            <a:avLst>
              <a:gd name="adj1" fmla="val -21635"/>
              <a:gd name="adj2" fmla="val 64441"/>
            </a:avLst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mấy loại chỉ</a:t>
            </a:r>
            <a:r>
              <a:rPr lang="vi-VN" altLang="x-none"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Đó l</a:t>
            </a: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những loại chỉ n</a:t>
            </a: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o?</a:t>
            </a:r>
            <a:endParaRPr sz="3735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53380" y="3184525"/>
            <a:ext cx="2712085" cy="33540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3"/>
          <p:cNvSpPr txBox="1"/>
          <p:nvPr/>
        </p:nvSpPr>
        <p:spPr>
          <a:xfrm>
            <a:off x="144780" y="2656205"/>
            <a:ext cx="11954510" cy="41173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buChar char="-"/>
            </a:pP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cắt vải, tay phải cầm kéo (ngón cái đặt v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một tay cầm, các ngón còn lại cầm v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tay cầm bên kia) để điều khiển lưỡi kéo.</a:t>
            </a:r>
            <a:endParaRPr lang="vi-VN" altLang="x-none" sz="3735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har char="-"/>
            </a:pPr>
            <a:r>
              <a:rPr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Lưỡi kéo nhọn, nhỏ hơn để phía dưới để luồn xuống dưới mặt vải khi cắt.</a:t>
            </a:r>
            <a:endParaRPr lang="vi-VN" altLang="x-none" sz="3735" b="1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har char="-"/>
            </a:pPr>
            <a:r>
              <a:rPr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x-none" sz="3735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dùng kéo cắt vải để cắt các vật cứng hoặc kim loại. </a:t>
            </a:r>
            <a:endParaRPr sz="3735" b="1" dirty="0">
              <a:solidFill>
                <a:srgbClr val="00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6280151" y="381000"/>
            <a:ext cx="4974167" cy="2366433"/>
          </a:xfrm>
          <a:prstGeom prst="cloudCallou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cách sử dụng kéo cắt vải</a:t>
            </a:r>
            <a:r>
              <a:rPr lang="vi-VN" altLang="x-none" sz="373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sz="3735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44895" y="3261360"/>
            <a:ext cx="2559051" cy="242781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1285240" y="732927"/>
            <a:ext cx="9033784" cy="41141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4800" i="0" u="none" strike="noStrike" kern="1200" cap="none" spc="50" normalizeH="0" baseline="0" noProof="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 ba ngày 14 tháng 9 năm 2021</a:t>
            </a:r>
            <a:r>
              <a:rPr kumimoji="0" lang="en-US" sz="4800" i="0" u="none" strike="noStrike" kern="1200" cap="none" spc="50" normalizeH="0" baseline="0" noProof="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</a:t>
            </a:r>
            <a:endParaRPr kumimoji="0" lang="en-US" sz="4800" i="0" u="none" strike="noStrike" kern="1200" cap="none" spc="50" normalizeH="0" baseline="0" noProof="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800" i="0" u="none" strike="noStrike" kern="1200" cap="none" spc="50" normalizeH="0" baseline="0" noProof="0" dirty="0" err="1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Kĩ</a:t>
            </a:r>
            <a:r>
              <a:rPr kumimoji="0" lang="en-US" sz="4800" i="0" u="none" strike="noStrike" kern="1200" cap="none" spc="50" normalizeH="0" baseline="0" noProof="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800" i="0" u="none" strike="noStrike" kern="1200" cap="none" spc="50" normalizeH="0" baseline="0" noProof="0" dirty="0" err="1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thuật</a:t>
            </a:r>
            <a:endParaRPr kumimoji="0" lang="en-US" sz="4800" i="0" u="none" strike="noStrike" kern="1200" cap="none" spc="50" normalizeH="0" baseline="0" noProof="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1:Vật </a:t>
            </a: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liệu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dụng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cụ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cắt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khâu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thêu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US" sz="5335" b="1" i="0" u="none" strike="noStrike" kern="1200" cap="none" spc="50" normalizeH="0" baseline="0" noProof="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5335" b="1" i="0" u="none" strike="noStrike" kern="1200" cap="none" spc="50" normalizeH="0" baseline="0" noProof="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2) </a:t>
            </a:r>
            <a:endParaRPr kumimoji="0" lang="en-US" sz="5335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5865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</a:t>
            </a:r>
            <a:endParaRPr kumimoji="0" lang="en-US" sz="5335" b="1" i="1" u="none" strike="noStrike" kern="1200" cap="none" spc="50" normalizeH="0" baseline="0" noProof="0" dirty="0">
              <a:ln w="11430"/>
              <a:solidFill>
                <a:srgbClr val="FF33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24" y="5029201"/>
            <a:ext cx="4142095" cy="20415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2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95619">
            <a:off x="10495915" y="462280"/>
            <a:ext cx="1335405" cy="1428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3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1005483">
            <a:off x="10830560" y="1633220"/>
            <a:ext cx="1088390" cy="11309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ounded Rectangle 3"/>
          <p:cNvSpPr/>
          <p:nvPr/>
        </p:nvSpPr>
        <p:spPr>
          <a:xfrm>
            <a:off x="3888317" y="472017"/>
            <a:ext cx="4415367" cy="71966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sz="4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361951" y="1447799"/>
            <a:ext cx="10955656" cy="1602105"/>
            <a:chOff x="290686" y="1393959"/>
            <a:chExt cx="7233503" cy="954794"/>
          </a:xfrm>
        </p:grpSpPr>
        <p:sp>
          <p:nvSpPr>
            <p:cNvPr id="5" name="Rectangle 4"/>
            <p:cNvSpPr/>
            <p:nvPr/>
          </p:nvSpPr>
          <p:spPr>
            <a:xfrm>
              <a:off x="899872" y="1393959"/>
              <a:ext cx="6624317" cy="95479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 algn="just">
                <a:buNone/>
              </a:pPr>
              <a:r>
                <a:rPr sz="3600" dirty="0">
                  <a:solidFill>
                    <a:srgbClr val="0D0D0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 các đặc điểm, tác dụng v</a:t>
              </a:r>
              <a:r>
                <a:rPr sz="3600" dirty="0">
                  <a:solidFill>
                    <a:srgbClr val="0D0D0D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sz="3600" dirty="0">
                  <a:solidFill>
                    <a:srgbClr val="0D0D0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cách sử dụng, bảo quản những vật liệu, dụng cụ đơn giản thường dùng để cắt, khâu, thêu</a:t>
              </a:r>
              <a:r>
                <a:rPr lang="vi-VN" sz="3600" dirty="0">
                  <a:solidFill>
                    <a:srgbClr val="0D0D0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vi-VN" sz="36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90686" y="1666500"/>
              <a:ext cx="557616" cy="383307"/>
            </a:xfrm>
            <a:prstGeom prst="ellipse">
              <a:avLst/>
            </a:prstGeom>
            <a:solidFill>
              <a:srgbClr val="BDFFD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1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11"/>
          <p:cNvGrpSpPr/>
          <p:nvPr/>
        </p:nvGrpSpPr>
        <p:grpSpPr>
          <a:xfrm>
            <a:off x="361951" y="3656965"/>
            <a:ext cx="10955655" cy="1088390"/>
            <a:chOff x="469070" y="2376018"/>
            <a:chExt cx="8538271" cy="1089015"/>
          </a:xfrm>
        </p:grpSpPr>
        <p:sp>
          <p:nvSpPr>
            <p:cNvPr id="6" name="Rectangle 5"/>
            <p:cNvSpPr/>
            <p:nvPr/>
          </p:nvSpPr>
          <p:spPr>
            <a:xfrm>
              <a:off x="1158446" y="2376018"/>
              <a:ext cx="7848895" cy="1089015"/>
            </a:xfrm>
            <a:prstGeom prst="rect">
              <a:avLst/>
            </a:prstGeom>
            <a:noFill/>
            <a:ln w="28575"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>
                <a:buNone/>
              </a:pPr>
              <a:r>
                <a:rPr sz="3600" dirty="0">
                  <a:solidFill>
                    <a:srgbClr val="0D0D0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 hiện được tháo tác xâu chỉ v</a:t>
              </a:r>
              <a:r>
                <a:rPr sz="3600" dirty="0">
                  <a:solidFill>
                    <a:srgbClr val="0D0D0D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sz="3600" dirty="0">
                  <a:solidFill>
                    <a:srgbClr val="0D0D0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 kim v</a:t>
              </a:r>
              <a:r>
                <a:rPr sz="3600" dirty="0">
                  <a:solidFill>
                    <a:srgbClr val="0D0D0D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sz="3600" dirty="0">
                  <a:solidFill>
                    <a:srgbClr val="0D0D0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vê nút chỉ (gút chỉ).</a:t>
              </a:r>
              <a:endParaRPr sz="36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469070" y="2710322"/>
              <a:ext cx="575717" cy="57533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2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7" name="Group 9"/>
          <p:cNvGrpSpPr/>
          <p:nvPr/>
        </p:nvGrpSpPr>
        <p:grpSpPr>
          <a:xfrm>
            <a:off x="361951" y="5450417"/>
            <a:ext cx="10955867" cy="935567"/>
            <a:chOff x="469070" y="2529141"/>
            <a:chExt cx="8538436" cy="936104"/>
          </a:xfrm>
        </p:grpSpPr>
        <p:sp>
          <p:nvSpPr>
            <p:cNvPr id="13" name="Rectangle 12"/>
            <p:cNvSpPr/>
            <p:nvPr/>
          </p:nvSpPr>
          <p:spPr>
            <a:xfrm>
              <a:off x="1158611" y="2529141"/>
              <a:ext cx="7848895" cy="936104"/>
            </a:xfrm>
            <a:prstGeom prst="rect">
              <a:avLst/>
            </a:prstGeom>
            <a:noFill/>
            <a:ln w="28575"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>
                <a:buNone/>
              </a:pPr>
              <a:r>
                <a:rPr sz="3600" dirty="0">
                  <a:solidFill>
                    <a:srgbClr val="0D0D0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Giáo dục ý thức thực hiện an to</a:t>
              </a:r>
              <a:r>
                <a:rPr sz="3600" dirty="0">
                  <a:solidFill>
                    <a:srgbClr val="0D0D0D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sz="3600" dirty="0">
                  <a:solidFill>
                    <a:srgbClr val="0D0D0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 lao động</a:t>
              </a:r>
              <a:r>
                <a:rPr lang="vi-VN" sz="3600" dirty="0">
                  <a:solidFill>
                    <a:srgbClr val="0D0D0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vi-VN" sz="36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69070" y="2710323"/>
              <a:ext cx="575717" cy="575331"/>
            </a:xfrm>
            <a:prstGeom prst="ellipse">
              <a:avLst/>
            </a:prstGeom>
            <a:solidFill>
              <a:srgbClr val="5DF05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3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8"/>
          <p:cNvSpPr/>
          <p:nvPr/>
        </p:nvSpPr>
        <p:spPr>
          <a:xfrm>
            <a:off x="3181589" y="1559004"/>
            <a:ext cx="5828821" cy="14452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8800" b="1" i="0" u="none" strike="noStrike" kern="1200" cap="none" spc="0" normalizeH="0" baseline="0" noProof="0" dirty="0" err="1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Khám</a:t>
            </a:r>
            <a:r>
              <a:rPr kumimoji="0" lang="en-US" sz="8800" b="1" i="0" u="none" strike="noStrike" kern="1200" cap="none" spc="0" normalizeH="0" baseline="0" noProof="0" dirty="0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8800" b="1" i="0" u="none" strike="noStrike" kern="1200" cap="none" spc="0" normalizeH="0" baseline="0" noProof="0" dirty="0" err="1">
                <a:ln w="11430"/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phá</a:t>
            </a:r>
            <a:endParaRPr kumimoji="0" lang="en-US" sz="8800" b="1" i="0" u="none" strike="noStrike" kern="1200" cap="none" spc="0" normalizeH="0" baseline="0" noProof="0" dirty="0">
              <a:ln w="11430"/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Picture 3" descr="Happy Children | Cartoon posters, Happy kids, Cartoon kids"/>
          <p:cNvPicPr>
            <a:picLocks noChangeAspect="1"/>
          </p:cNvPicPr>
          <p:nvPr/>
        </p:nvPicPr>
        <p:blipFill>
          <a:blip r:embed="rId2"/>
          <a:srcRect t="23438" b="30843"/>
          <a:stretch>
            <a:fillRect/>
          </a:stretch>
        </p:blipFill>
        <p:spPr>
          <a:xfrm>
            <a:off x="2794000" y="2667000"/>
            <a:ext cx="6604000" cy="226271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3200" y="99484"/>
            <a:ext cx="8282517" cy="1143000"/>
          </a:xfrm>
        </p:spPr>
        <p:txBody>
          <a:bodyPr vert="horz" wrap="square" lIns="121920" tIns="60960" rIns="121920" bIns="60960" anchor="ctr" anchorCtr="0"/>
          <a:p>
            <a:pPr algn="just" eaLnBrk="1" hangingPunct="1">
              <a:spcBef>
                <a:spcPct val="50000"/>
              </a:spcBef>
            </a:pPr>
            <a:r>
              <a:rPr sz="426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Dụng cụ cắt, khâu, thêu</a:t>
            </a:r>
            <a:endParaRPr sz="4265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 Box 5"/>
          <p:cNvSpPr txBox="1"/>
          <p:nvPr/>
        </p:nvSpPr>
        <p:spPr>
          <a:xfrm>
            <a:off x="1546225" y="2505498"/>
            <a:ext cx="6424084" cy="7480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sz="426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Đọc phần b SGK trang 6</a:t>
            </a:r>
            <a:endParaRPr sz="4265" b="1" dirty="0">
              <a:latin typeface="VNI-Times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90364" y="1242907"/>
            <a:ext cx="2032000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265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b. Kim</a:t>
            </a:r>
            <a:endParaRPr kumimoji="0" lang="en-US" sz="4265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bldLvl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3676</Words>
  <Application>WPS Presentation</Application>
  <PresentationFormat>Widescreen</PresentationFormat>
  <Paragraphs>133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9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Times New Roman</vt:lpstr>
      <vt:lpstr>VNI-Times</vt:lpstr>
      <vt:lpstr>Segoe Print</vt:lpstr>
      <vt:lpstr>.VnTimeH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2. Dụng cụ cắt, khâu, thêu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Thực hành theo nhóm đôi:  - Xâu chỉ vào kim - Vê nút chỉ </vt:lpstr>
      <vt:lpstr>PowerPoint 演示文稿</vt:lpstr>
      <vt:lpstr> Một số vật liệu và dụng cụ cắt, khâu, thêu khác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asus</cp:lastModifiedBy>
  <cp:revision>1</cp:revision>
  <dcterms:created xsi:type="dcterms:W3CDTF">2021-09-09T10:03:02Z</dcterms:created>
  <dcterms:modified xsi:type="dcterms:W3CDTF">2021-09-09T10:03:02Z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A4CAC65C4A7E40109FE7721339F23C56</vt:lpwstr>
  </property>
  <property fmtid="{D5CDD505-2E9C-101B-9397-08002B2CF9AE}" pid="3" name="KSOProductBuildVer">
    <vt:lpwstr>1033-11.2.0.10265</vt:lpwstr>
  </property>
</Properties>
</file>