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378" r:id="rId2"/>
    <p:sldId id="256" r:id="rId3"/>
    <p:sldId id="309" r:id="rId4"/>
    <p:sldId id="310" r:id="rId5"/>
    <p:sldId id="332" r:id="rId6"/>
    <p:sldId id="312" r:id="rId7"/>
    <p:sldId id="314" r:id="rId8"/>
    <p:sldId id="337" r:id="rId9"/>
    <p:sldId id="315" r:id="rId10"/>
    <p:sldId id="316" r:id="rId11"/>
    <p:sldId id="319" r:id="rId12"/>
    <p:sldId id="338" r:id="rId13"/>
    <p:sldId id="321" r:id="rId14"/>
    <p:sldId id="364" r:id="rId15"/>
    <p:sldId id="320" r:id="rId16"/>
    <p:sldId id="323" r:id="rId17"/>
    <p:sldId id="324" r:id="rId18"/>
    <p:sldId id="325" r:id="rId19"/>
    <p:sldId id="334" r:id="rId20"/>
    <p:sldId id="326" r:id="rId21"/>
    <p:sldId id="356" r:id="rId22"/>
    <p:sldId id="327" r:id="rId23"/>
    <p:sldId id="336" r:id="rId24"/>
    <p:sldId id="328" r:id="rId25"/>
    <p:sldId id="329" r:id="rId26"/>
    <p:sldId id="362" r:id="rId27"/>
    <p:sldId id="330" r:id="rId28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2"/>
    <a:srgbClr val="FEC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400"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-GB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</a:t>
            </a:r>
            <a:r>
              <a:rPr lang="en-GB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-GB" sz="12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126" y="4476750"/>
            <a:ext cx="1200150" cy="209550"/>
          </a:xfrm>
        </p:spPr>
        <p:txBody>
          <a:bodyPr/>
          <a:lstStyle/>
          <a:p>
            <a:fld id="{0F62EAB2-B444-4514-BBC4-48E17212839F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51" y="4476750"/>
            <a:ext cx="5479425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426" y="4476750"/>
            <a:ext cx="407023" cy="209550"/>
          </a:xfrm>
        </p:spPr>
        <p:txBody>
          <a:bodyPr/>
          <a:lstStyle/>
          <a:p>
            <a:fld id="{70F57D92-B34F-49C4-BDB1-FF3450469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822325" y="411480"/>
            <a:ext cx="7319010" cy="655955"/>
          </a:xfrm>
        </p:spPr>
        <p:txBody>
          <a:bodyPr/>
          <a:lstStyle/>
          <a:p>
            <a:r>
              <a:rPr lang="vi-VN" altLang="en-US" sz="2800">
                <a:latin typeface="+mj-lt"/>
              </a:rPr>
              <a:t>GV giao phiếu cho HS chuẩn bị trước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59205" y="1203325"/>
            <a:ext cx="560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vào các ý em cho là đúng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27405" y="1635760"/>
            <a:ext cx="7388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tách các từ gồm 2 tiếng thành 2 từ, nghĩa của mỗi từ có quan hệ như thế nào với nghĩa của từ ban đầu?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475105" y="2428240"/>
            <a:ext cx="670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ả 2 từ cùng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475105" y="3003550"/>
            <a:ext cx="6734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 1 từ mang nét nghĩa của từ ban đầu và 1 từ không mang nét nghĩa của từ ban đầu nhưng cũng không rõ nghĩa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475105" y="3867785"/>
            <a:ext cx="6473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 2 từ cùng không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115695" y="2500630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1115695" y="307657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122680" y="3868420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99795" y="1049655"/>
          <a:ext cx="7179310" cy="266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1730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chỉ gồm một tiếng</a:t>
                      </a:r>
                      <a:endParaRPr lang="en-US" sz="2800" b="1" i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(từ đơn)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635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9795" y="2283460"/>
            <a:ext cx="367601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</a:t>
            </a:r>
            <a:r>
              <a:rPr lang="vi-VN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4222" y="2176073"/>
            <a:ext cx="2897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iúp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47850" y="4076065"/>
            <a:ext cx="5316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gồm mấy tiếng?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691640" y="4116070"/>
            <a:ext cx="49288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Từ gồm 1 hay nhiều tiếng.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971550" y="4116070"/>
            <a:ext cx="720090" cy="504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7" grpId="0"/>
      <p:bldP spid="7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972" y="1800093"/>
            <a:ext cx="1543050" cy="714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585" y="2139315"/>
            <a:ext cx="19443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26360" y="1771650"/>
            <a:ext cx="1600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265" y="1719651"/>
            <a:ext cx="813089" cy="7143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0770" y="2799715"/>
            <a:ext cx="1711325" cy="133794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đơn: từ chỉ gồm 1 tiếng.</a:t>
            </a:r>
            <a:endParaRPr lang="vi-VN" altLang="en-US" sz="27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5555" y="2817495"/>
            <a:ext cx="2477770" cy="133794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phức: từ gồm 2 hay nhiều tiếng.</a:t>
            </a:r>
            <a:endParaRPr lang="vi-VN" altLang="en-US" sz="27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17068" y="2415691"/>
            <a:ext cx="642884" cy="396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68099" y="2440565"/>
            <a:ext cx="576772" cy="352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26129" y="798465"/>
            <a:ext cx="4082405" cy="553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27704" y="771795"/>
            <a:ext cx="4069416" cy="55308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Arrow Connector 16"/>
          <p:cNvCxnSpPr>
            <a:endCxn id="21" idx="1"/>
          </p:cNvCxnSpPr>
          <p:nvPr/>
        </p:nvCxnSpPr>
        <p:spPr>
          <a:xfrm flipV="1">
            <a:off x="5024755" y="2065020"/>
            <a:ext cx="2067560" cy="12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5646" y="1719736"/>
            <a:ext cx="1314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315" y="1707515"/>
            <a:ext cx="1217295" cy="7143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771775" y="771525"/>
            <a:ext cx="4104005" cy="5759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/>
              <a:t>Từ gồm mấy loại?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  <p:bldP spid="8" grpId="0" bldLvl="0" animBg="1"/>
      <p:bldP spid="13" grpId="0" bldLvl="0" animBg="1"/>
      <p:bldP spid="15" grpId="0" bldLvl="0" animBg="1"/>
      <p:bldP spid="25" grpId="0" bldLvl="0" animBg="1"/>
      <p:bldP spid="25" grpId="1" bldLvl="0" animBg="1"/>
      <p:bldP spid="26" grpId="0" bldLvl="0" animBg="1"/>
      <p:bldP spid="20" grpId="0"/>
      <p:bldP spid="21" grpId="0" bldLvl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115695" y="555625"/>
            <a:ext cx="5976620" cy="3168015"/>
          </a:xfrm>
          <a:prstGeom prst="cloud">
            <a:avLst/>
          </a:prstGeom>
          <a:solidFill>
            <a:srgbClr val="FFF5C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Ghi nhớ</a:t>
            </a:r>
          </a:p>
        </p:txBody>
      </p:sp>
      <p:pic>
        <p:nvPicPr>
          <p:cNvPr id="7" name="Content Placeholder 6" descr="734daf8f10d9735e5e4aa7f78943f2fb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3890" y="1491615"/>
            <a:ext cx="248539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24988" y="620486"/>
            <a:ext cx="22288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Horizontal 2"/>
          <p:cNvSpPr/>
          <p:nvPr/>
        </p:nvSpPr>
        <p:spPr>
          <a:xfrm>
            <a:off x="1288869" y="861548"/>
            <a:ext cx="6583680" cy="3352799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FontTx/>
              <a:buAutoNum type="arabicPeriod"/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nên từ. Từ chỉ gồm một tiếng gọi 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đơn. Từ gồm hai hay nhiều tiếng gọi là từ phức.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cũng có nghĩa và dùng để tạo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câu.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691458" y="1347301"/>
            <a:ext cx="5758543" cy="1822269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vi-VN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403350" y="698500"/>
            <a:ext cx="560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vào các ý em cho là đúng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71550" y="1130935"/>
            <a:ext cx="7388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tách các từ gồm 2 tiếng thành 2 từ, nghĩa của mỗi từ có quan hệ như thế nào với nghĩa của từ ban đầu?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19250" y="1923415"/>
            <a:ext cx="670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ả 2 từ cùng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619250" y="2498725"/>
            <a:ext cx="6734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 1 từ mang nét nghĩa của từ ban đầu và 1 từ không mang nét nghĩa của từ ban đầu nhưng cũng không rõ nghĩa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619250" y="3362960"/>
            <a:ext cx="6473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 2 từ cùng không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259840" y="199580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1259840" y="2571750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266825" y="336359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2700" y="2583815"/>
            <a:ext cx="336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85800" y="403330"/>
            <a:ext cx="4229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310" y="869315"/>
            <a:ext cx="7393305" cy="1060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50" y="2082785"/>
            <a:ext cx="834390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Cho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0035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910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345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73512" y="2845682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288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433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861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29200" y="3228718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159673" y="3220000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21544" y="1728461"/>
            <a:ext cx="3660871" cy="1585079"/>
          </a:xfrm>
          <a:prstGeom prst="cloudCallout">
            <a:avLst>
              <a:gd name="adj1" fmla="val -49305"/>
              <a:gd name="adj2" fmla="val 955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756410" y="768985"/>
            <a:ext cx="5554980" cy="705485"/>
          </a:xfrm>
          <a:prstGeom prst="flowChartAlternateProcess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/</a:t>
            </a:r>
          </a:p>
          <a:p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alt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92381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5268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9101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321544" y="1714850"/>
            <a:ext cx="3701141" cy="1665436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94858" y="2435211"/>
            <a:ext cx="1435821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85590" y="2434590"/>
            <a:ext cx="1775460" cy="382270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28360" y="2499204"/>
            <a:ext cx="1371602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37836" y="3141443"/>
            <a:ext cx="1319345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50051" y="3156681"/>
            <a:ext cx="1319345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416685" y="1723390"/>
            <a:ext cx="3240405" cy="1800225"/>
          </a:xfrm>
          <a:prstGeom prst="cloudCallout">
            <a:avLst>
              <a:gd name="adj1" fmla="val -52684"/>
              <a:gd name="adj2" fmla="val 82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/>
              <a:t>Đa tình, đa mang có nghĩa là gì?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1416685" y="1671955"/>
            <a:ext cx="3326765" cy="1800225"/>
          </a:xfrm>
          <a:prstGeom prst="cloudCallout">
            <a:avLst>
              <a:gd name="adj1" fmla="val -56293"/>
              <a:gd name="adj2" fmla="val 83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/>
              <a:t>Đa tình: giàu tình cảm.</a:t>
            </a:r>
          </a:p>
          <a:p>
            <a:pPr algn="ctr"/>
            <a:r>
              <a:rPr lang="vi-VN" altLang="en-US"/>
              <a:t>Đa mang: lo lắng, quan tâm đến nhiều người, nhiều việc.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" grpId="0" animBg="1"/>
      <p:bldP spid="2" grpId="1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6117" y="1199055"/>
          <a:ext cx="7063740" cy="247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55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kern="120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kern="120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6595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0307" y="2106395"/>
            <a:ext cx="2300207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721" y="1877732"/>
            <a:ext cx="3127052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986568" y="1338836"/>
            <a:ext cx="3701141" cy="1833466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687709" y="1311675"/>
            <a:ext cx="3781376" cy="1833466"/>
          </a:xfrm>
          <a:prstGeom prst="cloudCallout">
            <a:avLst>
              <a:gd name="adj1" fmla="val 53067"/>
              <a:gd name="adj2" fmla="val 794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  <p:bldP spid="5" grpId="1" bldLvl="0" animBg="1"/>
      <p:bldP spid="8" grpId="0" bldLvl="0" animBg="1"/>
      <p:bldP spid="8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7405" y="771525"/>
            <a:ext cx="7056755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76569" y="1013864"/>
            <a:ext cx="3640791" cy="32369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</a:t>
            </a:r>
            <a:r>
              <a:rPr lang="vi-VN" alt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05311" y="1735570"/>
            <a:ext cx="4690841" cy="909754"/>
            <a:chOff x="4940415" y="2314093"/>
            <a:chExt cx="6254454" cy="1213006"/>
          </a:xfrm>
        </p:grpSpPr>
        <p:sp>
          <p:nvSpPr>
            <p:cNvPr id="4" name="Rectangle 3"/>
            <p:cNvSpPr/>
            <p:nvPr/>
          </p:nvSpPr>
          <p:spPr>
            <a:xfrm>
              <a:off x="6786283" y="2420506"/>
              <a:ext cx="4408586" cy="110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vi-VN" sz="2400" b="1" i="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ăn, học, ngủ</a:t>
              </a:r>
              <a:r>
                <a:rPr lang="en-US" sz="2400" b="1" i="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</a:p>
          </p:txBody>
        </p:sp>
        <p:pic>
          <p:nvPicPr>
            <p:cNvPr id="9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4940415" y="2314093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3707759" y="2571160"/>
            <a:ext cx="4826641" cy="830997"/>
            <a:chOff x="5017339" y="3217392"/>
            <a:chExt cx="6435521" cy="1107996"/>
          </a:xfrm>
        </p:grpSpPr>
        <p:sp>
          <p:nvSpPr>
            <p:cNvPr id="5" name="Rectangle 4"/>
            <p:cNvSpPr/>
            <p:nvPr/>
          </p:nvSpPr>
          <p:spPr>
            <a:xfrm>
              <a:off x="6786283" y="3217392"/>
              <a:ext cx="466657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kinh nghiệm, sạch sẽ, nhà cửa…</a:t>
              </a:r>
              <a:endParaRPr lang="en-US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5017339" y="3489969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ounded Rectangular Callout 6"/>
          <p:cNvSpPr/>
          <p:nvPr/>
        </p:nvSpPr>
        <p:spPr>
          <a:xfrm>
            <a:off x="4265930" y="981075"/>
            <a:ext cx="3876040" cy="1891030"/>
          </a:xfrm>
          <a:prstGeom prst="wedgeRoundRectCallout">
            <a:avLst>
              <a:gd name="adj1" fmla="val -59105"/>
              <a:gd name="adj2" fmla="val 12166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2155" y="3579495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627380"/>
            <a:ext cx="762127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M: (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71324" y="1491643"/>
            <a:ext cx="7356021" cy="1822269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câu em có lưu ý gì?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547767" y="1635918"/>
            <a:ext cx="5900057" cy="216625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ldLvl="0" animBg="1"/>
      <p:bldP spid="6" grpId="1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+mn-ea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2155" y="3579495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33500" y="646610"/>
            <a:ext cx="6711043" cy="193330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36914" y="646610"/>
            <a:ext cx="6607628" cy="1833699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483666" y="843279"/>
            <a:ext cx="5479598" cy="1539785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Double Wave 5"/>
          <p:cNvSpPr/>
          <p:nvPr/>
        </p:nvSpPr>
        <p:spPr>
          <a:xfrm>
            <a:off x="1090930" y="915035"/>
            <a:ext cx="6961505" cy="341503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2 tiếng.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3 tiếng.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4 tiếng.</a:t>
            </a: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bài: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Nhân hậu – Đoàn kết.</a:t>
            </a:r>
          </a:p>
          <a:p>
            <a:pPr marL="285750" indent="-285750" algn="ctr">
              <a:buFontTx/>
              <a:buChar char="-"/>
            </a:pPr>
            <a:endParaRPr lang="en-US" sz="1050" dirty="0"/>
          </a:p>
          <a:p>
            <a:pPr marL="285750" indent="-285750" algn="ctr">
              <a:buFontTx/>
              <a:buChar char="-"/>
            </a:pP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6020" y="2014855"/>
            <a:ext cx="1374775" cy="1132840"/>
          </a:xfrm>
          <a:prstGeom prst="ellipse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27855" y="2067560"/>
            <a:ext cx="581025" cy="575945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27855" y="2643505"/>
            <a:ext cx="525780" cy="448945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</p:cNvCxnSpPr>
          <p:nvPr/>
        </p:nvCxnSpPr>
        <p:spPr>
          <a:xfrm>
            <a:off x="2550795" y="2581275"/>
            <a:ext cx="724535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3275330" y="2284095"/>
            <a:ext cx="1152525" cy="648335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3800" y="1707515"/>
            <a:ext cx="1224280" cy="648335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đơn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53635" y="2787650"/>
            <a:ext cx="1224280" cy="791210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77915" y="2787650"/>
            <a:ext cx="554355" cy="324485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77915" y="3112135"/>
            <a:ext cx="554355" cy="46736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732270" y="2571750"/>
            <a:ext cx="1296035" cy="360045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32270" y="3435985"/>
            <a:ext cx="1296035" cy="360045"/>
          </a:xfrm>
          <a:prstGeom prst="roundRect">
            <a:avLst/>
          </a:prstGeom>
          <a:solidFill>
            <a:schemeClr val="accent5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3275330" y="483235"/>
            <a:ext cx="2371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5" y="-20320"/>
            <a:ext cx="9261475" cy="5194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борник №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89" y="0"/>
            <a:ext cx="6069806" cy="499157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131820" y="1707674"/>
            <a:ext cx="2857024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d"/>
      </p:transition>
    </mc:Choice>
    <mc:Fallback xmlns="">
      <p:transition spd="slow">
        <p:cover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11505" y="195739"/>
            <a:ext cx="4560570" cy="258175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60719" y="930389"/>
            <a:ext cx="1871255" cy="4996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0719" y="1886495"/>
            <a:ext cx="1871255" cy="499655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0719" y="2909753"/>
            <a:ext cx="1871255" cy="4996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899954" y="1430384"/>
            <a:ext cx="1763486" cy="827859"/>
          </a:xfrm>
          <a:prstGeom prst="wedgeRoundRectCallout">
            <a:avLst>
              <a:gd name="adj1" fmla="val 109166"/>
              <a:gd name="adj2" fmla="val -78015"/>
              <a:gd name="adj3" fmla="val 16667"/>
            </a:avLst>
          </a:prstGeom>
          <a:solidFill>
            <a:srgbClr val="FBE5D6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99954" y="2615839"/>
            <a:ext cx="1763486" cy="793568"/>
          </a:xfrm>
          <a:prstGeom prst="wedgeRoundRectCallout">
            <a:avLst>
              <a:gd name="adj1" fmla="val 111944"/>
              <a:gd name="adj2" fmla="val -101698"/>
              <a:gd name="adj3" fmla="val 16667"/>
            </a:avLst>
          </a:prstGeom>
          <a:solidFill>
            <a:srgbClr val="66FF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899954" y="3767003"/>
            <a:ext cx="1763486" cy="793568"/>
          </a:xfrm>
          <a:prstGeom prst="wedgeRoundRectCallout">
            <a:avLst>
              <a:gd name="adj1" fmla="val 115277"/>
              <a:gd name="adj2" fmla="val -102933"/>
              <a:gd name="adj3" fmla="val 16667"/>
            </a:avLst>
          </a:prstGeom>
          <a:solidFill>
            <a:srgbClr val="FFC00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547495" y="1707515"/>
            <a:ext cx="5904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đơn và từ phức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alt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nào cũng có nghĩa.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115695" y="555625"/>
            <a:ext cx="5976620" cy="3168015"/>
          </a:xfrm>
          <a:prstGeom prst="cloud">
            <a:avLst/>
          </a:prstGeom>
          <a:solidFill>
            <a:srgbClr val="FFF5C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Nhận xét</a:t>
            </a:r>
          </a:p>
        </p:txBody>
      </p:sp>
      <p:pic>
        <p:nvPicPr>
          <p:cNvPr id="7" name="Content Placeholder 6" descr="734daf8f10d9735e5e4aa7f78943f2fb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3890" y="1491615"/>
            <a:ext cx="248539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32045" y="843280"/>
            <a:ext cx="3312160" cy="360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2999" y="1059285"/>
            <a:ext cx="3721475" cy="32369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04474" y="1986199"/>
            <a:ext cx="4045884" cy="1822269"/>
          </a:xfrm>
          <a:prstGeom prst="cloudCallout">
            <a:avLst>
              <a:gd name="adj1" fmla="val -47521"/>
              <a:gd name="adj2" fmla="val 6787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834477" y="572135"/>
            <a:ext cx="2971800" cy="1815426"/>
          </a:xfrm>
          <a:prstGeom prst="wedgeRoundRectCallout">
            <a:avLst>
              <a:gd name="adj1" fmla="val -64178"/>
              <a:gd name="adj2" fmla="val 115245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nào cũng có nghĩa.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5003800" y="1233805"/>
            <a:ext cx="32518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Tx/>
              <a:buNone/>
            </a:pPr>
            <a:r>
              <a:rPr lang="vi-VN" alt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63270" y="572135"/>
            <a:ext cx="2080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bldLvl="0" animBg="1"/>
      <p:bldP spid="4" grpId="1" bldLvl="0" animBg="1"/>
      <p:bldP spid="3" grpId="0" bldLvl="0" animBg="1"/>
      <p:bldP spid="3" grpId="1" bldLvl="0" animBg="1"/>
      <p:bldP spid="8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1302</Words>
  <Application>Microsoft Office PowerPoint</Application>
  <PresentationFormat>On-screen Show (16:9)</PresentationFormat>
  <Paragraphs>170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Tahoma</vt:lpstr>
      <vt:lpstr>Jua</vt:lpstr>
      <vt:lpstr>Arial</vt:lpstr>
      <vt:lpstr>Quicksand</vt:lpstr>
      <vt:lpstr>Quicksand Light</vt:lpstr>
      <vt:lpstr>Nature Activities Binder by Slidesgo</vt:lpstr>
      <vt:lpstr>GV giao phiếu cho HS chuẩn bị trước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 giao phiếu cho HS chuẩn bị trước</dc:title>
  <dc:creator/>
  <cp:lastModifiedBy>My Hanh</cp:lastModifiedBy>
  <cp:revision>21</cp:revision>
  <dcterms:created xsi:type="dcterms:W3CDTF">2021-09-14T09:50:00Z</dcterms:created>
  <dcterms:modified xsi:type="dcterms:W3CDTF">2022-09-19T22:56:01Z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CA15409601794417B1ADAE2D09CAC90E</vt:lpwstr>
  </property>
  <property fmtid="{D5CDD505-2E9C-101B-9397-08002B2CF9AE}" pid="3" name="KSOProductBuildVer">
    <vt:lpwstr>1033-11.2.0.10296</vt:lpwstr>
  </property>
</Properties>
</file>