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34"/>
  </p:notesMasterIdLst>
  <p:sldIdLst>
    <p:sldId id="519" r:id="rId6"/>
    <p:sldId id="474" r:id="rId7"/>
    <p:sldId id="539" r:id="rId8"/>
    <p:sldId id="520" r:id="rId9"/>
    <p:sldId id="523" r:id="rId10"/>
    <p:sldId id="563" r:id="rId11"/>
    <p:sldId id="543" r:id="rId12"/>
    <p:sldId id="544" r:id="rId13"/>
    <p:sldId id="564" r:id="rId14"/>
    <p:sldId id="565" r:id="rId15"/>
    <p:sldId id="547" r:id="rId16"/>
    <p:sldId id="548" r:id="rId17"/>
    <p:sldId id="549" r:id="rId18"/>
    <p:sldId id="540" r:id="rId19"/>
    <p:sldId id="551" r:id="rId20"/>
    <p:sldId id="552" r:id="rId21"/>
    <p:sldId id="566" r:id="rId22"/>
    <p:sldId id="517" r:id="rId23"/>
    <p:sldId id="518" r:id="rId24"/>
    <p:sldId id="554" r:id="rId25"/>
    <p:sldId id="522" r:id="rId26"/>
    <p:sldId id="567" r:id="rId27"/>
    <p:sldId id="556" r:id="rId28"/>
    <p:sldId id="557" r:id="rId29"/>
    <p:sldId id="558" r:id="rId30"/>
    <p:sldId id="559" r:id="rId31"/>
    <p:sldId id="560" r:id="rId32"/>
    <p:sldId id="476"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1/10/2022</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84368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1/10/2022</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1/10/2022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1/10/2022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1/10/2022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6.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1/10/2022</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772896" y="1717526"/>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592287" y="2713413"/>
            <a:ext cx="11144785" cy="1189848"/>
            <a:chOff x="824301" y="1056605"/>
            <a:chExt cx="10531567" cy="115394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15394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824301" y="1311326"/>
              <a:ext cx="10531567" cy="6268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4. Nếu không có thời khóa biểu, em sẽ gặp khó khăn gì?</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extLst>
      <p:ext uri="{BB962C8B-B14F-4D97-AF65-F5344CB8AC3E}">
        <p14:creationId xmlns:p14="http://schemas.microsoft.com/office/powerpoint/2010/main" val="30680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8EF07B-6087-423C-9B81-17014807E57A}"/>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rotWithShape="1">
          <a:blip r:embed="rId2"/>
          <a:srcRect l="26015" t="54431" r="31924" b="16277"/>
          <a:stretch/>
        </p:blipFill>
        <p:spPr>
          <a:xfrm>
            <a:off x="279025" y="1009934"/>
            <a:ext cx="11224372" cy="4394580"/>
          </a:xfrm>
          <a:prstGeom prst="rect">
            <a:avLst/>
          </a:prstGeom>
        </p:spPr>
      </p:pic>
    </p:spTree>
    <p:extLst>
      <p:ext uri="{BB962C8B-B14F-4D97-AF65-F5344CB8AC3E}">
        <p14:creationId xmlns:p14="http://schemas.microsoft.com/office/powerpoint/2010/main" val="14791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A68170-28F8-4EF8-B377-A4FB5B897AB9}"/>
              </a:ext>
            </a:extLst>
          </p:cNvPr>
          <p:cNvSpPr/>
          <p:nvPr/>
        </p:nvSpPr>
        <p:spPr>
          <a:xfrm>
            <a:off x="2793383" y="789677"/>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61380" y="1848571"/>
            <a:ext cx="10519736" cy="2041040"/>
            <a:chOff x="683959" y="1425491"/>
            <a:chExt cx="10519736" cy="2041040"/>
          </a:xfrm>
        </p:grpSpPr>
        <p:sp>
          <p:nvSpPr>
            <p:cNvPr id="9" name="Hexagon 8">
              <a:extLst>
                <a:ext uri="{FF2B5EF4-FFF2-40B4-BE49-F238E27FC236}">
                  <a16:creationId xmlns:a16="http://schemas.microsoft.com/office/drawing/2014/main" id="{53F3DBAE-4CD7-4A76-8614-4679F12B1481}"/>
                </a:ext>
              </a:extLst>
            </p:cNvPr>
            <p:cNvSpPr/>
            <p:nvPr/>
          </p:nvSpPr>
          <p:spPr>
            <a:xfrm>
              <a:off x="683959" y="1425491"/>
              <a:ext cx="10519736" cy="2041040"/>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DD1B37-DF6A-473F-964D-3A67345519F2}"/>
                </a:ext>
              </a:extLst>
            </p:cNvPr>
            <p:cNvSpPr txBox="1"/>
            <p:nvPr/>
          </p:nvSpPr>
          <p:spPr>
            <a:xfrm>
              <a:off x="952381" y="1644454"/>
              <a:ext cx="9982892"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Nói một câu giới thiệu môn học hoặc hoạt động ở trường mà em thích.</a:t>
              </a:r>
            </a:p>
            <a:p>
              <a:r>
                <a:rPr lang="en-US" sz="32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Ví dụ: Tiếng Việt là môn học tôi yêu thích nhất.</a:t>
              </a:r>
            </a:p>
          </p:txBody>
        </p:sp>
      </p:grpSp>
    </p:spTree>
    <p:extLst>
      <p:ext uri="{BB962C8B-B14F-4D97-AF65-F5344CB8AC3E}">
        <p14:creationId xmlns:p14="http://schemas.microsoft.com/office/powerpoint/2010/main" val="182236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3</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33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532263" y="475684"/>
            <a:ext cx="11163867" cy="4247317"/>
          </a:xfrm>
          <a:prstGeom prst="rect">
            <a:avLst/>
          </a:prstGeom>
          <a:noFill/>
        </p:spPr>
        <p:txBody>
          <a:bodyPr wrap="square" rtlCol="0">
            <a:spAutoFit/>
          </a:bodyPr>
          <a:lstStyle/>
          <a:p>
            <a:pPr algn="ctr">
              <a:lnSpc>
                <a:spcPct val="150000"/>
              </a:lnSpc>
            </a:pPr>
            <a:r>
              <a:rPr lang="en-US" sz="3600" b="1" dirty="0">
                <a:solidFill>
                  <a:srgbClr val="FF0000"/>
                </a:solidFill>
                <a:latin typeface="HP001 5 hàng" panose="020B0603050302020204" pitchFamily="34" charset="0"/>
                <a:cs typeface="Times New Roman" panose="02020603050405020304" pitchFamily="18" charset="0"/>
              </a:rPr>
              <a:t>Thời khóa biểu</a:t>
            </a:r>
            <a:r>
              <a:rPr lang="en-US" sz="3600" b="1" dirty="0">
                <a:latin typeface="HP001 5 hàng" panose="020B0603050302020204" pitchFamily="34" charset="0"/>
                <a:cs typeface="Times New Roman" panose="02020603050405020304" pitchFamily="18" charset="0"/>
              </a:rPr>
              <a:t>	</a:t>
            </a:r>
          </a:p>
          <a:p>
            <a:pPr algn="just">
              <a:lnSpc>
                <a:spcPct val="150000"/>
              </a:lnSpc>
            </a:pPr>
            <a:r>
              <a:rPr lang="en-US" sz="3600" b="1" dirty="0">
                <a:latin typeface="HP001 5 hàng" panose="020B0603050302020204" pitchFamily="34" charset="0"/>
                <a:cs typeface="Times New Roman" panose="02020603050405020304" pitchFamily="18" charset="0"/>
              </a:rPr>
              <a:t>	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lang="vi-VN" sz="3600" b="1" dirty="0">
              <a:latin typeface="HP001 5 hàng" panose="020B060305030202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7945569-51FD-4ADE-807A-C99984BF3D75}"/>
              </a:ext>
            </a:extLst>
          </p:cNvPr>
          <p:cNvSpPr/>
          <p:nvPr/>
        </p:nvSpPr>
        <p:spPr>
          <a:xfrm>
            <a:off x="1945005" y="4987856"/>
            <a:ext cx="8301990" cy="7772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có</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những</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chữ</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nào</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cần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viết</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hoa</a:t>
            </a:r>
            <a:r>
              <a:rPr lang="en-US" sz="3200" b="1" dirty="0">
                <a:solidFill>
                  <a:schemeClr val="tx1"/>
                </a:solidFill>
                <a:latin typeface="HP001 4 hàng" panose="020B0603050302020204" pitchFamily="34" charset="0"/>
              </a:rPr>
              <a:t>?</a:t>
            </a:r>
          </a:p>
        </p:txBody>
      </p:sp>
    </p:spTree>
    <p:extLst>
      <p:ext uri="{BB962C8B-B14F-4D97-AF65-F5344CB8AC3E}">
        <p14:creationId xmlns:p14="http://schemas.microsoft.com/office/powerpoint/2010/main" val="407287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863600" y="475684"/>
            <a:ext cx="10464800" cy="5078313"/>
          </a:xfrm>
          <a:prstGeom prst="rect">
            <a:avLst/>
          </a:prstGeom>
          <a:noFill/>
        </p:spPr>
        <p:txBody>
          <a:bodyPr wrap="square" rtlCol="0">
            <a:spAutoFit/>
          </a:bodyPr>
          <a:lstStyle/>
          <a:p>
            <a:pPr lvl="0" algn="ctr">
              <a:lnSpc>
                <a:spcPct val="150000"/>
              </a:lnSpc>
              <a:defRPr/>
            </a:pPr>
            <a:r>
              <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rPr>
              <a:t>Nghe – viết: </a:t>
            </a:r>
            <a:r>
              <a:rPr lang="en-US" sz="3600" b="1" dirty="0">
                <a:solidFill>
                  <a:srgbClr val="FF0000"/>
                </a:solidFill>
                <a:latin typeface="HP001 4 hàng" panose="020B0603050302020204" pitchFamily="34" charset="0"/>
                <a:cs typeface="Times New Roman" panose="02020603050405020304" pitchFamily="18" charset="0"/>
              </a:rPr>
              <a:t>Thời khóa biểu</a:t>
            </a:r>
            <a:endPar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endParaRPr>
          </a:p>
          <a:p>
            <a:pPr algn="just">
              <a:lnSpc>
                <a:spcPct val="150000"/>
              </a:lnSpc>
            </a:pPr>
            <a:r>
              <a:rPr kumimoji="0" lang="en-US" sz="3600" b="1" i="0" u="none" strike="noStrike" kern="1200" cap="none" spc="0" normalizeH="0" baseline="0" noProof="0" dirty="0">
                <a:ln>
                  <a:noFill/>
                </a:ln>
                <a:solidFill>
                  <a:srgbClr val="0070C0"/>
                </a:solidFill>
                <a:effectLst/>
                <a:uLnTx/>
                <a:uFillTx/>
                <a:latin typeface="HP001 4 hàng" panose="020B0603050302020204" pitchFamily="34" charset="0"/>
              </a:rPr>
              <a:t>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cho biết thời gian học các môn của từng ngày trong tuần.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gồm nhiều cột dọc và nhiều hàng ngang. </a:t>
            </a:r>
            <a:r>
              <a:rPr lang="en-US" sz="3600" b="1" dirty="0">
                <a:solidFill>
                  <a:srgbClr val="FF0000"/>
                </a:solidFill>
                <a:latin typeface="HP001 4 hàng" panose="020B0603050302020204" pitchFamily="34" charset="0"/>
                <a:cs typeface="Times New Roman" panose="02020603050405020304" pitchFamily="18" charset="0"/>
              </a:rPr>
              <a:t>C</a:t>
            </a:r>
            <a:r>
              <a:rPr lang="en-US" sz="3600" b="1" dirty="0">
                <a:latin typeface="HP001 4 hàng" panose="020B0603050302020204" pitchFamily="34" charset="0"/>
                <a:cs typeface="Times New Roman" panose="02020603050405020304" pitchFamily="18" charset="0"/>
              </a:rPr>
              <a:t>ác bạn học sinh thường đọc thời khóa biểu theo trình tự thứ - buổi - tiết - môn.</a:t>
            </a:r>
            <a:endParaRPr lang="vi-VN" sz="36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236736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0DAFA3-E2E3-4606-BB1D-AD52EE227865}"/>
              </a:ext>
            </a:extLst>
          </p:cNvPr>
          <p:cNvSpPr/>
          <p:nvPr/>
        </p:nvSpPr>
        <p:spPr>
          <a:xfrm>
            <a:off x="3400850" y="1378428"/>
            <a:ext cx="4663440" cy="1088238"/>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Luyện</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viết</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từ</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khó</a:t>
            </a:r>
            <a:endPar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1188792-E93B-434A-9716-A49481F98788}"/>
              </a:ext>
            </a:extLst>
          </p:cNvPr>
          <p:cNvSpPr txBox="1"/>
          <p:nvPr/>
        </p:nvSpPr>
        <p:spPr>
          <a:xfrm>
            <a:off x="4436288" y="2776735"/>
            <a:ext cx="2578659" cy="830997"/>
          </a:xfrm>
          <a:prstGeom prst="rect">
            <a:avLst/>
          </a:prstGeom>
          <a:noFill/>
        </p:spPr>
        <p:txBody>
          <a:bodyPr wrap="square" rtlCol="0">
            <a:spAutoFit/>
          </a:bodyPr>
          <a:lstStyle/>
          <a:p>
            <a:r>
              <a:rPr lang="en-US" sz="4800" b="1" dirty="0">
                <a:solidFill>
                  <a:srgbClr val="3333FF"/>
                </a:solidFill>
                <a:latin typeface="HP001 4 hàng" panose="020B0603050302020204" pitchFamily="34" charset="0"/>
              </a:rPr>
              <a:t>trình tự</a:t>
            </a:r>
          </a:p>
        </p:txBody>
      </p:sp>
      <p:sp>
        <p:nvSpPr>
          <p:cNvPr id="4" name="TextBox 3">
            <a:extLst>
              <a:ext uri="{FF2B5EF4-FFF2-40B4-BE49-F238E27FC236}">
                <a16:creationId xmlns:a16="http://schemas.microsoft.com/office/drawing/2014/main" id="{48F9DD2C-9AFE-4A43-93A7-BF87631E3545}"/>
              </a:ext>
            </a:extLst>
          </p:cNvPr>
          <p:cNvSpPr txBox="1"/>
          <p:nvPr/>
        </p:nvSpPr>
        <p:spPr>
          <a:xfrm>
            <a:off x="4435776" y="2785221"/>
            <a:ext cx="2578659" cy="830997"/>
          </a:xfrm>
          <a:prstGeom prst="rect">
            <a:avLst/>
          </a:prstGeom>
          <a:noFill/>
        </p:spPr>
        <p:txBody>
          <a:bodyPr wrap="square" rtlCol="0">
            <a:spAutoFit/>
          </a:bodyPr>
          <a:lstStyle/>
          <a:p>
            <a:r>
              <a:rPr lang="en-US" sz="4800" b="1" dirty="0">
                <a:solidFill>
                  <a:srgbClr val="FF0000"/>
                </a:solidFill>
                <a:latin typeface="HP001 4 hàng" panose="020B0603050302020204" pitchFamily="34" charset="0"/>
              </a:rPr>
              <a:t>tr</a:t>
            </a:r>
            <a:r>
              <a:rPr lang="en-US" sz="4800" b="1" dirty="0">
                <a:solidFill>
                  <a:srgbClr val="0000FF"/>
                </a:solidFill>
                <a:latin typeface="HP001 4 hàng" panose="020B0603050302020204" pitchFamily="34" charset="0"/>
              </a:rPr>
              <a:t>ình tự</a:t>
            </a:r>
            <a:endParaRPr lang="en-US" sz="4800" b="1" dirty="0">
              <a:solidFill>
                <a:srgbClr val="FF0000"/>
              </a:solidFill>
              <a:latin typeface="HP001 4 hàng" panose="020B0603050302020204" pitchFamily="34" charset="0"/>
            </a:endParaRPr>
          </a:p>
        </p:txBody>
      </p:sp>
      <p:sp>
        <p:nvSpPr>
          <p:cNvPr id="11" name="TextBox 10">
            <a:extLst>
              <a:ext uri="{FF2B5EF4-FFF2-40B4-BE49-F238E27FC236}">
                <a16:creationId xmlns:a16="http://schemas.microsoft.com/office/drawing/2014/main" id="{48F9DD2C-9AFE-4A43-93A7-BF87631E3545}"/>
              </a:ext>
            </a:extLst>
          </p:cNvPr>
          <p:cNvSpPr txBox="1"/>
          <p:nvPr/>
        </p:nvSpPr>
        <p:spPr>
          <a:xfrm>
            <a:off x="5098331" y="3911773"/>
            <a:ext cx="1848376" cy="830997"/>
          </a:xfrm>
          <a:prstGeom prst="rect">
            <a:avLst/>
          </a:prstGeom>
          <a:noFill/>
        </p:spPr>
        <p:txBody>
          <a:bodyPr wrap="square" rtlCol="0">
            <a:spAutoFit/>
          </a:bodyPr>
          <a:lstStyle/>
          <a:p>
            <a:pPr algn="just"/>
            <a:r>
              <a:rPr lang="en-US" sz="4800" b="1" dirty="0">
                <a:solidFill>
                  <a:srgbClr val="0000FF"/>
                </a:solidFill>
                <a:latin typeface="HP001 4 hàng" panose="020B0603050302020204" pitchFamily="34" charset="0"/>
              </a:rPr>
              <a:t>tiết</a:t>
            </a:r>
            <a:endParaRPr lang="en-US" sz="4800" b="1" dirty="0">
              <a:solidFill>
                <a:srgbClr val="FF0000"/>
              </a:solidFill>
              <a:latin typeface="HP001 4 hàng" panose="020B0603050302020204" pitchFamily="34" charset="0"/>
            </a:endParaRPr>
          </a:p>
        </p:txBody>
      </p:sp>
      <p:sp>
        <p:nvSpPr>
          <p:cNvPr id="12" name="TextBox 11">
            <a:extLst>
              <a:ext uri="{FF2B5EF4-FFF2-40B4-BE49-F238E27FC236}">
                <a16:creationId xmlns:a16="http://schemas.microsoft.com/office/drawing/2014/main" id="{48F9DD2C-9AFE-4A43-93A7-BF87631E3545}"/>
              </a:ext>
            </a:extLst>
          </p:cNvPr>
          <p:cNvSpPr txBox="1"/>
          <p:nvPr/>
        </p:nvSpPr>
        <p:spPr>
          <a:xfrm>
            <a:off x="5098331" y="3920260"/>
            <a:ext cx="1848376" cy="830997"/>
          </a:xfrm>
          <a:prstGeom prst="rect">
            <a:avLst/>
          </a:prstGeom>
          <a:noFill/>
        </p:spPr>
        <p:txBody>
          <a:bodyPr wrap="square" rtlCol="0">
            <a:spAutoFit/>
          </a:bodyPr>
          <a:lstStyle/>
          <a:p>
            <a:pPr algn="just"/>
            <a:r>
              <a:rPr lang="en-US" sz="4800" b="1" dirty="0">
                <a:solidFill>
                  <a:srgbClr val="0000FF"/>
                </a:solidFill>
                <a:latin typeface="HP001 4 hàng" panose="020B0603050302020204" pitchFamily="34" charset="0"/>
              </a:rPr>
              <a:t>t</a:t>
            </a:r>
            <a:r>
              <a:rPr lang="en-US" sz="4800" b="1" dirty="0">
                <a:solidFill>
                  <a:srgbClr val="FF0000"/>
                </a:solidFill>
                <a:latin typeface="HP001 4 hàng" panose="020B0603050302020204" pitchFamily="34" charset="0"/>
              </a:rPr>
              <a:t>iết</a:t>
            </a:r>
          </a:p>
        </p:txBody>
      </p:sp>
    </p:spTree>
    <p:extLst>
      <p:ext uri="{BB962C8B-B14F-4D97-AF65-F5344CB8AC3E}">
        <p14:creationId xmlns:p14="http://schemas.microsoft.com/office/powerpoint/2010/main" val="79029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863600" y="475684"/>
            <a:ext cx="10464800" cy="5078313"/>
          </a:xfrm>
          <a:prstGeom prst="rect">
            <a:avLst/>
          </a:prstGeom>
          <a:noFill/>
        </p:spPr>
        <p:txBody>
          <a:bodyPr wrap="square" rtlCol="0">
            <a:spAutoFit/>
          </a:bodyPr>
          <a:lstStyle/>
          <a:p>
            <a:pPr lvl="0" algn="ctr">
              <a:lnSpc>
                <a:spcPct val="150000"/>
              </a:lnSpc>
              <a:defRPr/>
            </a:pPr>
            <a:r>
              <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rPr>
              <a:t>Nghe – viết: </a:t>
            </a:r>
            <a:r>
              <a:rPr lang="en-US" sz="3600" b="1" dirty="0">
                <a:solidFill>
                  <a:srgbClr val="FF0000"/>
                </a:solidFill>
                <a:latin typeface="HP001 4 hàng" panose="020B0603050302020204" pitchFamily="34" charset="0"/>
                <a:cs typeface="Times New Roman" panose="02020603050405020304" pitchFamily="18" charset="0"/>
              </a:rPr>
              <a:t>Thời khóa biểu</a:t>
            </a:r>
            <a:endPar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endParaRPr>
          </a:p>
          <a:p>
            <a:pPr algn="just">
              <a:lnSpc>
                <a:spcPct val="150000"/>
              </a:lnSpc>
            </a:pPr>
            <a:r>
              <a:rPr kumimoji="0" lang="en-US" sz="3600" b="1" i="0" u="none" strike="noStrike" kern="1200" cap="none" spc="0" normalizeH="0" baseline="0" noProof="0" dirty="0">
                <a:ln>
                  <a:noFill/>
                </a:ln>
                <a:solidFill>
                  <a:srgbClr val="0070C0"/>
                </a:solidFill>
                <a:effectLst/>
                <a:uLnTx/>
                <a:uFillTx/>
                <a:latin typeface="HP001 4 hàng" panose="020B0603050302020204" pitchFamily="34" charset="0"/>
              </a:rPr>
              <a:t>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cho biết thời gian học các môn của từng ngày trong tuần.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gồm nhiều cột dọc và nhiều hàng ngang. </a:t>
            </a:r>
            <a:r>
              <a:rPr lang="en-US" sz="3600" b="1" dirty="0">
                <a:solidFill>
                  <a:srgbClr val="FF0000"/>
                </a:solidFill>
                <a:latin typeface="HP001 4 hàng" panose="020B0603050302020204" pitchFamily="34" charset="0"/>
                <a:cs typeface="Times New Roman" panose="02020603050405020304" pitchFamily="18" charset="0"/>
              </a:rPr>
              <a:t>C</a:t>
            </a:r>
            <a:r>
              <a:rPr lang="en-US" sz="3600" b="1" dirty="0">
                <a:latin typeface="HP001 4 hàng" panose="020B0603050302020204" pitchFamily="34" charset="0"/>
                <a:cs typeface="Times New Roman" panose="02020603050405020304" pitchFamily="18" charset="0"/>
              </a:rPr>
              <a:t>ác bạn học sinh thường đọc thời khóa biểu theo trình tự thứ - buổi - tiết - môn.</a:t>
            </a:r>
            <a:endParaRPr lang="vi-VN" sz="36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95601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34D2452-A620-4B7E-AB79-6C0288814FAE}"/>
              </a:ext>
            </a:extLst>
          </p:cNvPr>
          <p:cNvSpPr/>
          <p:nvPr/>
        </p:nvSpPr>
        <p:spPr>
          <a:xfrm>
            <a:off x="4301082" y="137112"/>
            <a:ext cx="2467626" cy="563241"/>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Bài</a:t>
            </a:r>
            <a:r>
              <a:rPr kumimoji="0" lang="en-US" sz="40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000" b="1" i="0" u="none" strike="noStrike" kern="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tập</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8951" t="32789" r="27728" b="23927"/>
          <a:stretch/>
        </p:blipFill>
        <p:spPr>
          <a:xfrm>
            <a:off x="663518" y="836833"/>
            <a:ext cx="10718715" cy="6021167"/>
          </a:xfrm>
          <a:prstGeom prst="rect">
            <a:avLst/>
          </a:prstGeom>
        </p:spPr>
      </p:pic>
      <p:sp>
        <p:nvSpPr>
          <p:cNvPr id="6" name="TextBox 5"/>
          <p:cNvSpPr txBox="1"/>
          <p:nvPr/>
        </p:nvSpPr>
        <p:spPr>
          <a:xfrm>
            <a:off x="2620372" y="5459105"/>
            <a:ext cx="1404552"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cái kéo</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304135" y="3032080"/>
            <a:ext cx="1718740"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thước kẻ</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175007" y="6084824"/>
            <a:ext cx="1678665"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cặp sách</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520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47095" y="1218978"/>
            <a:ext cx="8161209" cy="3801041"/>
            <a:chOff x="1597390" y="718849"/>
            <a:chExt cx="8161209" cy="3801041"/>
          </a:xfrm>
        </p:grpSpPr>
        <p:sp>
          <p:nvSpPr>
            <p:cNvPr id="4" name="Rectangle 3"/>
            <p:cNvSpPr/>
            <p:nvPr/>
          </p:nvSpPr>
          <p:spPr>
            <a:xfrm>
              <a:off x="1597390" y="718849"/>
              <a:ext cx="8161209" cy="3801041"/>
            </a:xfrm>
            <a:prstGeom prst="rect">
              <a:avLst/>
            </a:prstGeom>
          </p:spPr>
          <p:txBody>
            <a:bodyPr wrap="none">
              <a:spAutoFit/>
            </a:bodyPr>
            <a:lstStyle/>
            <a:p>
              <a:pPr>
                <a:spcAft>
                  <a:spcPts val="600"/>
                </a:spcAft>
              </a:pPr>
              <a:r>
                <a:rPr lang="vi-VN" sz="3600" b="1" dirty="0">
                  <a:solidFill>
                    <a:srgbClr val="FF0000"/>
                  </a:solidFill>
                  <a:latin typeface="+mj-lt"/>
                </a:rPr>
                <a:t>Bài 3: Chọn </a:t>
              </a:r>
              <a:r>
                <a:rPr lang="vi-VN" sz="3600" b="1" i="1" dirty="0">
                  <a:solidFill>
                    <a:srgbClr val="FF0000"/>
                  </a:solidFill>
                  <a:latin typeface="+mj-lt"/>
                </a:rPr>
                <a:t>ch</a:t>
              </a:r>
              <a:r>
                <a:rPr lang="vi-VN" sz="3600" b="1" dirty="0">
                  <a:solidFill>
                    <a:srgbClr val="FF0000"/>
                  </a:solidFill>
                  <a:latin typeface="+mj-lt"/>
                </a:rPr>
                <a:t> hoặc </a:t>
              </a:r>
              <a:r>
                <a:rPr lang="vi-VN" sz="3600" b="1" i="1" dirty="0">
                  <a:solidFill>
                    <a:srgbClr val="FF0000"/>
                  </a:solidFill>
                  <a:latin typeface="+mj-lt"/>
                </a:rPr>
                <a:t>tr</a:t>
              </a:r>
              <a:r>
                <a:rPr lang="vi-VN" sz="3600" b="1" dirty="0">
                  <a:solidFill>
                    <a:srgbClr val="FF0000"/>
                  </a:solidFill>
                  <a:latin typeface="+mj-lt"/>
                </a:rPr>
                <a:t> thay cho ô vuông.</a:t>
              </a:r>
            </a:p>
            <a:p>
              <a:pPr indent="1422400">
                <a:spcAft>
                  <a:spcPts val="600"/>
                </a:spcAft>
              </a:pPr>
              <a:r>
                <a:rPr lang="vi-VN" sz="3600" dirty="0">
                  <a:latin typeface="+mj-lt"/>
                </a:rPr>
                <a:t>Mặt      ời mọc rồi lặn</a:t>
              </a:r>
            </a:p>
            <a:p>
              <a:pPr indent="1422400">
                <a:spcAft>
                  <a:spcPts val="600"/>
                </a:spcAft>
              </a:pPr>
              <a:r>
                <a:rPr lang="vi-VN" sz="3600" dirty="0">
                  <a:latin typeface="+mj-lt"/>
                </a:rPr>
                <a:t>     ên đôi      ân lon ton</a:t>
              </a:r>
            </a:p>
            <a:p>
              <a:pPr indent="1422400">
                <a:spcAft>
                  <a:spcPts val="600"/>
                </a:spcAft>
              </a:pPr>
              <a:r>
                <a:rPr lang="vi-VN" sz="3600" dirty="0">
                  <a:latin typeface="+mj-lt"/>
                </a:rPr>
                <a:t>Hai      ân      ời của con</a:t>
              </a:r>
            </a:p>
            <a:p>
              <a:pPr indent="1422400">
                <a:spcAft>
                  <a:spcPts val="600"/>
                </a:spcAft>
              </a:pPr>
              <a:r>
                <a:rPr lang="vi-VN" sz="3600" dirty="0">
                  <a:latin typeface="+mj-lt"/>
                </a:rPr>
                <a:t>Là mẹ và cô giáo.</a:t>
              </a:r>
            </a:p>
            <a:p>
              <a:pPr indent="2743200">
                <a:spcAft>
                  <a:spcPts val="600"/>
                </a:spcAft>
              </a:pPr>
              <a:r>
                <a:rPr lang="vi-VN" sz="3600" dirty="0">
                  <a:latin typeface="+mj-lt"/>
                </a:rPr>
                <a:t>(Theo Trần Quốc Toàn)</a:t>
              </a:r>
            </a:p>
          </p:txBody>
        </p:sp>
        <p:sp>
          <p:nvSpPr>
            <p:cNvPr id="9" name="Rectangle 8"/>
            <p:cNvSpPr/>
            <p:nvPr/>
          </p:nvSpPr>
          <p:spPr>
            <a:xfrm>
              <a:off x="3991428" y="1331909"/>
              <a:ext cx="493487"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098801" y="1984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p:cNvSpPr/>
            <p:nvPr/>
          </p:nvSpPr>
          <p:spPr>
            <a:xfrm>
              <a:off x="4954174" y="1984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3900712" y="2619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5026744" y="2619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Rectangle 6"/>
          <p:cNvSpPr/>
          <p:nvPr/>
        </p:nvSpPr>
        <p:spPr>
          <a:xfrm>
            <a:off x="4228217" y="1839461"/>
            <a:ext cx="466794"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0" name="Rectangle 19"/>
          <p:cNvSpPr/>
          <p:nvPr/>
        </p:nvSpPr>
        <p:spPr>
          <a:xfrm>
            <a:off x="3267940" y="2481255"/>
            <a:ext cx="604461"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1" name="Rectangle 20"/>
          <p:cNvSpPr/>
          <p:nvPr/>
        </p:nvSpPr>
        <p:spPr>
          <a:xfrm>
            <a:off x="5303087" y="3098558"/>
            <a:ext cx="466794"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2" name="Rectangle 21"/>
          <p:cNvSpPr/>
          <p:nvPr/>
        </p:nvSpPr>
        <p:spPr>
          <a:xfrm>
            <a:off x="5084096" y="2458653"/>
            <a:ext cx="620683" cy="646331"/>
          </a:xfrm>
          <a:prstGeom prst="rect">
            <a:avLst/>
          </a:prstGeom>
        </p:spPr>
        <p:txBody>
          <a:bodyPr wrap="none">
            <a:spAutoFit/>
          </a:bodyPr>
          <a:lstStyle/>
          <a:p>
            <a:r>
              <a:rPr lang="vi-VN" sz="3600" dirty="0">
                <a:solidFill>
                  <a:srgbClr val="FF0000"/>
                </a:solidFill>
                <a:latin typeface="Times New Roman" panose="02020603050405020304" pitchFamily="18" charset="0"/>
              </a:rPr>
              <a:t>ch</a:t>
            </a:r>
            <a:endParaRPr lang="vi-VN" dirty="0">
              <a:solidFill>
                <a:srgbClr val="FF0000"/>
              </a:solidFill>
            </a:endParaRPr>
          </a:p>
        </p:txBody>
      </p:sp>
      <p:sp>
        <p:nvSpPr>
          <p:cNvPr id="23" name="Rectangle 22"/>
          <p:cNvSpPr/>
          <p:nvPr/>
        </p:nvSpPr>
        <p:spPr>
          <a:xfrm>
            <a:off x="4058090" y="3106574"/>
            <a:ext cx="620683" cy="646331"/>
          </a:xfrm>
          <a:prstGeom prst="rect">
            <a:avLst/>
          </a:prstGeom>
        </p:spPr>
        <p:txBody>
          <a:bodyPr wrap="none">
            <a:spAutoFit/>
          </a:bodyPr>
          <a:lstStyle/>
          <a:p>
            <a:r>
              <a:rPr lang="vi-VN" sz="3600" dirty="0">
                <a:solidFill>
                  <a:srgbClr val="FF0000"/>
                </a:solidFill>
                <a:latin typeface="Times New Roman" panose="02020603050405020304" pitchFamily="18" charset="0"/>
              </a:rPr>
              <a:t>ch</a:t>
            </a:r>
            <a:endParaRPr lang="vi-VN" dirty="0">
              <a:solidFill>
                <a:srgbClr val="FF0000"/>
              </a:solidFill>
            </a:endParaRPr>
          </a:p>
        </p:txBody>
      </p:sp>
    </p:spTree>
    <p:extLst>
      <p:ext uri="{BB962C8B-B14F-4D97-AF65-F5344CB8AC3E}">
        <p14:creationId xmlns:p14="http://schemas.microsoft.com/office/powerpoint/2010/main" val="2887806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4</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LÀM VIỆC THẬT LÀ VUI</a:t>
            </a:r>
          </a:p>
        </p:txBody>
      </p:sp>
    </p:spTree>
    <p:extLst>
      <p:ext uri="{BB962C8B-B14F-4D97-AF65-F5344CB8AC3E}">
        <p14:creationId xmlns:p14="http://schemas.microsoft.com/office/powerpoint/2010/main" val="3352661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25" t="59971" r="32263" b="7191"/>
          <a:stretch/>
        </p:blipFill>
        <p:spPr>
          <a:xfrm>
            <a:off x="7779657" y="3283855"/>
            <a:ext cx="4412343" cy="2402114"/>
          </a:xfrm>
          <a:prstGeom prst="rect">
            <a:avLst/>
          </a:prstGeom>
        </p:spPr>
      </p:pic>
      <p:pic>
        <p:nvPicPr>
          <p:cNvPr id="18" name="Picture 17"/>
          <p:cNvPicPr>
            <a:picLocks noChangeAspect="1"/>
          </p:cNvPicPr>
          <p:nvPr/>
        </p:nvPicPr>
        <p:blipFill rotWithShape="1">
          <a:blip r:embed="rId2"/>
          <a:srcRect l="29809" t="17411" r="28805" b="39831"/>
          <a:stretch/>
        </p:blipFill>
        <p:spPr>
          <a:xfrm>
            <a:off x="0" y="2278740"/>
            <a:ext cx="7779657" cy="4518912"/>
          </a:xfrm>
          <a:prstGeom prst="rect">
            <a:avLst/>
          </a:prstGeom>
        </p:spPr>
      </p:pic>
      <p:sp>
        <p:nvSpPr>
          <p:cNvPr id="3" name="TextBox 2"/>
          <p:cNvSpPr txBox="1"/>
          <p:nvPr/>
        </p:nvSpPr>
        <p:spPr>
          <a:xfrm>
            <a:off x="362857" y="304803"/>
            <a:ext cx="5992346" cy="1754326"/>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Dựa vào tranh, tìm từ ngữ:</a:t>
            </a:r>
          </a:p>
          <a:p>
            <a:r>
              <a:rPr lang="en-US" sz="3600" dirty="0">
                <a:latin typeface="Times New Roman" panose="02020603050405020304" pitchFamily="18" charset="0"/>
                <a:cs typeface="Times New Roman" panose="02020603050405020304" pitchFamily="18" charset="0"/>
              </a:rPr>
              <a:t>- Chỉ sự vật:</a:t>
            </a:r>
          </a:p>
          <a:p>
            <a:r>
              <a:rPr lang="en-US" sz="3600" dirty="0">
                <a:latin typeface="Times New Roman" panose="02020603050405020304" pitchFamily="18" charset="0"/>
                <a:cs typeface="Times New Roman" panose="02020603050405020304" pitchFamily="18" charset="0"/>
              </a:rPr>
              <a:t>- Chỉ hoạt động:</a:t>
            </a:r>
            <a:endParaRPr lang="vi-VN"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86743" y="858800"/>
            <a:ext cx="5194499"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Bàn, ghế, cây, sách, đàn,…</a:t>
            </a:r>
            <a:endParaRPr lang="vi-VN" sz="3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446114" y="1414641"/>
            <a:ext cx="7708008"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Tập thể dục, nhảy dây, đá cầu, vẽ, hát,…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0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25" t="59971" r="32263" b="7191"/>
          <a:stretch/>
        </p:blipFill>
        <p:spPr>
          <a:xfrm>
            <a:off x="7779657" y="3283855"/>
            <a:ext cx="4412343" cy="2402114"/>
          </a:xfrm>
          <a:prstGeom prst="rect">
            <a:avLst/>
          </a:prstGeom>
        </p:spPr>
      </p:pic>
      <p:pic>
        <p:nvPicPr>
          <p:cNvPr id="18" name="Picture 17"/>
          <p:cNvPicPr>
            <a:picLocks noChangeAspect="1"/>
          </p:cNvPicPr>
          <p:nvPr/>
        </p:nvPicPr>
        <p:blipFill rotWithShape="1">
          <a:blip r:embed="rId2"/>
          <a:srcRect l="29809" t="17411" r="28805" b="39831"/>
          <a:stretch/>
        </p:blipFill>
        <p:spPr>
          <a:xfrm>
            <a:off x="0" y="2278740"/>
            <a:ext cx="7779657" cy="4518912"/>
          </a:xfrm>
          <a:prstGeom prst="rect">
            <a:avLst/>
          </a:prstGeom>
        </p:spPr>
      </p:pic>
      <p:sp>
        <p:nvSpPr>
          <p:cNvPr id="3" name="TextBox 2"/>
          <p:cNvSpPr txBox="1"/>
          <p:nvPr/>
        </p:nvSpPr>
        <p:spPr>
          <a:xfrm>
            <a:off x="362857" y="304803"/>
            <a:ext cx="11024172" cy="1754326"/>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 Đặt một câu nêu hoạt động với từ ngữ vừa tìm được:</a:t>
            </a:r>
          </a:p>
          <a:p>
            <a:r>
              <a:rPr lang="en-US" sz="3600" dirty="0">
                <a:latin typeface="Times New Roman" panose="02020603050405020304" pitchFamily="18" charset="0"/>
                <a:cs typeface="Times New Roman" panose="02020603050405020304" pitchFamily="18" charset="0"/>
              </a:rPr>
              <a:t>- Các bạn đọc sách.</a:t>
            </a:r>
          </a:p>
          <a:p>
            <a:r>
              <a:rPr lang="en-US" sz="3600" dirty="0">
                <a:latin typeface="Times New Roman" panose="02020603050405020304" pitchFamily="18" charset="0"/>
                <a:cs typeface="Times New Roman" panose="02020603050405020304" pitchFamily="18" charset="0"/>
              </a:rPr>
              <a:t>- Hai bạn đang đá cầu.</a:t>
            </a:r>
          </a:p>
        </p:txBody>
      </p:sp>
    </p:spTree>
    <p:extLst>
      <p:ext uri="{BB962C8B-B14F-4D97-AF65-F5344CB8AC3E}">
        <p14:creationId xmlns:p14="http://schemas.microsoft.com/office/powerpoint/2010/main" val="13747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132067" y="1545248"/>
              <a:ext cx="1484993" cy="102374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 5</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871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550" t="24184" r="23672" b="22146"/>
          <a:stretch/>
        </p:blipFill>
        <p:spPr>
          <a:xfrm>
            <a:off x="0" y="-54429"/>
            <a:ext cx="12222480" cy="6858000"/>
          </a:xfrm>
          <a:prstGeom prst="rect">
            <a:avLst/>
          </a:prstGeom>
        </p:spPr>
      </p:pic>
    </p:spTree>
    <p:extLst>
      <p:ext uri="{BB962C8B-B14F-4D97-AF65-F5344CB8AC3E}">
        <p14:creationId xmlns:p14="http://schemas.microsoft.com/office/powerpoint/2010/main" val="2694975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630" t="56101" r="32327" b="17113"/>
          <a:stretch/>
        </p:blipFill>
        <p:spPr>
          <a:xfrm>
            <a:off x="188685" y="1001487"/>
            <a:ext cx="11745780" cy="4775200"/>
          </a:xfrm>
          <a:prstGeom prst="rect">
            <a:avLst/>
          </a:prstGeom>
        </p:spPr>
      </p:pic>
    </p:spTree>
    <p:extLst>
      <p:ext uri="{BB962C8B-B14F-4D97-AF65-F5344CB8AC3E}">
        <p14:creationId xmlns:p14="http://schemas.microsoft.com/office/powerpoint/2010/main" val="1016650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6</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9869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797" t="27927" r="27467" b="36557"/>
          <a:stretch/>
        </p:blipFill>
        <p:spPr>
          <a:xfrm>
            <a:off x="14517" y="696682"/>
            <a:ext cx="12162969" cy="5310174"/>
          </a:xfrm>
          <a:prstGeom prst="rect">
            <a:avLst/>
          </a:prstGeom>
        </p:spPr>
      </p:pic>
    </p:spTree>
    <p:extLst>
      <p:ext uri="{BB962C8B-B14F-4D97-AF65-F5344CB8AC3E}">
        <p14:creationId xmlns:p14="http://schemas.microsoft.com/office/powerpoint/2010/main" val="1495470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7E0AC-D86D-4295-AE8C-B258B015D5CC}"/>
              </a:ext>
            </a:extLst>
          </p:cNvPr>
          <p:cNvSpPr/>
          <p:nvPr/>
        </p:nvSpPr>
        <p:spPr>
          <a:xfrm>
            <a:off x="2526134" y="114300"/>
            <a:ext cx="7000003"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a:defRPr/>
            </a:pPr>
            <a:r>
              <a:rPr lang="en-US" sz="4000" b="1" u="sng" dirty="0">
                <a:solidFill>
                  <a:srgbClr val="FF0000"/>
                </a:solidFill>
                <a:latin typeface="Times New Roman" panose="02020603050405020304" pitchFamily="18" charset="0"/>
                <a:cs typeface="Times New Roman" panose="02020603050405020304" pitchFamily="18" charset="0"/>
              </a:rPr>
              <a:t>Bài 10</a:t>
            </a:r>
            <a:r>
              <a:rPr lang="en-US" sz="4000" b="1" dirty="0">
                <a:solidFill>
                  <a:srgbClr val="FF0000"/>
                </a:solidFill>
                <a:latin typeface="Times New Roman" panose="02020603050405020304" pitchFamily="18" charset="0"/>
                <a:cs typeface="Times New Roman" panose="02020603050405020304" pitchFamily="18" charset="0"/>
              </a:rPr>
              <a:t>: THỜI KHÓA BIỂU</a:t>
            </a:r>
          </a:p>
        </p:txBody>
      </p:sp>
      <p:pic>
        <p:nvPicPr>
          <p:cNvPr id="5" name="Picture 4">
            <a:extLst>
              <a:ext uri="{FF2B5EF4-FFF2-40B4-BE49-F238E27FC236}">
                <a16:creationId xmlns:a16="http://schemas.microsoft.com/office/drawing/2014/main" id="{7285A44F-C025-4E30-AFEE-FF5E2F8390AA}"/>
              </a:ext>
            </a:extLst>
          </p:cNvPr>
          <p:cNvPicPr>
            <a:picLocks noChangeAspect="1"/>
          </p:cNvPicPr>
          <p:nvPr/>
        </p:nvPicPr>
        <p:blipFill rotWithShape="1">
          <a:blip r:embed="rId2"/>
          <a:srcRect l="30105" t="29058" r="29511" b="7323"/>
          <a:stretch/>
        </p:blipFill>
        <p:spPr>
          <a:xfrm>
            <a:off x="350394" y="1063725"/>
            <a:ext cx="11841606" cy="5741130"/>
          </a:xfrm>
          <a:prstGeom prst="rect">
            <a:avLst/>
          </a:prstGeom>
        </p:spPr>
      </p:pic>
    </p:spTree>
    <p:extLst>
      <p:ext uri="{BB962C8B-B14F-4D97-AF65-F5344CB8AC3E}">
        <p14:creationId xmlns:p14="http://schemas.microsoft.com/office/powerpoint/2010/main" val="246000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4EB1CB-B470-4E60-9A49-831FB2C79A5F}"/>
              </a:ext>
            </a:extLst>
          </p:cNvPr>
          <p:cNvSpPr txBox="1"/>
          <p:nvPr/>
        </p:nvSpPr>
        <p:spPr>
          <a:xfrm>
            <a:off x="922330" y="95534"/>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rotWithShape="1">
          <a:blip r:embed="rId2"/>
          <a:srcRect l="30105" t="29058" r="29511" b="7323"/>
          <a:stretch/>
        </p:blipFill>
        <p:spPr>
          <a:xfrm>
            <a:off x="1253447" y="1880638"/>
            <a:ext cx="10161142" cy="4866797"/>
          </a:xfrm>
          <a:prstGeom prst="rect">
            <a:avLst/>
          </a:prstGeom>
        </p:spPr>
      </p:pic>
      <p:sp>
        <p:nvSpPr>
          <p:cNvPr id="4" name="TextBox 3"/>
          <p:cNvSpPr txBox="1"/>
          <p:nvPr/>
        </p:nvSpPr>
        <p:spPr>
          <a:xfrm>
            <a:off x="461270" y="680309"/>
            <a:ext cx="1126945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43317"/>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Luyện đọc câu</a:t>
            </a:r>
          </a:p>
        </p:txBody>
      </p:sp>
      <p:grpSp>
        <p:nvGrpSpPr>
          <p:cNvPr id="6" name="Group 5"/>
          <p:cNvGrpSpPr/>
          <p:nvPr/>
        </p:nvGrpSpPr>
        <p:grpSpPr>
          <a:xfrm>
            <a:off x="491317" y="2524035"/>
            <a:ext cx="11333231" cy="707886"/>
            <a:chOff x="586853" y="2524035"/>
            <a:chExt cx="11333231" cy="707886"/>
          </a:xfrm>
        </p:grpSpPr>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2489314" y="2537683"/>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853" y="2524035"/>
              <a:ext cx="1133323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Thứ Hai, buổi sáng, tiết 1 – Tiếng Việt, tiết 2 – Toán…</a:t>
              </a:r>
              <a:endParaRPr lang="vi-VN" sz="40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355B06D2-7EAA-413E-8D92-D2014CDB5DD3}"/>
                </a:ext>
              </a:extLst>
            </p:cNvPr>
            <p:cNvCxnSpPr>
              <a:cxnSpLocks/>
            </p:cNvCxnSpPr>
            <p:nvPr/>
          </p:nvCxnSpPr>
          <p:spPr>
            <a:xfrm flipH="1">
              <a:off x="4688878"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5B06D2-7EAA-413E-8D92-D2014CDB5DD3}"/>
                </a:ext>
              </a:extLst>
            </p:cNvPr>
            <p:cNvCxnSpPr>
              <a:cxnSpLocks/>
            </p:cNvCxnSpPr>
            <p:nvPr/>
          </p:nvCxnSpPr>
          <p:spPr>
            <a:xfrm flipH="1">
              <a:off x="6210777" y="2561579"/>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5B06D2-7EAA-413E-8D92-D2014CDB5DD3}"/>
                </a:ext>
              </a:extLst>
            </p:cNvPr>
            <p:cNvCxnSpPr>
              <a:cxnSpLocks/>
            </p:cNvCxnSpPr>
            <p:nvPr/>
          </p:nvCxnSpPr>
          <p:spPr>
            <a:xfrm flipH="1">
              <a:off x="8605786" y="2524035"/>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B06D2-7EAA-413E-8D92-D2014CDB5DD3}"/>
                </a:ext>
              </a:extLst>
            </p:cNvPr>
            <p:cNvCxnSpPr>
              <a:cxnSpLocks/>
            </p:cNvCxnSpPr>
            <p:nvPr/>
          </p:nvCxnSpPr>
          <p:spPr>
            <a:xfrm flipH="1">
              <a:off x="10127685"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558" y="1503159"/>
            <a:ext cx="10918210" cy="4684208"/>
            <a:chOff x="1740904" y="590549"/>
            <a:chExt cx="8188657" cy="3513156"/>
          </a:xfrm>
        </p:grpSpPr>
        <p:sp>
          <p:nvSpPr>
            <p:cNvPr id="3" name="Freeform 2"/>
            <p:cNvSpPr/>
            <p:nvPr/>
          </p:nvSpPr>
          <p:spPr>
            <a:xfrm>
              <a:off x="1740904" y="590549"/>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1</a:t>
              </a:r>
            </a:p>
          </p:txBody>
        </p:sp>
        <p:sp>
          <p:nvSpPr>
            <p:cNvPr id="5" name="Freeform 4"/>
            <p:cNvSpPr/>
            <p:nvPr/>
          </p:nvSpPr>
          <p:spPr>
            <a:xfrm>
              <a:off x="3064010" y="594302"/>
              <a:ext cx="6865551" cy="820473"/>
            </a:xfrm>
            <a:custGeom>
              <a:avLst/>
              <a:gdLst>
                <a:gd name="connsiteX0" fmla="*/ 136748 w 820472"/>
                <a:gd name="connsiteY0" fmla="*/ 0 h 6079989"/>
                <a:gd name="connsiteX1" fmla="*/ 683724 w 820472"/>
                <a:gd name="connsiteY1" fmla="*/ 0 h 6079989"/>
                <a:gd name="connsiteX2" fmla="*/ 820472 w 820472"/>
                <a:gd name="connsiteY2" fmla="*/ 136748 h 6079989"/>
                <a:gd name="connsiteX3" fmla="*/ 820472 w 820472"/>
                <a:gd name="connsiteY3" fmla="*/ 6079989 h 6079989"/>
                <a:gd name="connsiteX4" fmla="*/ 820472 w 820472"/>
                <a:gd name="connsiteY4" fmla="*/ 6079989 h 6079989"/>
                <a:gd name="connsiteX5" fmla="*/ 0 w 820472"/>
                <a:gd name="connsiteY5" fmla="*/ 6079989 h 6079989"/>
                <a:gd name="connsiteX6" fmla="*/ 0 w 820472"/>
                <a:gd name="connsiteY6" fmla="*/ 6079989 h 6079989"/>
                <a:gd name="connsiteX7" fmla="*/ 0 w 820472"/>
                <a:gd name="connsiteY7" fmla="*/ 136748 h 6079989"/>
                <a:gd name="connsiteX8" fmla="*/ 136748 w 820472"/>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2" h="6079989">
                  <a:moveTo>
                    <a:pt x="820472" y="1013354"/>
                  </a:moveTo>
                  <a:lnTo>
                    <a:pt x="820472" y="5066635"/>
                  </a:lnTo>
                  <a:cubicBezTo>
                    <a:pt x="820472" y="5626294"/>
                    <a:pt x="812210" y="6079985"/>
                    <a:pt x="802018" y="6079985"/>
                  </a:cubicBezTo>
                  <a:lnTo>
                    <a:pt x="0" y="6079985"/>
                  </a:lnTo>
                  <a:lnTo>
                    <a:pt x="0" y="6079985"/>
                  </a:lnTo>
                  <a:lnTo>
                    <a:pt x="0" y="4"/>
                  </a:lnTo>
                  <a:lnTo>
                    <a:pt x="0" y="4"/>
                  </a:lnTo>
                  <a:lnTo>
                    <a:pt x="802018" y="4"/>
                  </a:lnTo>
                  <a:cubicBezTo>
                    <a:pt x="812210" y="4"/>
                    <a:pt x="820472" y="453695"/>
                    <a:pt x="820472"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96" rIns="80496" bIns="80497"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Từ đầu..... thứ - buổi - tiết - môn.</a:t>
              </a:r>
            </a:p>
          </p:txBody>
        </p:sp>
        <p:sp>
          <p:nvSpPr>
            <p:cNvPr id="16" name="Freeform 15"/>
            <p:cNvSpPr/>
            <p:nvPr/>
          </p:nvSpPr>
          <p:spPr>
            <a:xfrm>
              <a:off x="1740904" y="1656786"/>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2</a:t>
              </a:r>
            </a:p>
          </p:txBody>
        </p:sp>
        <p:sp>
          <p:nvSpPr>
            <p:cNvPr id="17" name="Freeform 16"/>
            <p:cNvSpPr/>
            <p:nvPr/>
          </p:nvSpPr>
          <p:spPr>
            <a:xfrm>
              <a:off x="3064009" y="1551596"/>
              <a:ext cx="6865551" cy="1058300"/>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sp>
          <p:nvSpPr>
            <p:cNvPr id="18" name="Freeform 17"/>
            <p:cNvSpPr/>
            <p:nvPr/>
          </p:nvSpPr>
          <p:spPr>
            <a:xfrm>
              <a:off x="1740904" y="2842103"/>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3</a:t>
              </a:r>
            </a:p>
          </p:txBody>
        </p:sp>
        <p:sp>
          <p:nvSpPr>
            <p:cNvPr id="19" name="Freeform 18"/>
            <p:cNvSpPr/>
            <p:nvPr/>
          </p:nvSpPr>
          <p:spPr>
            <a:xfrm>
              <a:off x="3064010" y="2719273"/>
              <a:ext cx="6865551" cy="1066235"/>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grpSp>
      <p:grpSp>
        <p:nvGrpSpPr>
          <p:cNvPr id="7" name="135">
            <a:extLst>
              <a:ext uri="{FF2B5EF4-FFF2-40B4-BE49-F238E27FC236}">
                <a16:creationId xmlns:a16="http://schemas.microsoft.com/office/drawing/2014/main" id="{835916E1-3EC8-49F0-A643-915A82461DE0}"/>
              </a:ext>
            </a:extLst>
          </p:cNvPr>
          <p:cNvGrpSpPr/>
          <p:nvPr/>
        </p:nvGrpSpPr>
        <p:grpSpPr>
          <a:xfrm>
            <a:off x="242365" y="64748"/>
            <a:ext cx="1695411" cy="707886"/>
            <a:chOff x="2470108" y="1864944"/>
            <a:chExt cx="2704644" cy="1129221"/>
          </a:xfrm>
        </p:grpSpPr>
        <p:sp>
          <p:nvSpPr>
            <p:cNvPr id="8"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9">
                <a:defRPr/>
              </a:pPr>
              <a:endParaRPr lang="zh-CN" altLang="en-US" sz="2000">
                <a:solidFill>
                  <a:prstClr val="black">
                    <a:lumMod val="75000"/>
                    <a:lumOff val="25000"/>
                  </a:prstClr>
                </a:solidFill>
                <a:latin typeface="Times New Roman" panose="02020603050405020304" pitchFamily="18" charset="0"/>
                <a:ea typeface="Arial-Rounded" panose="020B0604020202020204" pitchFamily="34" charset="0"/>
                <a:cs typeface="Times New Roman" panose="02020603050405020304" pitchFamily="18" charset="0"/>
                <a:sym typeface="+mn-lt"/>
              </a:endParaRPr>
            </a:p>
          </p:txBody>
        </p:sp>
        <p:sp>
          <p:nvSpPr>
            <p:cNvPr id="9" name="137">
              <a:extLst>
                <a:ext uri="{FF2B5EF4-FFF2-40B4-BE49-F238E27FC236}">
                  <a16:creationId xmlns:a16="http://schemas.microsoft.com/office/drawing/2014/main" id="{D0DCA77A-83BB-4959-8249-E4AD05A53C89}"/>
                </a:ext>
              </a:extLst>
            </p:cNvPr>
            <p:cNvSpPr txBox="1"/>
            <p:nvPr/>
          </p:nvSpPr>
          <p:spPr>
            <a:xfrm>
              <a:off x="2722742" y="1864944"/>
              <a:ext cx="2452010" cy="1129221"/>
            </a:xfrm>
            <a:prstGeom prst="rect">
              <a:avLst/>
            </a:prstGeom>
            <a:noFill/>
          </p:spPr>
          <p:txBody>
            <a:bodyPr wrap="square" rtlCol="0">
              <a:spAutoFit/>
            </a:bodyPr>
            <a:lstStyle/>
            <a:p>
              <a:pPr defTabSz="913289">
                <a:defRPr/>
              </a:pPr>
              <a:r>
                <a:rPr lang="en-US" altLang="zh-CN"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rPr>
                <a:t>ĐỌC</a:t>
              </a:r>
              <a:endParaRPr lang="zh-CN" altLang="en-US"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CF4B6D55-9414-4DD7-8435-0D9B28C98F2C}"/>
              </a:ext>
            </a:extLst>
          </p:cNvPr>
          <p:cNvSpPr txBox="1"/>
          <p:nvPr/>
        </p:nvSpPr>
        <p:spPr>
          <a:xfrm>
            <a:off x="3091017" y="88651"/>
            <a:ext cx="6168283" cy="769439"/>
          </a:xfrm>
          <a:prstGeom prst="rect">
            <a:avLst/>
          </a:prstGeom>
          <a:noFill/>
        </p:spPr>
        <p:txBody>
          <a:bodyPr wrap="square" lIns="91344" tIns="45719" rIns="91344" bIns="45719" rtlCol="0">
            <a:spAutoFit/>
          </a:bodyPr>
          <a:lstStyle/>
          <a:p>
            <a:pPr algn="ctr" defTabSz="913289">
              <a:defRPr/>
            </a:pPr>
            <a:r>
              <a:rPr lang="en-US" sz="4400" b="1" dirty="0">
                <a:solidFill>
                  <a:srgbClr val="FF0000"/>
                </a:solidFill>
                <a:effectLst>
                  <a:outerShdw blurRad="50800" dist="38100" dir="8100000" algn="tr" rotWithShape="0">
                    <a:prstClr val="black">
                      <a:alpha val="40000"/>
                    </a:prstClr>
                  </a:outerShdw>
                </a:effectLst>
                <a:latin typeface="Times New Roman" panose="02020603050405020304" pitchFamily="18" charset="0"/>
                <a:ea typeface="Arial-Rounded" panose="020B0604020202020204" pitchFamily="34" charset="0"/>
                <a:cs typeface="Times New Roman" panose="02020603050405020304" pitchFamily="18" charset="0"/>
              </a:rPr>
              <a:t>THỜI KHÓA BIỂU</a:t>
            </a:r>
          </a:p>
        </p:txBody>
      </p:sp>
    </p:spTree>
    <p:extLst>
      <p:ext uri="{BB962C8B-B14F-4D97-AF65-F5344CB8AC3E}">
        <p14:creationId xmlns:p14="http://schemas.microsoft.com/office/powerpoint/2010/main" val="109254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729054"/>
            <a:ext cx="10519736" cy="813138"/>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thời khóa biểu của ngày thứ hai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2" name="Picture 11"/>
          <p:cNvPicPr>
            <a:picLocks noChangeAspect="1"/>
          </p:cNvPicPr>
          <p:nvPr/>
        </p:nvPicPr>
        <p:blipFill rotWithShape="1">
          <a:blip r:embed="rId2"/>
          <a:srcRect l="30105" t="39044" r="29511" b="15143"/>
          <a:stretch/>
        </p:blipFill>
        <p:spPr>
          <a:xfrm>
            <a:off x="2082637" y="1507971"/>
            <a:ext cx="8334454" cy="5315808"/>
          </a:xfrm>
          <a:prstGeom prst="rect">
            <a:avLst/>
          </a:prstGeom>
        </p:spPr>
      </p:pic>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17433"/>
            <a:chOff x="836132" y="980974"/>
            <a:chExt cx="10519736" cy="934866"/>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64633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2. Sáng</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thứ Hai có mấy tiết?</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3763618" y="5931401"/>
            <a:ext cx="5216609" cy="646331"/>
          </a:xfrm>
          <a:prstGeom prst="rect">
            <a:avLst/>
          </a:prstGeom>
          <a:noFill/>
        </p:spPr>
        <p:txBody>
          <a:bodyPr wrap="square" rtlCol="0">
            <a:spAutoFit/>
          </a:bodyPr>
          <a:lstStyle/>
          <a:p>
            <a:r>
              <a:rPr lang="vi-VN" sz="3600" dirty="0">
                <a:solidFill>
                  <a:srgbClr val="0000FF"/>
                </a:solidFill>
                <a:latin typeface="+mj-lt"/>
              </a:rPr>
              <a:t>Sáng thứ Hai có 4 tiết.</a:t>
            </a:r>
          </a:p>
        </p:txBody>
      </p:sp>
      <p:pic>
        <p:nvPicPr>
          <p:cNvPr id="9" name="Picture 8"/>
          <p:cNvPicPr>
            <a:picLocks noChangeAspect="1"/>
          </p:cNvPicPr>
          <p:nvPr/>
        </p:nvPicPr>
        <p:blipFill rotWithShape="1">
          <a:blip r:embed="rId2"/>
          <a:srcRect l="30105" t="39044" r="29511" b="15143"/>
          <a:stretch/>
        </p:blipFill>
        <p:spPr>
          <a:xfrm>
            <a:off x="2201317" y="1146412"/>
            <a:ext cx="7485019" cy="4774029"/>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46331"/>
            <a:chOff x="836132" y="980974"/>
            <a:chExt cx="10519736" cy="97862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9786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3</a:t>
              </a: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hứ Năm có những môn học nào?</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631740" y="5664168"/>
            <a:ext cx="11173573" cy="1077218"/>
          </a:xfrm>
          <a:prstGeom prst="rect">
            <a:avLst/>
          </a:prstGeom>
          <a:noFill/>
        </p:spPr>
        <p:txBody>
          <a:bodyPr wrap="square" rtlCol="0">
            <a:spAutoFit/>
          </a:bodyPr>
          <a:lstStyle/>
          <a:p>
            <a:r>
              <a:rPr lang="vi-VN" sz="3200" dirty="0">
                <a:solidFill>
                  <a:srgbClr val="0000FF"/>
                </a:solidFill>
                <a:latin typeface="+mj-lt"/>
              </a:rPr>
              <a:t>Thứ năm có môn Tiếng Việt, Giáo dục thể chất, Toán, Tự nhiên và xã hội, Tự học có hướng dẫn.</a:t>
            </a:r>
          </a:p>
        </p:txBody>
      </p:sp>
      <p:pic>
        <p:nvPicPr>
          <p:cNvPr id="9" name="Picture 8"/>
          <p:cNvPicPr>
            <a:picLocks noChangeAspect="1"/>
          </p:cNvPicPr>
          <p:nvPr/>
        </p:nvPicPr>
        <p:blipFill rotWithShape="1">
          <a:blip r:embed="rId2"/>
          <a:srcRect l="30105" t="39044" r="29511" b="15143"/>
          <a:stretch/>
        </p:blipFill>
        <p:spPr>
          <a:xfrm>
            <a:off x="2433329" y="1187356"/>
            <a:ext cx="6819853" cy="4349779"/>
          </a:xfrm>
          <a:prstGeom prst="rect">
            <a:avLst/>
          </a:prstGeom>
        </p:spPr>
      </p:pic>
    </p:spTree>
    <p:extLst>
      <p:ext uri="{BB962C8B-B14F-4D97-AF65-F5344CB8AC3E}">
        <p14:creationId xmlns:p14="http://schemas.microsoft.com/office/powerpoint/2010/main" val="108260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632</Words>
  <Application>Microsoft Office PowerPoint</Application>
  <PresentationFormat>Widescreen</PresentationFormat>
  <Paragraphs>77</Paragraphs>
  <Slides>28</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等线</vt:lpstr>
      <vt:lpstr>Microsoft YaHei</vt:lpstr>
      <vt:lpstr>宋体</vt:lpstr>
      <vt:lpstr>宋体</vt:lpstr>
      <vt:lpstr>Arial</vt:lpstr>
      <vt:lpstr>Arial-Rounded</vt:lpstr>
      <vt:lpstr>Calibri</vt:lpstr>
      <vt:lpstr>Calibri Light</vt:lpstr>
      <vt:lpstr>HP001 4 hàng</vt:lpstr>
      <vt:lpstr>HP001 5 hàng</vt:lpstr>
      <vt:lpstr>Times New Roman</vt: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My Hanh</cp:lastModifiedBy>
  <cp:revision>96</cp:revision>
  <dcterms:created xsi:type="dcterms:W3CDTF">2021-06-24T12:42:07Z</dcterms:created>
  <dcterms:modified xsi:type="dcterms:W3CDTF">2022-01-10T14:05:09Z</dcterms:modified>
</cp:coreProperties>
</file>